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ppt/tags/tag31.xml" ContentType="application/vnd.openxmlformats-officedocument.presentationml.tags+xml"/>
  <Override PartName="/ppt/notesSlides/notesSlide29.xml" ContentType="application/vnd.openxmlformats-officedocument.presentationml.notesSlide+xml"/>
  <Override PartName="/ppt/tags/tag32.xml" ContentType="application/vnd.openxmlformats-officedocument.presentationml.tags+xml"/>
  <Override PartName="/ppt/notesSlides/notesSlide30.xml" ContentType="application/vnd.openxmlformats-officedocument.presentationml.notesSlide+xml"/>
  <Override PartName="/ppt/tags/tag33.xml" ContentType="application/vnd.openxmlformats-officedocument.presentationml.tags+xml"/>
  <Override PartName="/ppt/notesSlides/notesSlide31.xml" ContentType="application/vnd.openxmlformats-officedocument.presentationml.notesSlide+xml"/>
  <Override PartName="/ppt/tags/tag34.xml" ContentType="application/vnd.openxmlformats-officedocument.presentationml.tags+xml"/>
  <Override PartName="/ppt/notesSlides/notesSlide32.xml" ContentType="application/vnd.openxmlformats-officedocument.presentationml.notesSlide+xml"/>
  <Override PartName="/ppt/tags/tag35.xml" ContentType="application/vnd.openxmlformats-officedocument.presentationml.tags+xml"/>
  <Override PartName="/ppt/notesSlides/notesSlide33.xml" ContentType="application/vnd.openxmlformats-officedocument.presentationml.notesSlide+xml"/>
  <Override PartName="/ppt/tags/tag36.xml" ContentType="application/vnd.openxmlformats-officedocument.presentationml.tags+xml"/>
  <Override PartName="/ppt/notesSlides/notesSlide34.xml" ContentType="application/vnd.openxmlformats-officedocument.presentationml.notesSlide+xml"/>
  <Override PartName="/ppt/tags/tag37.xml" ContentType="application/vnd.openxmlformats-officedocument.presentationml.tags+xml"/>
  <Override PartName="/ppt/notesSlides/notesSlide35.xml" ContentType="application/vnd.openxmlformats-officedocument.presentationml.notesSlide+xml"/>
  <Override PartName="/ppt/tags/tag38.xml" ContentType="application/vnd.openxmlformats-officedocument.presentationml.tags+xml"/>
  <Override PartName="/ppt/notesSlides/notesSlide36.xml" ContentType="application/vnd.openxmlformats-officedocument.presentationml.notesSlide+xml"/>
  <Override PartName="/ppt/tags/tag39.xml" ContentType="application/vnd.openxmlformats-officedocument.presentationml.tags+xml"/>
  <Override PartName="/ppt/notesSlides/notesSlide37.xml" ContentType="application/vnd.openxmlformats-officedocument.presentationml.notesSlide+xml"/>
  <Override PartName="/ppt/tags/tag40.xml" ContentType="application/vnd.openxmlformats-officedocument.presentationml.tags+xml"/>
  <Override PartName="/ppt/notesSlides/notesSlide38.xml" ContentType="application/vnd.openxmlformats-officedocument.presentationml.notesSlide+xml"/>
  <Override PartName="/ppt/tags/tag41.xml" ContentType="application/vnd.openxmlformats-officedocument.presentationml.tags+xml"/>
  <Override PartName="/ppt/notesSlides/notesSlide39.xml" ContentType="application/vnd.openxmlformats-officedocument.presentationml.notesSlide+xml"/>
  <Override PartName="/ppt/tags/tag42.xml" ContentType="application/vnd.openxmlformats-officedocument.presentationml.tags+xml"/>
  <Override PartName="/ppt/notesSlides/notesSlide40.xml" ContentType="application/vnd.openxmlformats-officedocument.presentationml.notesSlide+xml"/>
  <Override PartName="/ppt/tags/tag43.xml" ContentType="application/vnd.openxmlformats-officedocument.presentationml.tags+xml"/>
  <Override PartName="/ppt/notesSlides/notesSlide41.xml" ContentType="application/vnd.openxmlformats-officedocument.presentationml.notesSlide+xml"/>
  <Override PartName="/ppt/tags/tag44.xml" ContentType="application/vnd.openxmlformats-officedocument.presentationml.tags+xml"/>
  <Override PartName="/ppt/notesSlides/notesSlide42.xml" ContentType="application/vnd.openxmlformats-officedocument.presentationml.notesSlide+xml"/>
  <Override PartName="/ppt/tags/tag45.xml" ContentType="application/vnd.openxmlformats-officedocument.presentationml.tags+xml"/>
  <Override PartName="/ppt/notesSlides/notesSlide43.xml" ContentType="application/vnd.openxmlformats-officedocument.presentationml.notesSlide+xml"/>
  <Override PartName="/ppt/tags/tag46.xml" ContentType="application/vnd.openxmlformats-officedocument.presentationml.tags+xml"/>
  <Override PartName="/ppt/notesSlides/notesSlide44.xml" ContentType="application/vnd.openxmlformats-officedocument.presentationml.notesSlide+xml"/>
  <Override PartName="/ppt/tags/tag47.xml" ContentType="application/vnd.openxmlformats-officedocument.presentationml.tags+xml"/>
  <Override PartName="/ppt/notesSlides/notesSlide45.xml" ContentType="application/vnd.openxmlformats-officedocument.presentationml.notesSlide+xml"/>
  <Override PartName="/ppt/tags/tag48.xml" ContentType="application/vnd.openxmlformats-officedocument.presentationml.tags+xml"/>
  <Override PartName="/ppt/notesSlides/notesSlide46.xml" ContentType="application/vnd.openxmlformats-officedocument.presentationml.notesSlide+xml"/>
  <Override PartName="/ppt/tags/tag49.xml" ContentType="application/vnd.openxmlformats-officedocument.presentationml.tags+xml"/>
  <Override PartName="/ppt/notesSlides/notesSlide47.xml" ContentType="application/vnd.openxmlformats-officedocument.presentationml.notesSlide+xml"/>
  <Override PartName="/ppt/tags/tag50.xml" ContentType="application/vnd.openxmlformats-officedocument.presentationml.tags+xml"/>
  <Override PartName="/ppt/notesSlides/notesSlide48.xml" ContentType="application/vnd.openxmlformats-officedocument.presentationml.notesSlide+xml"/>
  <Override PartName="/ppt/tags/tag51.xml" ContentType="application/vnd.openxmlformats-officedocument.presentationml.tags+xml"/>
  <Override PartName="/ppt/notesSlides/notesSlide49.xml" ContentType="application/vnd.openxmlformats-officedocument.presentationml.notesSlide+xml"/>
  <Override PartName="/ppt/tags/tag52.xml" ContentType="application/vnd.openxmlformats-officedocument.presentationml.tags+xml"/>
  <Override PartName="/ppt/notesSlides/notesSlide50.xml" ContentType="application/vnd.openxmlformats-officedocument.presentationml.notesSlide+xml"/>
  <Override PartName="/ppt/tags/tag53.xml" ContentType="application/vnd.openxmlformats-officedocument.presentationml.tags+xml"/>
  <Override PartName="/ppt/notesSlides/notesSlide51.xml" ContentType="application/vnd.openxmlformats-officedocument.presentationml.notesSlide+xml"/>
  <Override PartName="/ppt/tags/tag54.xml" ContentType="application/vnd.openxmlformats-officedocument.presentationml.tags+xml"/>
  <Override PartName="/ppt/notesSlides/notesSlide52.xml" ContentType="application/vnd.openxmlformats-officedocument.presentationml.notesSlide+xml"/>
  <Override PartName="/ppt/tags/tag55.xml" ContentType="application/vnd.openxmlformats-officedocument.presentationml.tags+xml"/>
  <Override PartName="/ppt/notesSlides/notesSlide53.xml" ContentType="application/vnd.openxmlformats-officedocument.presentationml.notesSlide+xml"/>
  <Override PartName="/ppt/tags/tag56.xml" ContentType="application/vnd.openxmlformats-officedocument.presentationml.tags+xml"/>
  <Override PartName="/ppt/notesSlides/notesSlide54.xml" ContentType="application/vnd.openxmlformats-officedocument.presentationml.notesSlide+xml"/>
  <Override PartName="/ppt/tags/tag57.xml" ContentType="application/vnd.openxmlformats-officedocument.presentationml.tags+xml"/>
  <Override PartName="/ppt/notesSlides/notesSlide55.xml" ContentType="application/vnd.openxmlformats-officedocument.presentationml.notesSlide+xml"/>
  <Override PartName="/ppt/tags/tag58.xml" ContentType="application/vnd.openxmlformats-officedocument.presentationml.tags+xml"/>
  <Override PartName="/ppt/notesSlides/notesSlide56.xml" ContentType="application/vnd.openxmlformats-officedocument.presentationml.notesSlide+xml"/>
  <Override PartName="/ppt/tags/tag59.xml" ContentType="application/vnd.openxmlformats-officedocument.presentationml.tags+xml"/>
  <Override PartName="/ppt/notesSlides/notesSlide57.xml" ContentType="application/vnd.openxmlformats-officedocument.presentationml.notesSlide+xml"/>
  <Override PartName="/ppt/tags/tag60.xml" ContentType="application/vnd.openxmlformats-officedocument.presentationml.tags+xml"/>
  <Override PartName="/ppt/notesSlides/notesSlide58.xml" ContentType="application/vnd.openxmlformats-officedocument.presentationml.notesSlide+xml"/>
  <Override PartName="/ppt/tags/tag61.xml" ContentType="application/vnd.openxmlformats-officedocument.presentationml.tags+xml"/>
  <Override PartName="/ppt/notesSlides/notesSlide59.xml" ContentType="application/vnd.openxmlformats-officedocument.presentationml.notesSlide+xml"/>
  <Override PartName="/ppt/tags/tag62.xml" ContentType="application/vnd.openxmlformats-officedocument.presentationml.tags+xml"/>
  <Override PartName="/ppt/notesSlides/notesSlide60.xml" ContentType="application/vnd.openxmlformats-officedocument.presentationml.notesSlide+xml"/>
  <Override PartName="/ppt/tags/tag63.xml" ContentType="application/vnd.openxmlformats-officedocument.presentationml.tags+xml"/>
  <Override PartName="/ppt/notesSlides/notesSlide61.xml" ContentType="application/vnd.openxmlformats-officedocument.presentationml.notesSlide+xml"/>
  <Override PartName="/ppt/tags/tag64.xml" ContentType="application/vnd.openxmlformats-officedocument.presentationml.tags+xml"/>
  <Override PartName="/ppt/notesSlides/notesSlide62.xml" ContentType="application/vnd.openxmlformats-officedocument.presentationml.notesSlide+xml"/>
  <Override PartName="/ppt/tags/tag65.xml" ContentType="application/vnd.openxmlformats-officedocument.presentationml.tags+xml"/>
  <Override PartName="/ppt/notesSlides/notesSlide63.xml" ContentType="application/vnd.openxmlformats-officedocument.presentationml.notesSlide+xml"/>
  <Override PartName="/ppt/tags/tag66.xml" ContentType="application/vnd.openxmlformats-officedocument.presentationml.tags+xml"/>
  <Override PartName="/ppt/notesSlides/notesSlide64.xml" ContentType="application/vnd.openxmlformats-officedocument.presentationml.notesSlide+xml"/>
  <Override PartName="/ppt/tags/tag67.xml" ContentType="application/vnd.openxmlformats-officedocument.presentationml.tags+xml"/>
  <Override PartName="/ppt/notesSlides/notesSlide65.xml" ContentType="application/vnd.openxmlformats-officedocument.presentationml.notesSlide+xml"/>
  <Override PartName="/ppt/tags/tag68.xml" ContentType="application/vnd.openxmlformats-officedocument.presentationml.tags+xml"/>
  <Override PartName="/ppt/notesSlides/notesSlide66.xml" ContentType="application/vnd.openxmlformats-officedocument.presentationml.notesSlide+xml"/>
  <Override PartName="/ppt/tags/tag69.xml" ContentType="application/vnd.openxmlformats-officedocument.presentationml.tags+xml"/>
  <Override PartName="/ppt/notesSlides/notesSlide67.xml" ContentType="application/vnd.openxmlformats-officedocument.presentationml.notesSlide+xml"/>
  <Override PartName="/ppt/tags/tag70.xml" ContentType="application/vnd.openxmlformats-officedocument.presentationml.tags+xml"/>
  <Override PartName="/ppt/notesSlides/notesSlide68.xml" ContentType="application/vnd.openxmlformats-officedocument.presentationml.notesSlide+xml"/>
  <Override PartName="/ppt/tags/tag71.xml" ContentType="application/vnd.openxmlformats-officedocument.presentationml.tags+xml"/>
  <Override PartName="/ppt/notesSlides/notesSlide69.xml" ContentType="application/vnd.openxmlformats-officedocument.presentationml.notesSlide+xml"/>
  <Override PartName="/ppt/tags/tag72.xml" ContentType="application/vnd.openxmlformats-officedocument.presentationml.tags+xml"/>
  <Override PartName="/ppt/notesSlides/notesSlide70.xml" ContentType="application/vnd.openxmlformats-officedocument.presentationml.notesSlide+xml"/>
  <Override PartName="/ppt/tags/tag73.xml" ContentType="application/vnd.openxmlformats-officedocument.presentationml.tags+xml"/>
  <Override PartName="/ppt/notesSlides/notesSlide71.xml" ContentType="application/vnd.openxmlformats-officedocument.presentationml.notesSlide+xml"/>
  <Override PartName="/ppt/tags/tag74.xml" ContentType="application/vnd.openxmlformats-officedocument.presentationml.tags+xml"/>
  <Override PartName="/ppt/notesSlides/notesSlide72.xml" ContentType="application/vnd.openxmlformats-officedocument.presentationml.notesSlide+xml"/>
  <Override PartName="/ppt/tags/tag75.xml" ContentType="application/vnd.openxmlformats-officedocument.presentationml.tags+xml"/>
  <Override PartName="/ppt/notesSlides/notesSlide73.xml" ContentType="application/vnd.openxmlformats-officedocument.presentationml.notesSlide+xml"/>
  <Override PartName="/ppt/tags/tag76.xml" ContentType="application/vnd.openxmlformats-officedocument.presentationml.tags+xml"/>
  <Override PartName="/ppt/notesSlides/notesSlide74.xml" ContentType="application/vnd.openxmlformats-officedocument.presentationml.notesSlide+xml"/>
  <Override PartName="/ppt/tags/tag77.xml" ContentType="application/vnd.openxmlformats-officedocument.presentationml.tags+xml"/>
  <Override PartName="/ppt/notesSlides/notesSlide75.xml" ContentType="application/vnd.openxmlformats-officedocument.presentationml.notesSlide+xml"/>
  <Override PartName="/ppt/tags/tag78.xml" ContentType="application/vnd.openxmlformats-officedocument.presentationml.tags+xml"/>
  <Override PartName="/ppt/notesSlides/notesSlide76.xml" ContentType="application/vnd.openxmlformats-officedocument.presentationml.notesSlide+xml"/>
  <Override PartName="/ppt/tags/tag79.xml" ContentType="application/vnd.openxmlformats-officedocument.presentationml.tags+xml"/>
  <Override PartName="/ppt/notesSlides/notesSlide77.xml" ContentType="application/vnd.openxmlformats-officedocument.presentationml.notesSlide+xml"/>
  <Override PartName="/ppt/tags/tag80.xml" ContentType="application/vnd.openxmlformats-officedocument.presentationml.tags+xml"/>
  <Override PartName="/ppt/notesSlides/notesSlide78.xml" ContentType="application/vnd.openxmlformats-officedocument.presentationml.notesSlide+xml"/>
  <Override PartName="/ppt/tags/tag81.xml" ContentType="application/vnd.openxmlformats-officedocument.presentationml.tags+xml"/>
  <Override PartName="/ppt/notesSlides/notesSlide79.xml" ContentType="application/vnd.openxmlformats-officedocument.presentationml.notesSlide+xml"/>
  <Override PartName="/ppt/tags/tag82.xml" ContentType="application/vnd.openxmlformats-officedocument.presentationml.tags+xml"/>
  <Override PartName="/ppt/notesSlides/notesSlide80.xml" ContentType="application/vnd.openxmlformats-officedocument.presentationml.notesSlide+xml"/>
  <Override PartName="/ppt/tags/tag83.xml" ContentType="application/vnd.openxmlformats-officedocument.presentationml.tags+xml"/>
  <Override PartName="/ppt/notesSlides/notesSlide81.xml" ContentType="application/vnd.openxmlformats-officedocument.presentationml.notesSlide+xml"/>
  <Override PartName="/ppt/tags/tag84.xml" ContentType="application/vnd.openxmlformats-officedocument.presentationml.tags+xml"/>
  <Override PartName="/ppt/notesSlides/notesSlide82.xml" ContentType="application/vnd.openxmlformats-officedocument.presentationml.notesSlide+xml"/>
  <Override PartName="/ppt/tags/tag85.xml" ContentType="application/vnd.openxmlformats-officedocument.presentationml.tags+xml"/>
  <Override PartName="/ppt/notesSlides/notesSlide83.xml" ContentType="application/vnd.openxmlformats-officedocument.presentationml.notesSlide+xml"/>
  <Override PartName="/ppt/tags/tag86.xml" ContentType="application/vnd.openxmlformats-officedocument.presentationml.tags+xml"/>
  <Override PartName="/ppt/notesSlides/notesSlide84.xml" ContentType="application/vnd.openxmlformats-officedocument.presentationml.notesSlide+xml"/>
  <Override PartName="/ppt/tags/tag87.xml" ContentType="application/vnd.openxmlformats-officedocument.presentationml.tags+xml"/>
  <Override PartName="/ppt/notesSlides/notesSlide85.xml" ContentType="application/vnd.openxmlformats-officedocument.presentationml.notesSlide+xml"/>
  <Override PartName="/ppt/tags/tag88.xml" ContentType="application/vnd.openxmlformats-officedocument.presentationml.tags+xml"/>
  <Override PartName="/ppt/notesSlides/notesSlide86.xml" ContentType="application/vnd.openxmlformats-officedocument.presentationml.notesSlide+xml"/>
  <Override PartName="/ppt/tags/tag89.xml" ContentType="application/vnd.openxmlformats-officedocument.presentationml.tags+xml"/>
  <Override PartName="/ppt/notesSlides/notesSlide87.xml" ContentType="application/vnd.openxmlformats-officedocument.presentationml.notesSlide+xml"/>
  <Override PartName="/ppt/tags/tag90.xml" ContentType="application/vnd.openxmlformats-officedocument.presentationml.tags+xml"/>
  <Override PartName="/ppt/notesSlides/notesSlide88.xml" ContentType="application/vnd.openxmlformats-officedocument.presentationml.notesSlide+xml"/>
  <Override PartName="/ppt/tags/tag91.xml" ContentType="application/vnd.openxmlformats-officedocument.presentationml.tags+xml"/>
  <Override PartName="/ppt/notesSlides/notesSlide89.xml" ContentType="application/vnd.openxmlformats-officedocument.presentationml.notesSlide+xml"/>
  <Override PartName="/ppt/tags/tag92.xml" ContentType="application/vnd.openxmlformats-officedocument.presentationml.tags+xml"/>
  <Override PartName="/ppt/notesSlides/notesSlide90.xml" ContentType="application/vnd.openxmlformats-officedocument.presentationml.notesSlide+xml"/>
  <Override PartName="/ppt/tags/tag93.xml" ContentType="application/vnd.openxmlformats-officedocument.presentationml.tags+xml"/>
  <Override PartName="/ppt/notesSlides/notesSlide91.xml" ContentType="application/vnd.openxmlformats-officedocument.presentationml.notesSlide+xml"/>
  <Override PartName="/ppt/tags/tag94.xml" ContentType="application/vnd.openxmlformats-officedocument.presentationml.tags+xml"/>
  <Override PartName="/ppt/notesSlides/notesSlide92.xml" ContentType="application/vnd.openxmlformats-officedocument.presentationml.notesSlide+xml"/>
  <Override PartName="/ppt/tags/tag95.xml" ContentType="application/vnd.openxmlformats-officedocument.presentationml.tags+xml"/>
  <Override PartName="/ppt/notesSlides/notesSlide93.xml" ContentType="application/vnd.openxmlformats-officedocument.presentationml.notesSlide+xml"/>
  <Override PartName="/ppt/tags/tag96.xml" ContentType="application/vnd.openxmlformats-officedocument.presentationml.tags+xml"/>
  <Override PartName="/ppt/notesSlides/notesSlide94.xml" ContentType="application/vnd.openxmlformats-officedocument.presentationml.notesSlide+xml"/>
  <Override PartName="/ppt/tags/tag97.xml" ContentType="application/vnd.openxmlformats-officedocument.presentationml.tags+xml"/>
  <Override PartName="/ppt/notesSlides/notesSlide95.xml" ContentType="application/vnd.openxmlformats-officedocument.presentationml.notesSlide+xml"/>
  <Override PartName="/ppt/tags/tag98.xml" ContentType="application/vnd.openxmlformats-officedocument.presentationml.tags+xml"/>
  <Override PartName="/ppt/notesSlides/notesSlide96.xml" ContentType="application/vnd.openxmlformats-officedocument.presentationml.notesSlide+xml"/>
  <Override PartName="/ppt/tags/tag99.xml" ContentType="application/vnd.openxmlformats-officedocument.presentationml.tags+xml"/>
  <Override PartName="/ppt/notesSlides/notesSlide97.xml" ContentType="application/vnd.openxmlformats-officedocument.presentationml.notesSlide+xml"/>
  <Override PartName="/ppt/tags/tag100.xml" ContentType="application/vnd.openxmlformats-officedocument.presentationml.tags+xml"/>
  <Override PartName="/ppt/notesSlides/notesSlide98.xml" ContentType="application/vnd.openxmlformats-officedocument.presentationml.notesSlide+xml"/>
  <Override PartName="/ppt/tags/tag101.xml" ContentType="application/vnd.openxmlformats-officedocument.presentationml.tags+xml"/>
  <Override PartName="/ppt/notesSlides/notesSlide99.xml" ContentType="application/vnd.openxmlformats-officedocument.presentationml.notesSlide+xml"/>
  <Override PartName="/ppt/tags/tag102.xml" ContentType="application/vnd.openxmlformats-officedocument.presentationml.tags+xml"/>
  <Override PartName="/ppt/notesSlides/notesSlide100.xml" ContentType="application/vnd.openxmlformats-officedocument.presentationml.notesSlide+xml"/>
  <Override PartName="/ppt/tags/tag103.xml" ContentType="application/vnd.openxmlformats-officedocument.presentationml.tags+xml"/>
  <Override PartName="/ppt/notesSlides/notesSlide101.xml" ContentType="application/vnd.openxmlformats-officedocument.presentationml.notesSlide+xml"/>
  <Override PartName="/ppt/tags/tag104.xml" ContentType="application/vnd.openxmlformats-officedocument.presentationml.tags+xml"/>
  <Override PartName="/ppt/notesSlides/notesSlide102.xml" ContentType="application/vnd.openxmlformats-officedocument.presentationml.notesSlide+xml"/>
  <Override PartName="/ppt/tags/tag105.xml" ContentType="application/vnd.openxmlformats-officedocument.presentationml.tags+xml"/>
  <Override PartName="/ppt/notesSlides/notesSlide103.xml" ContentType="application/vnd.openxmlformats-officedocument.presentationml.notesSlide+xml"/>
  <Override PartName="/ppt/tags/tag106.xml" ContentType="application/vnd.openxmlformats-officedocument.presentationml.tags+xml"/>
  <Override PartName="/ppt/notesSlides/notesSlide104.xml" ContentType="application/vnd.openxmlformats-officedocument.presentationml.notesSlide+xml"/>
  <Override PartName="/ppt/tags/tag107.xml" ContentType="application/vnd.openxmlformats-officedocument.presentationml.tags+xml"/>
  <Override PartName="/ppt/notesSlides/notesSlide105.xml" ContentType="application/vnd.openxmlformats-officedocument.presentationml.notesSlide+xml"/>
  <Override PartName="/ppt/tags/tag108.xml" ContentType="application/vnd.openxmlformats-officedocument.presentationml.tags+xml"/>
  <Override PartName="/ppt/notesSlides/notesSlide106.xml" ContentType="application/vnd.openxmlformats-officedocument.presentationml.notesSlide+xml"/>
  <Override PartName="/ppt/tags/tag109.xml" ContentType="application/vnd.openxmlformats-officedocument.presentationml.tags+xml"/>
  <Override PartName="/ppt/notesSlides/notesSlide10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12"/>
  </p:notesMasterIdLst>
  <p:sldIdLst>
    <p:sldId id="257" r:id="rId2"/>
    <p:sldId id="371" r:id="rId3"/>
    <p:sldId id="259" r:id="rId4"/>
    <p:sldId id="366"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372"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 id="326" r:id="rId70"/>
    <p:sldId id="327" r:id="rId71"/>
    <p:sldId id="328" r:id="rId72"/>
    <p:sldId id="329" r:id="rId73"/>
    <p:sldId id="330" r:id="rId74"/>
    <p:sldId id="331" r:id="rId75"/>
    <p:sldId id="332" r:id="rId76"/>
    <p:sldId id="333" r:id="rId77"/>
    <p:sldId id="334" r:id="rId78"/>
    <p:sldId id="335" r:id="rId79"/>
    <p:sldId id="336" r:id="rId80"/>
    <p:sldId id="337" r:id="rId81"/>
    <p:sldId id="338" r:id="rId82"/>
    <p:sldId id="339" r:id="rId83"/>
    <p:sldId id="340" r:id="rId84"/>
    <p:sldId id="341" r:id="rId85"/>
    <p:sldId id="342" r:id="rId86"/>
    <p:sldId id="343" r:id="rId87"/>
    <p:sldId id="344" r:id="rId88"/>
    <p:sldId id="345" r:id="rId89"/>
    <p:sldId id="346" r:id="rId90"/>
    <p:sldId id="347" r:id="rId91"/>
    <p:sldId id="348" r:id="rId92"/>
    <p:sldId id="349" r:id="rId93"/>
    <p:sldId id="350" r:id="rId94"/>
    <p:sldId id="351" r:id="rId95"/>
    <p:sldId id="352" r:id="rId96"/>
    <p:sldId id="353" r:id="rId97"/>
    <p:sldId id="354" r:id="rId98"/>
    <p:sldId id="355" r:id="rId99"/>
    <p:sldId id="356" r:id="rId100"/>
    <p:sldId id="357" r:id="rId101"/>
    <p:sldId id="358" r:id="rId102"/>
    <p:sldId id="359" r:id="rId103"/>
    <p:sldId id="360" r:id="rId104"/>
    <p:sldId id="361" r:id="rId105"/>
    <p:sldId id="362" r:id="rId106"/>
    <p:sldId id="363" r:id="rId107"/>
    <p:sldId id="364" r:id="rId108"/>
    <p:sldId id="367" r:id="rId109"/>
    <p:sldId id="370" r:id="rId110"/>
    <p:sldId id="365" r:id="rId111"/>
  </p:sldIdLst>
  <p:sldSz cx="9144000" cy="6858000" type="screen4x3"/>
  <p:notesSz cx="6858000" cy="9144000"/>
  <p:custDataLst>
    <p:tags r:id="rId113"/>
  </p:custDataLst>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ADFF"/>
    <a:srgbClr val="7FB2FF"/>
    <a:srgbClr val="0000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50" autoAdjust="0"/>
    <p:restoredTop sz="94618" autoAdjust="0"/>
  </p:normalViewPr>
  <p:slideViewPr>
    <p:cSldViewPr>
      <p:cViewPr varScale="1">
        <p:scale>
          <a:sx n="94" d="100"/>
          <a:sy n="94" d="100"/>
        </p:scale>
        <p:origin x="1829" y="51"/>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notesMaster" Target="notesMasters/notes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tags" Target="tags/tag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_rels/viewProps.xml.rels><?xml version="1.0" encoding="UTF-8" standalone="yes"?>
<Relationships xmlns="http://schemas.openxmlformats.org/package/2006/relationships"><Relationship Id="rId8" Type="http://schemas.openxmlformats.org/officeDocument/2006/relationships/slide" Target="slides/slide93.xml"/><Relationship Id="rId3" Type="http://schemas.openxmlformats.org/officeDocument/2006/relationships/slide" Target="slides/slide80.xml"/><Relationship Id="rId7" Type="http://schemas.openxmlformats.org/officeDocument/2006/relationships/slide" Target="slides/slide91.xml"/><Relationship Id="rId2" Type="http://schemas.openxmlformats.org/officeDocument/2006/relationships/slide" Target="slides/slide66.xml"/><Relationship Id="rId1" Type="http://schemas.openxmlformats.org/officeDocument/2006/relationships/slide" Target="slides/slide17.xml"/><Relationship Id="rId6" Type="http://schemas.openxmlformats.org/officeDocument/2006/relationships/slide" Target="slides/slide90.xml"/><Relationship Id="rId5" Type="http://schemas.openxmlformats.org/officeDocument/2006/relationships/slide" Target="slides/slide87.xml"/><Relationship Id="rId4" Type="http://schemas.openxmlformats.org/officeDocument/2006/relationships/slide" Target="slides/slide8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FFB536CC-AFD7-49CB-8593-A9D1F4EA0566}"/>
              </a:ext>
            </a:extLst>
          </p:cNvPr>
          <p:cNvSpPr>
            <a:spLocks noGrp="1" noChangeArrowheads="1"/>
          </p:cNvSpPr>
          <p:nvPr>
            <p:ph type="hdr" sz="quarter"/>
          </p:nvPr>
        </p:nvSpPr>
        <p:spPr bwMode="auto">
          <a:xfrm>
            <a:off x="0"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zh-TW"/>
          </a:p>
        </p:txBody>
      </p:sp>
      <p:sp>
        <p:nvSpPr>
          <p:cNvPr id="30723" name="Rectangle 3">
            <a:extLst>
              <a:ext uri="{FF2B5EF4-FFF2-40B4-BE49-F238E27FC236}">
                <a16:creationId xmlns:a16="http://schemas.microsoft.com/office/drawing/2014/main" id="{577B0008-E39F-4B4A-AF76-3B42CBCA6B92}"/>
              </a:ext>
            </a:extLst>
          </p:cNvPr>
          <p:cNvSpPr>
            <a:spLocks noGrp="1" noChangeArrowheads="1"/>
          </p:cNvSpPr>
          <p:nvPr>
            <p:ph type="dt" idx="1"/>
          </p:nvPr>
        </p:nvSpPr>
        <p:spPr bwMode="auto">
          <a:xfrm>
            <a:off x="3884613" y="0"/>
            <a:ext cx="29718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zh-TW"/>
          </a:p>
        </p:txBody>
      </p:sp>
      <p:sp>
        <p:nvSpPr>
          <p:cNvPr id="15364" name="Rectangle 4">
            <a:extLst>
              <a:ext uri="{FF2B5EF4-FFF2-40B4-BE49-F238E27FC236}">
                <a16:creationId xmlns:a16="http://schemas.microsoft.com/office/drawing/2014/main" id="{18F7695C-5D1E-43E2-856E-E16363DA0D16}"/>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25" name="Rectangle 5">
            <a:extLst>
              <a:ext uri="{FF2B5EF4-FFF2-40B4-BE49-F238E27FC236}">
                <a16:creationId xmlns:a16="http://schemas.microsoft.com/office/drawing/2014/main" id="{8E294E9F-9D2F-4EEF-A71A-209A692F0EA1}"/>
              </a:ext>
            </a:extLst>
          </p:cNvPr>
          <p:cNvSpPr>
            <a:spLocks noGrp="1" noChangeArrowheads="1"/>
          </p:cNvSpPr>
          <p:nvPr>
            <p:ph type="body" sz="quarter" idx="3"/>
          </p:nvPr>
        </p:nvSpPr>
        <p:spPr bwMode="auto">
          <a:xfrm>
            <a:off x="685800" y="4343400"/>
            <a:ext cx="5486400" cy="4114800"/>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zh-TW" noProof="0"/>
              <a:t>Click to edit Master text styles</a:t>
            </a:r>
          </a:p>
          <a:p>
            <a:pPr lvl="1"/>
            <a:r>
              <a:rPr lang="en-US" altLang="zh-TW" noProof="0"/>
              <a:t>Second level</a:t>
            </a:r>
          </a:p>
          <a:p>
            <a:pPr lvl="2"/>
            <a:r>
              <a:rPr lang="en-US" altLang="zh-TW" noProof="0"/>
              <a:t>Third level</a:t>
            </a:r>
          </a:p>
          <a:p>
            <a:pPr lvl="3"/>
            <a:r>
              <a:rPr lang="en-US" altLang="zh-TW" noProof="0"/>
              <a:t>Fourth level</a:t>
            </a:r>
          </a:p>
          <a:p>
            <a:pPr lvl="4"/>
            <a:r>
              <a:rPr lang="en-US" altLang="zh-TW" noProof="0"/>
              <a:t>Fifth level</a:t>
            </a:r>
          </a:p>
        </p:txBody>
      </p:sp>
      <p:sp>
        <p:nvSpPr>
          <p:cNvPr id="30726" name="Rectangle 6">
            <a:extLst>
              <a:ext uri="{FF2B5EF4-FFF2-40B4-BE49-F238E27FC236}">
                <a16:creationId xmlns:a16="http://schemas.microsoft.com/office/drawing/2014/main" id="{728F54C0-2B96-4875-90A3-B759782E2525}"/>
              </a:ext>
            </a:extLst>
          </p:cNvPr>
          <p:cNvSpPr>
            <a:spLocks noGrp="1" noChangeArrowheads="1"/>
          </p:cNvSpPr>
          <p:nvPr>
            <p:ph type="ftr" sz="quarter" idx="4"/>
          </p:nvPr>
        </p:nvSpPr>
        <p:spPr bwMode="auto">
          <a:xfrm>
            <a:off x="0"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zh-TW"/>
          </a:p>
        </p:txBody>
      </p:sp>
      <p:sp>
        <p:nvSpPr>
          <p:cNvPr id="30727" name="Rectangle 7">
            <a:extLst>
              <a:ext uri="{FF2B5EF4-FFF2-40B4-BE49-F238E27FC236}">
                <a16:creationId xmlns:a16="http://schemas.microsoft.com/office/drawing/2014/main" id="{39D3086C-2924-43AF-A52F-71A040F8EEA6}"/>
              </a:ext>
            </a:extLst>
          </p:cNvPr>
          <p:cNvSpPr>
            <a:spLocks noGrp="1" noChangeArrowheads="1"/>
          </p:cNvSpPr>
          <p:nvPr>
            <p:ph type="sldNum" sz="quarter" idx="5"/>
          </p:nvPr>
        </p:nvSpPr>
        <p:spPr bwMode="auto">
          <a:xfrm>
            <a:off x="3884613" y="8685213"/>
            <a:ext cx="2971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C86553B-A3EA-4E00-A714-372B2F5994D0}" type="slidenum">
              <a:rPr lang="en-US" altLang="zh-TW"/>
              <a:pPr>
                <a:defRPr/>
              </a:pPr>
              <a:t>‹#›</a:t>
            </a:fld>
            <a:endParaRPr lang="en-US" altLang="zh-TW"/>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30000"/>
      </a:spcBef>
      <a:spcAft>
        <a:spcPct val="0"/>
      </a:spcAft>
      <a:defRPr kumimoji="1" sz="1200"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30000"/>
      </a:spcBef>
      <a:spcAft>
        <a:spcPct val="0"/>
      </a:spcAft>
      <a:defRPr kumimoji="1" sz="1200"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30000"/>
      </a:spcBef>
      <a:spcAft>
        <a:spcPct val="0"/>
      </a:spcAft>
      <a:defRPr kumimoji="1" sz="1200"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30000"/>
      </a:spcBef>
      <a:spcAft>
        <a:spcPct val="0"/>
      </a:spcAft>
      <a:defRPr kumimoji="1" sz="1200"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C35A7AD6-D63F-4042-BC06-3F928B03DA8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B8181BBA-3240-4F17-BAE2-249A37EAB47D}" type="slidenum">
              <a:rPr lang="en-US" altLang="zh-TW"/>
              <a:pPr/>
              <a:t>1</a:t>
            </a:fld>
            <a:endParaRPr lang="en-US" altLang="zh-TW"/>
          </a:p>
        </p:txBody>
      </p:sp>
      <p:sp>
        <p:nvSpPr>
          <p:cNvPr id="17411" name="Rectangle 2">
            <a:extLst>
              <a:ext uri="{FF2B5EF4-FFF2-40B4-BE49-F238E27FC236}">
                <a16:creationId xmlns:a16="http://schemas.microsoft.com/office/drawing/2014/main" id="{496C5486-90DC-41D5-B37B-93FF162E9FB6}"/>
              </a:ext>
            </a:extLst>
          </p:cNvPr>
          <p:cNvSpPr>
            <a:spLocks noGrp="1" noRot="1" noChangeAspect="1" noChangeArrowheads="1" noTextEdit="1"/>
          </p:cNvSpPr>
          <p:nvPr>
            <p:ph type="sldImg"/>
          </p:nvPr>
        </p:nvSpPr>
        <p:spPr>
          <a:ln/>
        </p:spPr>
      </p:sp>
      <p:sp>
        <p:nvSpPr>
          <p:cNvPr id="17412" name="Rectangle 3">
            <a:extLst>
              <a:ext uri="{FF2B5EF4-FFF2-40B4-BE49-F238E27FC236}">
                <a16:creationId xmlns:a16="http://schemas.microsoft.com/office/drawing/2014/main" id="{C1F0128E-3410-4F08-A346-577C1178353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635830D2-1AE4-4902-80AA-D206A0A3869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0373B73A-53EE-46F4-B12C-A4AE5B7BCDFD}" type="slidenum">
              <a:rPr lang="en-US" altLang="zh-TW"/>
              <a:pPr/>
              <a:t>12</a:t>
            </a:fld>
            <a:endParaRPr lang="en-US" altLang="zh-TW"/>
          </a:p>
        </p:txBody>
      </p:sp>
      <p:sp>
        <p:nvSpPr>
          <p:cNvPr id="37891" name="Rectangle 2">
            <a:extLst>
              <a:ext uri="{FF2B5EF4-FFF2-40B4-BE49-F238E27FC236}">
                <a16:creationId xmlns:a16="http://schemas.microsoft.com/office/drawing/2014/main" id="{AB3AB495-B9DD-4E04-8A8A-4A9762302D41}"/>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A79A7347-0610-417D-B745-FD193423B0D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a:extLst>
              <a:ext uri="{FF2B5EF4-FFF2-40B4-BE49-F238E27FC236}">
                <a16:creationId xmlns:a16="http://schemas.microsoft.com/office/drawing/2014/main" id="{4329A1D6-0A95-45AD-A473-1876BC9B985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098DD025-1A20-43FE-A960-F804214A2DDB}" type="slidenum">
              <a:rPr lang="en-US" altLang="zh-TW"/>
              <a:pPr/>
              <a:t>102</a:t>
            </a:fld>
            <a:endParaRPr lang="en-US" altLang="zh-TW"/>
          </a:p>
        </p:txBody>
      </p:sp>
      <p:sp>
        <p:nvSpPr>
          <p:cNvPr id="222211" name="Rectangle 2">
            <a:extLst>
              <a:ext uri="{FF2B5EF4-FFF2-40B4-BE49-F238E27FC236}">
                <a16:creationId xmlns:a16="http://schemas.microsoft.com/office/drawing/2014/main" id="{402B423A-9168-4DAA-8C63-76BD9A6CA568}"/>
              </a:ext>
            </a:extLst>
          </p:cNvPr>
          <p:cNvSpPr>
            <a:spLocks noGrp="1" noRot="1" noChangeAspect="1" noChangeArrowheads="1" noTextEdit="1"/>
          </p:cNvSpPr>
          <p:nvPr>
            <p:ph type="sldImg"/>
          </p:nvPr>
        </p:nvSpPr>
        <p:spPr>
          <a:ln/>
        </p:spPr>
      </p:sp>
      <p:sp>
        <p:nvSpPr>
          <p:cNvPr id="222212" name="Rectangle 3">
            <a:extLst>
              <a:ext uri="{FF2B5EF4-FFF2-40B4-BE49-F238E27FC236}">
                <a16:creationId xmlns:a16="http://schemas.microsoft.com/office/drawing/2014/main" id="{17EBF5D0-1252-4DCC-875B-94C80DCDC59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7">
            <a:extLst>
              <a:ext uri="{FF2B5EF4-FFF2-40B4-BE49-F238E27FC236}">
                <a16:creationId xmlns:a16="http://schemas.microsoft.com/office/drawing/2014/main" id="{5AE69213-F237-4A32-9949-DCAF4DDF1D9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8664F3F1-E0C7-4744-836C-949489A5046C}" type="slidenum">
              <a:rPr lang="en-US" altLang="zh-TW"/>
              <a:pPr/>
              <a:t>103</a:t>
            </a:fld>
            <a:endParaRPr lang="en-US" altLang="zh-TW"/>
          </a:p>
        </p:txBody>
      </p:sp>
      <p:sp>
        <p:nvSpPr>
          <p:cNvPr id="224259" name="Rectangle 2">
            <a:extLst>
              <a:ext uri="{FF2B5EF4-FFF2-40B4-BE49-F238E27FC236}">
                <a16:creationId xmlns:a16="http://schemas.microsoft.com/office/drawing/2014/main" id="{0FBBE49D-6AA9-40FB-8C75-5F204B2A9F5B}"/>
              </a:ext>
            </a:extLst>
          </p:cNvPr>
          <p:cNvSpPr>
            <a:spLocks noGrp="1" noRot="1" noChangeAspect="1" noChangeArrowheads="1" noTextEdit="1"/>
          </p:cNvSpPr>
          <p:nvPr>
            <p:ph type="sldImg"/>
          </p:nvPr>
        </p:nvSpPr>
        <p:spPr>
          <a:ln/>
        </p:spPr>
      </p:sp>
      <p:sp>
        <p:nvSpPr>
          <p:cNvPr id="224260" name="Rectangle 3">
            <a:extLst>
              <a:ext uri="{FF2B5EF4-FFF2-40B4-BE49-F238E27FC236}">
                <a16:creationId xmlns:a16="http://schemas.microsoft.com/office/drawing/2014/main" id="{1771F5BB-A307-4842-9E56-197EE9ADA1D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7">
            <a:extLst>
              <a:ext uri="{FF2B5EF4-FFF2-40B4-BE49-F238E27FC236}">
                <a16:creationId xmlns:a16="http://schemas.microsoft.com/office/drawing/2014/main" id="{BA0F727B-BB0E-436D-8B5D-CC0254ABBE9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B9BFCE68-25FF-4A5A-8C8A-BCD3B672E5D5}" type="slidenum">
              <a:rPr lang="en-US" altLang="zh-TW"/>
              <a:pPr/>
              <a:t>104</a:t>
            </a:fld>
            <a:endParaRPr lang="en-US" altLang="zh-TW"/>
          </a:p>
        </p:txBody>
      </p:sp>
      <p:sp>
        <p:nvSpPr>
          <p:cNvPr id="226307" name="Rectangle 2">
            <a:extLst>
              <a:ext uri="{FF2B5EF4-FFF2-40B4-BE49-F238E27FC236}">
                <a16:creationId xmlns:a16="http://schemas.microsoft.com/office/drawing/2014/main" id="{C20F5B52-DABF-4B9C-BFA1-54FE6E8440C7}"/>
              </a:ext>
            </a:extLst>
          </p:cNvPr>
          <p:cNvSpPr>
            <a:spLocks noGrp="1" noRot="1" noChangeAspect="1" noChangeArrowheads="1" noTextEdit="1"/>
          </p:cNvSpPr>
          <p:nvPr>
            <p:ph type="sldImg"/>
          </p:nvPr>
        </p:nvSpPr>
        <p:spPr>
          <a:ln/>
        </p:spPr>
      </p:sp>
      <p:sp>
        <p:nvSpPr>
          <p:cNvPr id="226308" name="Rectangle 3">
            <a:extLst>
              <a:ext uri="{FF2B5EF4-FFF2-40B4-BE49-F238E27FC236}">
                <a16:creationId xmlns:a16="http://schemas.microsoft.com/office/drawing/2014/main" id="{E817BE24-47F7-416A-9364-1AF4964921B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a:extLst>
              <a:ext uri="{FF2B5EF4-FFF2-40B4-BE49-F238E27FC236}">
                <a16:creationId xmlns:a16="http://schemas.microsoft.com/office/drawing/2014/main" id="{2C106089-0124-47CF-8123-5E3493E60CA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02B8936F-686D-4544-B5E5-7D17F0E8DBAD}" type="slidenum">
              <a:rPr lang="en-US" altLang="zh-TW"/>
              <a:pPr/>
              <a:t>105</a:t>
            </a:fld>
            <a:endParaRPr lang="en-US" altLang="zh-TW"/>
          </a:p>
        </p:txBody>
      </p:sp>
      <p:sp>
        <p:nvSpPr>
          <p:cNvPr id="228355" name="Rectangle 2">
            <a:extLst>
              <a:ext uri="{FF2B5EF4-FFF2-40B4-BE49-F238E27FC236}">
                <a16:creationId xmlns:a16="http://schemas.microsoft.com/office/drawing/2014/main" id="{002A2484-C0DA-4010-8286-ACCA92E89533}"/>
              </a:ext>
            </a:extLst>
          </p:cNvPr>
          <p:cNvSpPr>
            <a:spLocks noGrp="1" noRot="1" noChangeAspect="1" noChangeArrowheads="1" noTextEdit="1"/>
          </p:cNvSpPr>
          <p:nvPr>
            <p:ph type="sldImg"/>
          </p:nvPr>
        </p:nvSpPr>
        <p:spPr>
          <a:ln/>
        </p:spPr>
      </p:sp>
      <p:sp>
        <p:nvSpPr>
          <p:cNvPr id="228356" name="Rectangle 3">
            <a:extLst>
              <a:ext uri="{FF2B5EF4-FFF2-40B4-BE49-F238E27FC236}">
                <a16:creationId xmlns:a16="http://schemas.microsoft.com/office/drawing/2014/main" id="{4CE07C90-C054-481B-A09C-977756A158C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7">
            <a:extLst>
              <a:ext uri="{FF2B5EF4-FFF2-40B4-BE49-F238E27FC236}">
                <a16:creationId xmlns:a16="http://schemas.microsoft.com/office/drawing/2014/main" id="{7DE115FF-FBAF-49EE-A2B9-EBCF5611ECA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5663D4CE-38E5-4E2E-90B5-1E8B47410288}" type="slidenum">
              <a:rPr lang="en-US" altLang="zh-TW"/>
              <a:pPr/>
              <a:t>106</a:t>
            </a:fld>
            <a:endParaRPr lang="en-US" altLang="zh-TW"/>
          </a:p>
        </p:txBody>
      </p:sp>
      <p:sp>
        <p:nvSpPr>
          <p:cNvPr id="230403" name="Rectangle 2">
            <a:extLst>
              <a:ext uri="{FF2B5EF4-FFF2-40B4-BE49-F238E27FC236}">
                <a16:creationId xmlns:a16="http://schemas.microsoft.com/office/drawing/2014/main" id="{E912AAD9-D520-47C1-B5CF-2CFD72ABCB6B}"/>
              </a:ext>
            </a:extLst>
          </p:cNvPr>
          <p:cNvSpPr>
            <a:spLocks noGrp="1" noRot="1" noChangeAspect="1" noChangeArrowheads="1" noTextEdit="1"/>
          </p:cNvSpPr>
          <p:nvPr>
            <p:ph type="sldImg"/>
          </p:nvPr>
        </p:nvSpPr>
        <p:spPr>
          <a:ln/>
        </p:spPr>
      </p:sp>
      <p:sp>
        <p:nvSpPr>
          <p:cNvPr id="230404" name="Rectangle 3">
            <a:extLst>
              <a:ext uri="{FF2B5EF4-FFF2-40B4-BE49-F238E27FC236}">
                <a16:creationId xmlns:a16="http://schemas.microsoft.com/office/drawing/2014/main" id="{4DC00E1C-72B3-42E8-84C3-B6264B93602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7">
            <a:extLst>
              <a:ext uri="{FF2B5EF4-FFF2-40B4-BE49-F238E27FC236}">
                <a16:creationId xmlns:a16="http://schemas.microsoft.com/office/drawing/2014/main" id="{1AC498A0-6128-4C1D-A366-1FB3203842B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0AC8547B-DD9C-4C72-A571-798AEA436145}" type="slidenum">
              <a:rPr lang="en-US" altLang="zh-TW"/>
              <a:pPr/>
              <a:t>107</a:t>
            </a:fld>
            <a:endParaRPr lang="en-US" altLang="zh-TW"/>
          </a:p>
        </p:txBody>
      </p:sp>
      <p:sp>
        <p:nvSpPr>
          <p:cNvPr id="232451" name="Rectangle 2">
            <a:extLst>
              <a:ext uri="{FF2B5EF4-FFF2-40B4-BE49-F238E27FC236}">
                <a16:creationId xmlns:a16="http://schemas.microsoft.com/office/drawing/2014/main" id="{B366119A-08BE-4903-B462-1E0EB489D450}"/>
              </a:ext>
            </a:extLst>
          </p:cNvPr>
          <p:cNvSpPr>
            <a:spLocks noGrp="1" noRot="1" noChangeAspect="1" noChangeArrowheads="1" noTextEdit="1"/>
          </p:cNvSpPr>
          <p:nvPr>
            <p:ph type="sldImg"/>
          </p:nvPr>
        </p:nvSpPr>
        <p:spPr>
          <a:ln/>
        </p:spPr>
      </p:sp>
      <p:sp>
        <p:nvSpPr>
          <p:cNvPr id="232452" name="Rectangle 3">
            <a:extLst>
              <a:ext uri="{FF2B5EF4-FFF2-40B4-BE49-F238E27FC236}">
                <a16:creationId xmlns:a16="http://schemas.microsoft.com/office/drawing/2014/main" id="{8A06BA77-2C1A-42D1-B4F6-5B2D4A19039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a:extLst>
              <a:ext uri="{FF2B5EF4-FFF2-40B4-BE49-F238E27FC236}">
                <a16:creationId xmlns:a16="http://schemas.microsoft.com/office/drawing/2014/main" id="{501C15D6-483B-4526-A955-7C38A641206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D6E193EB-CE12-4DAB-B887-3F08681E647E}" type="slidenum">
              <a:rPr lang="en-US" altLang="zh-TW"/>
              <a:pPr/>
              <a:t>108</a:t>
            </a:fld>
            <a:endParaRPr lang="en-US" altLang="zh-TW"/>
          </a:p>
        </p:txBody>
      </p:sp>
      <p:sp>
        <p:nvSpPr>
          <p:cNvPr id="234499" name="Rectangle 2">
            <a:extLst>
              <a:ext uri="{FF2B5EF4-FFF2-40B4-BE49-F238E27FC236}">
                <a16:creationId xmlns:a16="http://schemas.microsoft.com/office/drawing/2014/main" id="{76DAF8CD-B868-4CC3-AB06-23BC496AE571}"/>
              </a:ext>
            </a:extLst>
          </p:cNvPr>
          <p:cNvSpPr>
            <a:spLocks noGrp="1" noRot="1" noChangeAspect="1" noChangeArrowheads="1" noTextEdit="1"/>
          </p:cNvSpPr>
          <p:nvPr>
            <p:ph type="sldImg"/>
          </p:nvPr>
        </p:nvSpPr>
        <p:spPr>
          <a:ln/>
        </p:spPr>
      </p:sp>
      <p:sp>
        <p:nvSpPr>
          <p:cNvPr id="234500" name="Rectangle 3">
            <a:extLst>
              <a:ext uri="{FF2B5EF4-FFF2-40B4-BE49-F238E27FC236}">
                <a16:creationId xmlns:a16="http://schemas.microsoft.com/office/drawing/2014/main" id="{78EBE786-4434-4CF0-9BB8-C6B979F1F8C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7">
            <a:extLst>
              <a:ext uri="{FF2B5EF4-FFF2-40B4-BE49-F238E27FC236}">
                <a16:creationId xmlns:a16="http://schemas.microsoft.com/office/drawing/2014/main" id="{DA3FAD74-D675-44D9-A8BF-E3A1211896E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15215FA2-6947-4C59-B0A5-6E2C57D33E28}" type="slidenum">
              <a:rPr lang="en-US" altLang="zh-TW"/>
              <a:pPr/>
              <a:t>110</a:t>
            </a:fld>
            <a:endParaRPr lang="en-US" altLang="zh-TW"/>
          </a:p>
        </p:txBody>
      </p:sp>
      <p:sp>
        <p:nvSpPr>
          <p:cNvPr id="239619" name="Rectangle 2">
            <a:extLst>
              <a:ext uri="{FF2B5EF4-FFF2-40B4-BE49-F238E27FC236}">
                <a16:creationId xmlns:a16="http://schemas.microsoft.com/office/drawing/2014/main" id="{784B85F4-531E-49C4-AFDE-72AE3979D575}"/>
              </a:ext>
            </a:extLst>
          </p:cNvPr>
          <p:cNvSpPr>
            <a:spLocks noGrp="1" noRot="1" noChangeAspect="1" noChangeArrowheads="1" noTextEdit="1"/>
          </p:cNvSpPr>
          <p:nvPr>
            <p:ph type="sldImg"/>
          </p:nvPr>
        </p:nvSpPr>
        <p:spPr>
          <a:ln/>
        </p:spPr>
      </p:sp>
      <p:sp>
        <p:nvSpPr>
          <p:cNvPr id="239620" name="Rectangle 3">
            <a:extLst>
              <a:ext uri="{FF2B5EF4-FFF2-40B4-BE49-F238E27FC236}">
                <a16:creationId xmlns:a16="http://schemas.microsoft.com/office/drawing/2014/main" id="{A1AAC546-9217-431A-9FD6-AFAF2C53E17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F99B8F19-D568-4071-BCF6-2051657B232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D77C8F73-88A9-4554-8F8B-FE6694ACEDB6}" type="slidenum">
              <a:rPr lang="en-US" altLang="zh-TW"/>
              <a:pPr/>
              <a:t>13</a:t>
            </a:fld>
            <a:endParaRPr lang="en-US" altLang="zh-TW"/>
          </a:p>
        </p:txBody>
      </p:sp>
      <p:sp>
        <p:nvSpPr>
          <p:cNvPr id="39939" name="Rectangle 2">
            <a:extLst>
              <a:ext uri="{FF2B5EF4-FFF2-40B4-BE49-F238E27FC236}">
                <a16:creationId xmlns:a16="http://schemas.microsoft.com/office/drawing/2014/main" id="{48CF2325-C924-4684-BAA5-7A86A03F0CC3}"/>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08E4978E-AD84-47B0-A4BA-909E8D20024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EBED5949-1C0B-4961-B11B-088056EF73B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A89A753E-7937-4821-AE1F-9CD198776AF1}" type="slidenum">
              <a:rPr lang="en-US" altLang="zh-TW"/>
              <a:pPr/>
              <a:t>14</a:t>
            </a:fld>
            <a:endParaRPr lang="en-US" altLang="zh-TW"/>
          </a:p>
        </p:txBody>
      </p:sp>
      <p:sp>
        <p:nvSpPr>
          <p:cNvPr id="41987" name="Rectangle 2">
            <a:extLst>
              <a:ext uri="{FF2B5EF4-FFF2-40B4-BE49-F238E27FC236}">
                <a16:creationId xmlns:a16="http://schemas.microsoft.com/office/drawing/2014/main" id="{62E093DB-E32B-4DFA-BE23-4BEE203AB059}"/>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D7DDF537-D758-4B22-B76A-2ECB5CAC749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E4818116-F8CA-42EE-A9CD-9781352E754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886C509-219B-4AD1-B21D-01A637A7428D}" type="slidenum">
              <a:rPr lang="en-US" altLang="zh-TW"/>
              <a:pPr/>
              <a:t>15</a:t>
            </a:fld>
            <a:endParaRPr lang="en-US" altLang="zh-TW"/>
          </a:p>
        </p:txBody>
      </p:sp>
      <p:sp>
        <p:nvSpPr>
          <p:cNvPr id="44035" name="Rectangle 2">
            <a:extLst>
              <a:ext uri="{FF2B5EF4-FFF2-40B4-BE49-F238E27FC236}">
                <a16:creationId xmlns:a16="http://schemas.microsoft.com/office/drawing/2014/main" id="{13D11659-5B24-493F-9941-250A465C5A56}"/>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9C5541F0-CE1A-4737-B935-A69A8BC9859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C4183179-727E-4A60-9ECC-DF495809CAA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E16FA122-5153-45E5-B8E4-066225468A2B}" type="slidenum">
              <a:rPr lang="en-US" altLang="zh-TW"/>
              <a:pPr/>
              <a:t>16</a:t>
            </a:fld>
            <a:endParaRPr lang="en-US" altLang="zh-TW"/>
          </a:p>
        </p:txBody>
      </p:sp>
      <p:sp>
        <p:nvSpPr>
          <p:cNvPr id="46083" name="Rectangle 2">
            <a:extLst>
              <a:ext uri="{FF2B5EF4-FFF2-40B4-BE49-F238E27FC236}">
                <a16:creationId xmlns:a16="http://schemas.microsoft.com/office/drawing/2014/main" id="{EBCC7AFC-A5D8-4792-ADB1-C37C3FE9C9C6}"/>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81FEBE5F-3E97-4E18-AE22-A12CD7B67BD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a:extLst>
              <a:ext uri="{FF2B5EF4-FFF2-40B4-BE49-F238E27FC236}">
                <a16:creationId xmlns:a16="http://schemas.microsoft.com/office/drawing/2014/main" id="{F775C8EA-A4F4-462C-B8E6-233E9D86FE0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5CC5C10E-5B1E-4DDE-BC09-B8DFC7B5203E}" type="slidenum">
              <a:rPr lang="en-US" altLang="zh-TW"/>
              <a:pPr/>
              <a:t>17</a:t>
            </a:fld>
            <a:endParaRPr lang="en-US" altLang="zh-TW"/>
          </a:p>
        </p:txBody>
      </p:sp>
      <p:sp>
        <p:nvSpPr>
          <p:cNvPr id="48131" name="Rectangle 2">
            <a:extLst>
              <a:ext uri="{FF2B5EF4-FFF2-40B4-BE49-F238E27FC236}">
                <a16:creationId xmlns:a16="http://schemas.microsoft.com/office/drawing/2014/main" id="{D6FD3C0C-C7A1-4A53-BA6E-70B5B909D978}"/>
              </a:ext>
            </a:extLst>
          </p:cNvPr>
          <p:cNvSpPr>
            <a:spLocks noGrp="1" noRot="1" noChangeAspect="1" noChangeArrowheads="1" noTextEdit="1"/>
          </p:cNvSpPr>
          <p:nvPr>
            <p:ph type="sldImg"/>
          </p:nvPr>
        </p:nvSpPr>
        <p:spPr>
          <a:ln/>
        </p:spPr>
      </p:sp>
      <p:sp>
        <p:nvSpPr>
          <p:cNvPr id="48132" name="Rectangle 3">
            <a:extLst>
              <a:ext uri="{FF2B5EF4-FFF2-40B4-BE49-F238E27FC236}">
                <a16:creationId xmlns:a16="http://schemas.microsoft.com/office/drawing/2014/main" id="{BD649A3A-CDC9-469E-BACC-9CD75EEEF49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F1A7C8BB-F03B-4427-85F5-5AC2E81975C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9A647F9A-61AB-482B-BF49-C5FCB8334602}" type="slidenum">
              <a:rPr lang="en-US" altLang="zh-TW"/>
              <a:pPr/>
              <a:t>18</a:t>
            </a:fld>
            <a:endParaRPr lang="en-US" altLang="zh-TW"/>
          </a:p>
        </p:txBody>
      </p:sp>
      <p:sp>
        <p:nvSpPr>
          <p:cNvPr id="50179" name="Rectangle 2">
            <a:extLst>
              <a:ext uri="{FF2B5EF4-FFF2-40B4-BE49-F238E27FC236}">
                <a16:creationId xmlns:a16="http://schemas.microsoft.com/office/drawing/2014/main" id="{85831293-B16F-42C7-A190-B10F1F56C184}"/>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C472BBC4-3A53-4D83-99A5-0168805797B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D1967746-63C0-4A12-A49F-BE356A91DCD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75C713F1-5B98-41C7-B838-4D7769DAA281}" type="slidenum">
              <a:rPr lang="en-US" altLang="zh-TW"/>
              <a:pPr/>
              <a:t>19</a:t>
            </a:fld>
            <a:endParaRPr lang="en-US" altLang="zh-TW"/>
          </a:p>
        </p:txBody>
      </p:sp>
      <p:sp>
        <p:nvSpPr>
          <p:cNvPr id="52227" name="Rectangle 2">
            <a:extLst>
              <a:ext uri="{FF2B5EF4-FFF2-40B4-BE49-F238E27FC236}">
                <a16:creationId xmlns:a16="http://schemas.microsoft.com/office/drawing/2014/main" id="{744D4180-F6FB-4089-9CC7-1403150860D0}"/>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B1CC86F0-9E25-4630-BCA2-A018A7C49AA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B08C4A7D-CC9F-42FA-8475-E550D4BA76F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DDD19E0-CA03-4764-A116-D9C6A1F7F573}" type="slidenum">
              <a:rPr lang="en-US" altLang="zh-TW"/>
              <a:pPr/>
              <a:t>20</a:t>
            </a:fld>
            <a:endParaRPr lang="en-US" altLang="zh-TW"/>
          </a:p>
        </p:txBody>
      </p:sp>
      <p:sp>
        <p:nvSpPr>
          <p:cNvPr id="54275" name="Rectangle 2">
            <a:extLst>
              <a:ext uri="{FF2B5EF4-FFF2-40B4-BE49-F238E27FC236}">
                <a16:creationId xmlns:a16="http://schemas.microsoft.com/office/drawing/2014/main" id="{43FDE4A4-297F-4B35-A8F5-8455B42D5D41}"/>
              </a:ext>
            </a:extLst>
          </p:cNvPr>
          <p:cNvSpPr>
            <a:spLocks noGrp="1" noRot="1" noChangeAspect="1" noChangeArrowheads="1" noTextEdit="1"/>
          </p:cNvSpPr>
          <p:nvPr>
            <p:ph type="sldImg"/>
          </p:nvPr>
        </p:nvSpPr>
        <p:spPr>
          <a:ln/>
        </p:spPr>
      </p:sp>
      <p:sp>
        <p:nvSpPr>
          <p:cNvPr id="54276" name="Rectangle 3">
            <a:extLst>
              <a:ext uri="{FF2B5EF4-FFF2-40B4-BE49-F238E27FC236}">
                <a16:creationId xmlns:a16="http://schemas.microsoft.com/office/drawing/2014/main" id="{98A48FE8-8E3D-4BBD-BAE2-70CE7C864DA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A6A4DE2C-2AAB-41B6-9147-C21BD08BE4B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AC1B7993-549F-40D4-9840-A32D39DC4FBF}" type="slidenum">
              <a:rPr lang="en-US" altLang="zh-TW"/>
              <a:pPr/>
              <a:t>21</a:t>
            </a:fld>
            <a:endParaRPr lang="en-US" altLang="zh-TW"/>
          </a:p>
        </p:txBody>
      </p:sp>
      <p:sp>
        <p:nvSpPr>
          <p:cNvPr id="56323" name="Rectangle 2">
            <a:extLst>
              <a:ext uri="{FF2B5EF4-FFF2-40B4-BE49-F238E27FC236}">
                <a16:creationId xmlns:a16="http://schemas.microsoft.com/office/drawing/2014/main" id="{7D51E717-9D5B-49C6-82FE-89FE4AF18B67}"/>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C41F2F85-9720-4459-9B5C-A2C3E097F97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919DA53A-688C-4877-A5A1-F9984725300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2C295445-E7A0-441E-8267-0CB8E574E26E}" type="slidenum">
              <a:rPr lang="en-US" altLang="zh-TW"/>
              <a:pPr/>
              <a:t>3</a:t>
            </a:fld>
            <a:endParaRPr lang="en-US" altLang="zh-TW"/>
          </a:p>
        </p:txBody>
      </p:sp>
      <p:sp>
        <p:nvSpPr>
          <p:cNvPr id="20483" name="Rectangle 2">
            <a:extLst>
              <a:ext uri="{FF2B5EF4-FFF2-40B4-BE49-F238E27FC236}">
                <a16:creationId xmlns:a16="http://schemas.microsoft.com/office/drawing/2014/main" id="{051C3863-7457-4B40-AC98-95D38D36D202}"/>
              </a:ext>
            </a:extLst>
          </p:cNvPr>
          <p:cNvSpPr>
            <a:spLocks noGrp="1" noRot="1" noChangeAspect="1" noChangeArrowheads="1" noTextEdit="1"/>
          </p:cNvSpPr>
          <p:nvPr>
            <p:ph type="sldImg"/>
          </p:nvPr>
        </p:nvSpPr>
        <p:spPr>
          <a:ln/>
        </p:spPr>
      </p:sp>
      <p:sp>
        <p:nvSpPr>
          <p:cNvPr id="20484" name="Rectangle 3">
            <a:extLst>
              <a:ext uri="{FF2B5EF4-FFF2-40B4-BE49-F238E27FC236}">
                <a16:creationId xmlns:a16="http://schemas.microsoft.com/office/drawing/2014/main" id="{BA6C46E6-0B97-4B95-80D3-A05D36E1FAD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056136EC-8F1A-4813-9E1A-BAA55F631CF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339EC360-CC70-4B79-B442-D70FB6D609A5}" type="slidenum">
              <a:rPr lang="en-US" altLang="zh-TW"/>
              <a:pPr/>
              <a:t>22</a:t>
            </a:fld>
            <a:endParaRPr lang="en-US" altLang="zh-TW"/>
          </a:p>
        </p:txBody>
      </p:sp>
      <p:sp>
        <p:nvSpPr>
          <p:cNvPr id="58371" name="Rectangle 2">
            <a:extLst>
              <a:ext uri="{FF2B5EF4-FFF2-40B4-BE49-F238E27FC236}">
                <a16:creationId xmlns:a16="http://schemas.microsoft.com/office/drawing/2014/main" id="{E43053CB-0A02-437B-94E7-A9C0D7A4C4D2}"/>
              </a:ext>
            </a:extLst>
          </p:cNvPr>
          <p:cNvSpPr>
            <a:spLocks noGrp="1" noRot="1" noChangeAspect="1" noChangeArrowheads="1" noTextEdit="1"/>
          </p:cNvSpPr>
          <p:nvPr>
            <p:ph type="sldImg"/>
          </p:nvPr>
        </p:nvSpPr>
        <p:spPr>
          <a:ln/>
        </p:spPr>
      </p:sp>
      <p:sp>
        <p:nvSpPr>
          <p:cNvPr id="58372" name="Rectangle 3">
            <a:extLst>
              <a:ext uri="{FF2B5EF4-FFF2-40B4-BE49-F238E27FC236}">
                <a16:creationId xmlns:a16="http://schemas.microsoft.com/office/drawing/2014/main" id="{E534755A-5426-481B-9762-CA9B0C5BB5A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531E7328-53B8-457D-ABB3-7B873468590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5E87A7F2-9759-40B2-8E24-12A3EE13B375}" type="slidenum">
              <a:rPr lang="en-US" altLang="zh-TW"/>
              <a:pPr/>
              <a:t>23</a:t>
            </a:fld>
            <a:endParaRPr lang="en-US" altLang="zh-TW"/>
          </a:p>
        </p:txBody>
      </p:sp>
      <p:sp>
        <p:nvSpPr>
          <p:cNvPr id="60419" name="Rectangle 2">
            <a:extLst>
              <a:ext uri="{FF2B5EF4-FFF2-40B4-BE49-F238E27FC236}">
                <a16:creationId xmlns:a16="http://schemas.microsoft.com/office/drawing/2014/main" id="{87DD948A-6C93-4959-A2DE-EFE119D3E295}"/>
              </a:ext>
            </a:extLst>
          </p:cNvPr>
          <p:cNvSpPr>
            <a:spLocks noGrp="1" noRot="1" noChangeAspect="1" noChangeArrowheads="1" noTextEdit="1"/>
          </p:cNvSpPr>
          <p:nvPr>
            <p:ph type="sldImg"/>
          </p:nvPr>
        </p:nvSpPr>
        <p:spPr>
          <a:ln/>
        </p:spPr>
      </p:sp>
      <p:sp>
        <p:nvSpPr>
          <p:cNvPr id="60420" name="Rectangle 3">
            <a:extLst>
              <a:ext uri="{FF2B5EF4-FFF2-40B4-BE49-F238E27FC236}">
                <a16:creationId xmlns:a16="http://schemas.microsoft.com/office/drawing/2014/main" id="{869173C3-7303-4966-93AC-6B475C59CFC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4003224D-5202-411B-A302-539533E1CD8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DA9FC0A8-E3E2-4761-8ED3-254C7A6FB38C}" type="slidenum">
              <a:rPr lang="en-US" altLang="zh-TW"/>
              <a:pPr/>
              <a:t>24</a:t>
            </a:fld>
            <a:endParaRPr lang="en-US" altLang="zh-TW"/>
          </a:p>
        </p:txBody>
      </p:sp>
      <p:sp>
        <p:nvSpPr>
          <p:cNvPr id="62467" name="Rectangle 2">
            <a:extLst>
              <a:ext uri="{FF2B5EF4-FFF2-40B4-BE49-F238E27FC236}">
                <a16:creationId xmlns:a16="http://schemas.microsoft.com/office/drawing/2014/main" id="{3D8541C9-7D24-417E-AE7C-29C6C1A23F39}"/>
              </a:ext>
            </a:extLst>
          </p:cNvPr>
          <p:cNvSpPr>
            <a:spLocks noGrp="1" noRot="1" noChangeAspect="1" noChangeArrowheads="1" noTextEdit="1"/>
          </p:cNvSpPr>
          <p:nvPr>
            <p:ph type="sldImg"/>
          </p:nvPr>
        </p:nvSpPr>
        <p:spPr>
          <a:ln/>
        </p:spPr>
      </p:sp>
      <p:sp>
        <p:nvSpPr>
          <p:cNvPr id="62468" name="Rectangle 3">
            <a:extLst>
              <a:ext uri="{FF2B5EF4-FFF2-40B4-BE49-F238E27FC236}">
                <a16:creationId xmlns:a16="http://schemas.microsoft.com/office/drawing/2014/main" id="{1C80F30E-2775-432A-B8C1-856930B361A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EF814E7A-8098-4BC4-A032-DD866946D45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84EC65F4-5100-458E-9381-9D6B2709C66F}" type="slidenum">
              <a:rPr lang="en-US" altLang="zh-TW"/>
              <a:pPr/>
              <a:t>25</a:t>
            </a:fld>
            <a:endParaRPr lang="en-US" altLang="zh-TW"/>
          </a:p>
        </p:txBody>
      </p:sp>
      <p:sp>
        <p:nvSpPr>
          <p:cNvPr id="64515" name="Rectangle 2">
            <a:extLst>
              <a:ext uri="{FF2B5EF4-FFF2-40B4-BE49-F238E27FC236}">
                <a16:creationId xmlns:a16="http://schemas.microsoft.com/office/drawing/2014/main" id="{72D4DA14-DD26-49F5-8534-DD366CB6B87D}"/>
              </a:ext>
            </a:extLst>
          </p:cNvPr>
          <p:cNvSpPr>
            <a:spLocks noGrp="1" noRot="1" noChangeAspect="1" noChangeArrowheads="1" noTextEdit="1"/>
          </p:cNvSpPr>
          <p:nvPr>
            <p:ph type="sldImg"/>
          </p:nvPr>
        </p:nvSpPr>
        <p:spPr>
          <a:ln/>
        </p:spPr>
      </p:sp>
      <p:sp>
        <p:nvSpPr>
          <p:cNvPr id="64516" name="Rectangle 3">
            <a:extLst>
              <a:ext uri="{FF2B5EF4-FFF2-40B4-BE49-F238E27FC236}">
                <a16:creationId xmlns:a16="http://schemas.microsoft.com/office/drawing/2014/main" id="{782AFA90-F813-4CE8-87C4-7CCA5148472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a:extLst>
              <a:ext uri="{FF2B5EF4-FFF2-40B4-BE49-F238E27FC236}">
                <a16:creationId xmlns:a16="http://schemas.microsoft.com/office/drawing/2014/main" id="{3BFCCDB7-39A7-4504-A0CF-29B751F89F3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B155F3F0-CB44-4D11-9E8C-C2CEAB7A6CF2}" type="slidenum">
              <a:rPr lang="en-US" altLang="zh-TW"/>
              <a:pPr/>
              <a:t>26</a:t>
            </a:fld>
            <a:endParaRPr lang="en-US" altLang="zh-TW"/>
          </a:p>
        </p:txBody>
      </p:sp>
      <p:sp>
        <p:nvSpPr>
          <p:cNvPr id="66563" name="Rectangle 2">
            <a:extLst>
              <a:ext uri="{FF2B5EF4-FFF2-40B4-BE49-F238E27FC236}">
                <a16:creationId xmlns:a16="http://schemas.microsoft.com/office/drawing/2014/main" id="{49DB617D-F36B-432E-A481-222330CB8B2E}"/>
              </a:ext>
            </a:extLst>
          </p:cNvPr>
          <p:cNvSpPr>
            <a:spLocks noGrp="1" noRot="1" noChangeAspect="1" noChangeArrowheads="1" noTextEdit="1"/>
          </p:cNvSpPr>
          <p:nvPr>
            <p:ph type="sldImg"/>
          </p:nvPr>
        </p:nvSpPr>
        <p:spPr>
          <a:xfrm>
            <a:off x="1143000" y="152400"/>
            <a:ext cx="4572000" cy="3429000"/>
          </a:xfrm>
          <a:ln w="12700" cap="flat"/>
        </p:spPr>
      </p:sp>
      <p:sp>
        <p:nvSpPr>
          <p:cNvPr id="66564" name="Rectangle 3">
            <a:extLst>
              <a:ext uri="{FF2B5EF4-FFF2-40B4-BE49-F238E27FC236}">
                <a16:creationId xmlns:a16="http://schemas.microsoft.com/office/drawing/2014/main" id="{F292DE40-CC48-4819-815D-A2DB2FBF5797}"/>
              </a:ext>
            </a:extLst>
          </p:cNvPr>
          <p:cNvSpPr>
            <a:spLocks noGrp="1" noChangeArrowheads="1"/>
          </p:cNvSpPr>
          <p:nvPr>
            <p:ph type="body" idx="1"/>
          </p:nvPr>
        </p:nvSpPr>
        <p:spPr>
          <a:xfrm>
            <a:off x="914400" y="3657600"/>
            <a:ext cx="5029200" cy="4800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eaLnBrk="1" hangingPunct="1"/>
            <a:r>
              <a:rPr lang="en-US" altLang="zh-CN">
                <a:cs typeface="Times New Roman" panose="02020603050405020304" pitchFamily="18" charset="0"/>
              </a:rPr>
              <a:t>I.        The Communication Process</a:t>
            </a:r>
          </a:p>
          <a:p>
            <a:pPr eaLnBrk="1" hangingPunct="1"/>
            <a:r>
              <a:rPr lang="en-US" altLang="zh-CN">
                <a:cs typeface="Times New Roman" panose="02020603050405020304" pitchFamily="18" charset="0"/>
              </a:rPr>
              <a:t>A.     A Communication Model</a:t>
            </a:r>
          </a:p>
          <a:p>
            <a:pPr eaLnBrk="1" hangingPunct="1"/>
            <a:r>
              <a:rPr lang="en-US" altLang="zh-CN">
                <a:cs typeface="Times New Roman" panose="02020603050405020304" pitchFamily="18" charset="0"/>
              </a:rPr>
              <a:t>1.       A purpose, expressed as a message to be conveyed, is needed. </a:t>
            </a:r>
          </a:p>
          <a:p>
            <a:pPr eaLnBrk="1" hangingPunct="1"/>
            <a:r>
              <a:rPr lang="en-US" altLang="zh-CN">
                <a:cs typeface="Times New Roman" panose="02020603050405020304" pitchFamily="18" charset="0"/>
              </a:rPr>
              <a:t>2.       It passes between a source (the sender) and a receiver. The message is encoded (converted to symbolic form) and is passed by way of some medium (channel) to the receiver, who retranslates (decodes) the message initiated by the sender. The result is a transference of meaning from one person to another.</a:t>
            </a:r>
          </a:p>
          <a:p>
            <a:pPr eaLnBrk="1" hangingPunct="1"/>
            <a:r>
              <a:rPr lang="en-US" altLang="zh-CN">
                <a:cs typeface="Times New Roman" panose="02020603050405020304" pitchFamily="18" charset="0"/>
              </a:rPr>
              <a:t>a)      Exhibit 10-2 depicts the communication process. </a:t>
            </a:r>
          </a:p>
          <a:p>
            <a:pPr eaLnBrk="1" hangingPunct="1"/>
            <a:r>
              <a:rPr lang="en-US" altLang="zh-CN">
                <a:cs typeface="Times New Roman" panose="02020603050405020304" pitchFamily="18" charset="0"/>
              </a:rPr>
              <a:t>3.       This model is made up of seven parts.</a:t>
            </a:r>
          </a:p>
          <a:p>
            <a:pPr eaLnBrk="1" hangingPunct="1"/>
            <a:r>
              <a:rPr lang="en-US" altLang="zh-CN">
                <a:cs typeface="Times New Roman" panose="02020603050405020304" pitchFamily="18" charset="0"/>
              </a:rPr>
              <a:t>4.       The source initiates a message by encoding a thought. </a:t>
            </a:r>
          </a:p>
          <a:p>
            <a:pPr eaLnBrk="1" hangingPunct="1"/>
            <a:r>
              <a:rPr lang="en-US" altLang="zh-CN">
                <a:cs typeface="Times New Roman" panose="02020603050405020304" pitchFamily="18" charset="0"/>
              </a:rPr>
              <a:t>a)      Four conditions have been described that affect the encoded message: </a:t>
            </a:r>
          </a:p>
          <a:p>
            <a:pPr eaLnBrk="1" hangingPunct="1"/>
            <a:r>
              <a:rPr lang="en-US" altLang="zh-CN">
                <a:cs typeface="Times New Roman" panose="02020603050405020304" pitchFamily="18" charset="0"/>
              </a:rPr>
              <a:t>b)      Skill—one’s total communicative success includes speaking, reading, listening, and reasoning skills.</a:t>
            </a:r>
          </a:p>
          <a:p>
            <a:pPr eaLnBrk="1" hangingPunct="1"/>
            <a:r>
              <a:rPr lang="en-US" altLang="zh-CN">
                <a:cs typeface="Times New Roman" panose="02020603050405020304" pitchFamily="18" charset="0"/>
              </a:rPr>
              <a:t>c)      Attitudes—influence our behavior; we hold predisposed ideas on numerous topics, and our communications are affected by these attitudes. </a:t>
            </a:r>
          </a:p>
          <a:p>
            <a:pPr eaLnBrk="1" hangingPunct="1"/>
            <a:r>
              <a:rPr lang="en-US" altLang="zh-CN">
                <a:cs typeface="Times New Roman" panose="02020603050405020304" pitchFamily="18" charset="0"/>
              </a:rPr>
              <a:t>d)      Knowledge—restricts our communicative activity by the extent of our knowledge of the particular topic. </a:t>
            </a:r>
          </a:p>
          <a:p>
            <a:pPr eaLnBrk="1" hangingPunct="1"/>
            <a:r>
              <a:rPr lang="en-US" altLang="zh-CN">
                <a:cs typeface="Times New Roman" panose="02020603050405020304" pitchFamily="18" charset="0"/>
              </a:rPr>
              <a:t>(1)    We cannot communicate what we don’t know, and should our knowledge be too extensive, it’s possible that our receiver will not understand our message. </a:t>
            </a:r>
          </a:p>
          <a:p>
            <a:pPr eaLnBrk="1" hangingPunct="1"/>
            <a:r>
              <a:rPr lang="en-US" altLang="zh-CN">
                <a:cs typeface="Times New Roman" panose="02020603050405020304" pitchFamily="18" charset="0"/>
              </a:rPr>
              <a:t>e)      Our position in the social-cultural system influences our behavior.</a:t>
            </a:r>
          </a:p>
          <a:p>
            <a:pPr eaLnBrk="1" hangingPunct="1"/>
            <a:r>
              <a:rPr lang="en-US" altLang="zh-CN">
                <a:cs typeface="Times New Roman" panose="02020603050405020304" pitchFamily="18" charset="0"/>
              </a:rPr>
              <a:t>(1)    Your beliefs and values, all part of your culture, act to influence you as a communicative source.</a:t>
            </a:r>
          </a:p>
          <a:p>
            <a:pPr eaLnBrk="1" hangingPunct="1"/>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F150D103-6E04-4947-9204-998F4BB2FCF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10F020E0-0A74-429A-AD7B-0DE6F31161DA}" type="slidenum">
              <a:rPr lang="en-US" altLang="zh-TW"/>
              <a:pPr/>
              <a:t>27</a:t>
            </a:fld>
            <a:endParaRPr lang="en-US" altLang="zh-TW"/>
          </a:p>
        </p:txBody>
      </p:sp>
      <p:sp>
        <p:nvSpPr>
          <p:cNvPr id="68611" name="Rectangle 2">
            <a:extLst>
              <a:ext uri="{FF2B5EF4-FFF2-40B4-BE49-F238E27FC236}">
                <a16:creationId xmlns:a16="http://schemas.microsoft.com/office/drawing/2014/main" id="{BCD9882D-3455-41EA-B17C-7C50A486DBE9}"/>
              </a:ext>
            </a:extLst>
          </p:cNvPr>
          <p:cNvSpPr>
            <a:spLocks noGrp="1" noRot="1" noChangeAspect="1" noChangeArrowheads="1" noTextEdit="1"/>
          </p:cNvSpPr>
          <p:nvPr>
            <p:ph type="sldImg"/>
          </p:nvPr>
        </p:nvSpPr>
        <p:spPr>
          <a:xfrm>
            <a:off x="1144588" y="687388"/>
            <a:ext cx="4568825" cy="3425825"/>
          </a:xfrm>
          <a:ln w="12700" cap="flat"/>
        </p:spPr>
      </p:sp>
      <p:sp>
        <p:nvSpPr>
          <p:cNvPr id="68612" name="Rectangle 3">
            <a:extLst>
              <a:ext uri="{FF2B5EF4-FFF2-40B4-BE49-F238E27FC236}">
                <a16:creationId xmlns:a16="http://schemas.microsoft.com/office/drawing/2014/main" id="{BDE4847E-27E1-4A90-B663-C47060C425FB}"/>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eaLnBrk="1" hangingPunct="1"/>
            <a:r>
              <a:rPr lang="en-US" altLang="zh-CN">
                <a:cs typeface="Times New Roman" panose="02020603050405020304" pitchFamily="18" charset="0"/>
              </a:rPr>
              <a:t>A.     Barriers to Effective Communication</a:t>
            </a:r>
          </a:p>
          <a:p>
            <a:pPr eaLnBrk="1" hangingPunct="1"/>
            <a:r>
              <a:rPr lang="en-US" altLang="zh-CN">
                <a:cs typeface="Times New Roman" panose="02020603050405020304" pitchFamily="18" charset="0"/>
              </a:rPr>
              <a:t>1.       Interpersonal and intrapersonal barriers explain why the message that is decoded by a receiver is often different than that which the sender intended. </a:t>
            </a:r>
          </a:p>
          <a:p>
            <a:pPr eaLnBrk="1" hangingPunct="1"/>
            <a:r>
              <a:rPr lang="en-US" altLang="zh-CN">
                <a:cs typeface="Times New Roman" panose="02020603050405020304" pitchFamily="18" charset="0"/>
              </a:rPr>
              <a:t>2.       Filtering</a:t>
            </a:r>
          </a:p>
          <a:p>
            <a:pPr eaLnBrk="1" hangingPunct="1"/>
            <a:r>
              <a:rPr lang="en-US" altLang="zh-CN">
                <a:cs typeface="Times New Roman" panose="02020603050405020304" pitchFamily="18" charset="0"/>
              </a:rPr>
              <a:t>a)      Filtering refers to a sender manipulating information so that it will be seen more favorably by the receiver. </a:t>
            </a:r>
          </a:p>
          <a:p>
            <a:pPr eaLnBrk="1" hangingPunct="1"/>
            <a:r>
              <a:rPr lang="en-US" altLang="zh-CN">
                <a:cs typeface="Times New Roman" panose="02020603050405020304" pitchFamily="18" charset="0"/>
              </a:rPr>
              <a:t>b)      When a manager tells his boss what he feels his boss wants to hear, he is filtering information. </a:t>
            </a:r>
          </a:p>
          <a:p>
            <a:pPr eaLnBrk="1" hangingPunct="1"/>
            <a:r>
              <a:rPr lang="en-US" altLang="zh-CN">
                <a:cs typeface="Times New Roman" panose="02020603050405020304" pitchFamily="18" charset="0"/>
              </a:rPr>
              <a:t>c)      The personal interests and perceptions of what is important by those doing the synthesizing are going to result in filtering. </a:t>
            </a:r>
          </a:p>
          <a:p>
            <a:pPr eaLnBrk="1" hangingPunct="1"/>
            <a:r>
              <a:rPr lang="en-US" altLang="zh-CN">
                <a:cs typeface="Times New Roman" panose="02020603050405020304" pitchFamily="18" charset="0"/>
              </a:rPr>
              <a:t>d)      Filtering is most likely to occur where there is emphasis on status differences and among employees with strong career mobility aspirations.</a:t>
            </a:r>
          </a:p>
          <a:p>
            <a:pPr eaLnBrk="1" hangingPunct="1"/>
            <a:r>
              <a:rPr lang="en-US" altLang="zh-CN">
                <a:cs typeface="Times New Roman" panose="02020603050405020304" pitchFamily="18" charset="0"/>
              </a:rPr>
              <a:t>3.       Selective perception</a:t>
            </a:r>
          </a:p>
          <a:p>
            <a:pPr eaLnBrk="1" hangingPunct="1"/>
            <a:r>
              <a:rPr lang="en-US" altLang="zh-CN">
                <a:cs typeface="Times New Roman" panose="02020603050405020304" pitchFamily="18" charset="0"/>
              </a:rPr>
              <a:t>a)      The receivers in the communication process selectively see and hear based on their needs, motivations, experience, background, and other personal characteristics. </a:t>
            </a:r>
          </a:p>
          <a:p>
            <a:pPr eaLnBrk="1" hangingPunct="1"/>
            <a:r>
              <a:rPr lang="en-US" altLang="zh-CN">
                <a:cs typeface="Times New Roman" panose="02020603050405020304" pitchFamily="18" charset="0"/>
              </a:rPr>
              <a:t>b)      Receivers also project their interests and expectations into communications as they decode them. </a:t>
            </a:r>
          </a:p>
          <a:p>
            <a:pPr eaLnBrk="1" hangingPunct="1"/>
            <a:r>
              <a:rPr lang="en-US" altLang="zh-CN">
                <a:cs typeface="Times New Roman" panose="02020603050405020304" pitchFamily="18" charset="0"/>
              </a:rPr>
              <a:t>4.       Information overload</a:t>
            </a:r>
          </a:p>
          <a:p>
            <a:pPr eaLnBrk="1" hangingPunct="1"/>
            <a:r>
              <a:rPr lang="en-US" altLang="zh-CN">
                <a:cs typeface="Times New Roman" panose="02020603050405020304" pitchFamily="18" charset="0"/>
              </a:rPr>
              <a:t>a)      Research indicates that most of us have difficulty working with more than about seven pieces of information.</a:t>
            </a:r>
          </a:p>
          <a:p>
            <a:pPr eaLnBrk="1" hangingPunct="1"/>
            <a:r>
              <a:rPr lang="en-US" altLang="zh-CN">
                <a:cs typeface="Times New Roman" panose="02020603050405020304" pitchFamily="18" charset="0"/>
              </a:rPr>
              <a:t>b)      When the information we have to work with exceeds our processing capacity, the result is information overload.</a:t>
            </a:r>
          </a:p>
          <a:p>
            <a:pPr eaLnBrk="1" hangingPunct="1"/>
            <a:r>
              <a:rPr lang="en-US" altLang="zh-CN">
                <a:cs typeface="Times New Roman" panose="02020603050405020304" pitchFamily="18" charset="0"/>
              </a:rPr>
              <a:t>c)      The demands of keeping up with e-mail, phone calls, faxes, meetings, etc.</a:t>
            </a:r>
          </a:p>
          <a:p>
            <a:pPr eaLnBrk="1" hangingPunct="1"/>
            <a:r>
              <a:rPr lang="en-US" altLang="zh-CN">
                <a:cs typeface="Times New Roman" panose="02020603050405020304" pitchFamily="18" charset="0"/>
              </a:rPr>
              <a:t>d)      When individuals have more information than they can sort out and use, they tend to select out, ignore, pass over, or forget information.</a:t>
            </a:r>
          </a:p>
          <a:p>
            <a:pPr eaLnBrk="1" hangingPunct="1"/>
            <a:r>
              <a:rPr lang="en-US" altLang="zh-CN">
                <a:cs typeface="Times New Roman" panose="02020603050405020304" pitchFamily="18" charset="0"/>
              </a:rPr>
              <a:t>5.       Defensiveness</a:t>
            </a:r>
          </a:p>
          <a:p>
            <a:pPr eaLnBrk="1" hangingPunct="1"/>
            <a:r>
              <a:rPr lang="en-US" altLang="zh-CN">
                <a:cs typeface="Times New Roman" panose="02020603050405020304" pitchFamily="18" charset="0"/>
              </a:rPr>
              <a:t>a)      Engaging in behaviors such as verbally attacking others, making sarcastic remarks, being overly judgmental, and questioning others’ motives</a:t>
            </a:r>
          </a:p>
          <a:p>
            <a:pPr eaLnBrk="1" hangingPunct="1"/>
            <a:r>
              <a:rPr lang="en-US" altLang="zh-CN">
                <a:cs typeface="Times New Roman" panose="02020603050405020304" pitchFamily="18" charset="0"/>
              </a:rPr>
              <a:t>6.       Language</a:t>
            </a:r>
          </a:p>
          <a:p>
            <a:pPr eaLnBrk="1" hangingPunct="1"/>
            <a:r>
              <a:rPr lang="en-US" altLang="zh-CN">
                <a:cs typeface="Times New Roman" panose="02020603050405020304" pitchFamily="18" charset="0"/>
              </a:rPr>
              <a:t>a)      Words mean different things to different people. </a:t>
            </a:r>
          </a:p>
          <a:p>
            <a:pPr eaLnBrk="1" hangingPunct="1"/>
            <a:r>
              <a:rPr lang="en-US" altLang="zh-CN">
                <a:cs typeface="Times New Roman" panose="02020603050405020304" pitchFamily="18" charset="0"/>
              </a:rPr>
              <a:t>b)      “The meanings of words are not in the words; they are in us.’’</a:t>
            </a:r>
          </a:p>
          <a:p>
            <a:pPr eaLnBrk="1" hangingPunct="1"/>
            <a:r>
              <a:rPr lang="en-US" altLang="zh-CN">
                <a:cs typeface="Times New Roman" panose="02020603050405020304" pitchFamily="18" charset="0"/>
              </a:rPr>
              <a:t>c)      In an organization, employees usually come from diverse backgrounds and, therefore, have different patterns of speech. </a:t>
            </a:r>
          </a:p>
          <a:p>
            <a:pPr eaLnBrk="1" hangingPunct="1"/>
            <a:r>
              <a:rPr lang="en-US" altLang="zh-CN">
                <a:cs typeface="Times New Roman" panose="02020603050405020304" pitchFamily="18" charset="0"/>
              </a:rPr>
              <a:t>d)      Additionally, the grouping of employees into departments creates specialists who develop their own jargon or technical language. </a:t>
            </a:r>
          </a:p>
          <a:p>
            <a:pPr eaLnBrk="1" hangingPunct="1"/>
            <a:r>
              <a:rPr lang="en-US" altLang="zh-CN">
                <a:cs typeface="Times New Roman" panose="02020603050405020304" pitchFamily="18" charset="0"/>
              </a:rPr>
              <a:t>e)      The usage of language is far from uniform. </a:t>
            </a:r>
          </a:p>
          <a:p>
            <a:pPr eaLnBrk="1" hangingPunct="1"/>
            <a:r>
              <a:rPr lang="en-US" altLang="zh-CN">
                <a:cs typeface="Times New Roman" panose="02020603050405020304" pitchFamily="18" charset="0"/>
              </a:rPr>
              <a:t>f)       Senders tend to assume that the words and terms they use mean the same to the receiver as they do to them.</a:t>
            </a:r>
          </a:p>
          <a:p>
            <a:pPr eaLnBrk="1" hangingPunct="1"/>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89150B36-B994-4653-BD17-E32001805D9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0CD5420-3B69-42E1-97B8-3E4559962086}" type="slidenum">
              <a:rPr lang="en-US" altLang="zh-TW"/>
              <a:pPr/>
              <a:t>28</a:t>
            </a:fld>
            <a:endParaRPr lang="en-US" altLang="zh-TW"/>
          </a:p>
        </p:txBody>
      </p:sp>
      <p:sp>
        <p:nvSpPr>
          <p:cNvPr id="70659" name="Rectangle 2">
            <a:extLst>
              <a:ext uri="{FF2B5EF4-FFF2-40B4-BE49-F238E27FC236}">
                <a16:creationId xmlns:a16="http://schemas.microsoft.com/office/drawing/2014/main" id="{14776148-247A-442D-B83B-8C5F2BD19C9A}"/>
              </a:ext>
            </a:extLst>
          </p:cNvPr>
          <p:cNvSpPr>
            <a:spLocks noGrp="1" noRot="1" noChangeAspect="1" noChangeArrowheads="1" noTextEdit="1"/>
          </p:cNvSpPr>
          <p:nvPr>
            <p:ph type="sldImg"/>
          </p:nvPr>
        </p:nvSpPr>
        <p:spPr>
          <a:xfrm>
            <a:off x="1346200" y="228600"/>
            <a:ext cx="4165600" cy="3124200"/>
          </a:xfrm>
          <a:ln w="12700" cap="flat"/>
        </p:spPr>
      </p:sp>
      <p:sp>
        <p:nvSpPr>
          <p:cNvPr id="70660" name="Rectangle 3">
            <a:extLst>
              <a:ext uri="{FF2B5EF4-FFF2-40B4-BE49-F238E27FC236}">
                <a16:creationId xmlns:a16="http://schemas.microsoft.com/office/drawing/2014/main" id="{AACC5CD5-8062-4184-A924-DF14CD478843}"/>
              </a:ext>
            </a:extLst>
          </p:cNvPr>
          <p:cNvSpPr>
            <a:spLocks noGrp="1" noChangeArrowheads="1"/>
          </p:cNvSpPr>
          <p:nvPr>
            <p:ph type="body" idx="1"/>
          </p:nvPr>
        </p:nvSpPr>
        <p:spPr>
          <a:xfrm>
            <a:off x="914400" y="3352800"/>
            <a:ext cx="5029200" cy="5105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eaLnBrk="1" hangingPunct="1"/>
            <a:r>
              <a:rPr lang="en-US" altLang="zh-CN" sz="1000">
                <a:cs typeface="Times New Roman" panose="02020603050405020304" pitchFamily="18" charset="0"/>
              </a:rPr>
              <a:t>	  Communication Fundamentals</a:t>
            </a:r>
          </a:p>
          <a:p>
            <a:pPr eaLnBrk="1" hangingPunct="1"/>
            <a:r>
              <a:rPr lang="en-US" altLang="zh-CN" sz="1000">
                <a:cs typeface="Times New Roman" panose="02020603050405020304" pitchFamily="18" charset="0"/>
              </a:rPr>
              <a:t>A.     Direction of Communication</a:t>
            </a:r>
          </a:p>
          <a:p>
            <a:pPr eaLnBrk="1" hangingPunct="1"/>
            <a:r>
              <a:rPr lang="en-US" altLang="zh-CN" sz="1000">
                <a:cs typeface="Times New Roman" panose="02020603050405020304" pitchFamily="18" charset="0"/>
              </a:rPr>
              <a:t>1.       </a:t>
            </a:r>
            <a:r>
              <a:rPr lang="en-US" altLang="zh-CN" sz="1000" b="1">
                <a:cs typeface="Times New Roman" panose="02020603050405020304" pitchFamily="18" charset="0"/>
              </a:rPr>
              <a:t>Downward</a:t>
            </a:r>
          </a:p>
          <a:p>
            <a:pPr eaLnBrk="1" hangingPunct="1"/>
            <a:r>
              <a:rPr lang="en-US" altLang="zh-CN" sz="1000">
                <a:cs typeface="Times New Roman" panose="02020603050405020304" pitchFamily="18" charset="0"/>
              </a:rPr>
              <a:t>a)      Communication that flows from one level of a group or organization to a lower level is a downward communication.</a:t>
            </a:r>
          </a:p>
          <a:p>
            <a:pPr eaLnBrk="1" hangingPunct="1"/>
            <a:r>
              <a:rPr lang="en-US" altLang="zh-CN" sz="1000">
                <a:cs typeface="Times New Roman" panose="02020603050405020304" pitchFamily="18" charset="0"/>
              </a:rPr>
              <a:t>b)      It is used by group leaders and managers to assign goals, provide job instructions, inform underlings of policies and procedures, point out problems, and offer feedback about performance. </a:t>
            </a:r>
          </a:p>
          <a:p>
            <a:pPr eaLnBrk="1" hangingPunct="1"/>
            <a:r>
              <a:rPr lang="en-US" altLang="zh-CN" sz="1000">
                <a:cs typeface="Times New Roman" panose="02020603050405020304" pitchFamily="18" charset="0"/>
              </a:rPr>
              <a:t>c)      It doesn’t have to be oral or face-to-face contact.</a:t>
            </a:r>
          </a:p>
          <a:p>
            <a:pPr eaLnBrk="1" hangingPunct="1"/>
            <a:r>
              <a:rPr lang="en-US" altLang="zh-CN" sz="1000">
                <a:cs typeface="Times New Roman" panose="02020603050405020304" pitchFamily="18" charset="0"/>
              </a:rPr>
              <a:t>   </a:t>
            </a:r>
            <a:r>
              <a:rPr lang="en-US" altLang="zh-CN" sz="1000" b="1">
                <a:cs typeface="Times New Roman" panose="02020603050405020304" pitchFamily="18" charset="0"/>
              </a:rPr>
              <a:t>Upward</a:t>
            </a:r>
          </a:p>
          <a:p>
            <a:pPr eaLnBrk="1" hangingPunct="1"/>
            <a:r>
              <a:rPr lang="en-US" altLang="zh-CN" sz="1000">
                <a:cs typeface="Times New Roman" panose="02020603050405020304" pitchFamily="18" charset="0"/>
              </a:rPr>
              <a:t>a)      Upward communication flows to a higher level in the group or organization. </a:t>
            </a:r>
          </a:p>
          <a:p>
            <a:pPr eaLnBrk="1" hangingPunct="1"/>
            <a:r>
              <a:rPr lang="en-US" altLang="zh-CN" sz="1000">
                <a:cs typeface="Times New Roman" panose="02020603050405020304" pitchFamily="18" charset="0"/>
              </a:rPr>
              <a:t>b)      It is used to provide feedback to higher-ups, inform them of progress, and relay current problems. </a:t>
            </a:r>
          </a:p>
          <a:p>
            <a:pPr eaLnBrk="1" hangingPunct="1"/>
            <a:r>
              <a:rPr lang="en-US" altLang="zh-CN" sz="1000">
                <a:cs typeface="Times New Roman" panose="02020603050405020304" pitchFamily="18" charset="0"/>
              </a:rPr>
              <a:t>a)      Examples of upward communication: performance reports prepared by lower management for review by middle and top management, suggestion boxes, employee attitude surveys, etc.</a:t>
            </a:r>
          </a:p>
          <a:p>
            <a:pPr eaLnBrk="1" hangingPunct="1"/>
            <a:r>
              <a:rPr lang="en-US" altLang="zh-CN" sz="1000">
                <a:cs typeface="Times New Roman" panose="02020603050405020304" pitchFamily="18" charset="0"/>
              </a:rPr>
              <a:t>2.       </a:t>
            </a:r>
            <a:r>
              <a:rPr lang="en-US" altLang="zh-CN" sz="1000" b="1">
                <a:cs typeface="Times New Roman" panose="02020603050405020304" pitchFamily="18" charset="0"/>
              </a:rPr>
              <a:t>Lateral</a:t>
            </a:r>
          </a:p>
          <a:p>
            <a:pPr eaLnBrk="1" hangingPunct="1"/>
            <a:r>
              <a:rPr lang="en-US" altLang="zh-CN" sz="1000">
                <a:cs typeface="Times New Roman" panose="02020603050405020304" pitchFamily="18" charset="0"/>
              </a:rPr>
              <a:t>a)      When communication takes place among members of the same work group, among members of work groups at the same level, among managers at the same level, or among any horizontally equivalent personnel.</a:t>
            </a:r>
          </a:p>
          <a:p>
            <a:pPr eaLnBrk="1" hangingPunct="1"/>
            <a:r>
              <a:rPr lang="en-US" altLang="zh-CN" sz="1000">
                <a:cs typeface="Times New Roman" panose="02020603050405020304" pitchFamily="18" charset="0"/>
              </a:rPr>
              <a:t>b)      Horizontal communications are often necessary to save time and facilitate coordination. </a:t>
            </a:r>
          </a:p>
          <a:p>
            <a:pPr eaLnBrk="1" hangingPunct="1"/>
            <a:r>
              <a:rPr lang="en-US" altLang="zh-CN" sz="1000">
                <a:cs typeface="Times New Roman" panose="02020603050405020304" pitchFamily="18" charset="0"/>
              </a:rPr>
              <a:t>(1)    In some cases, these lateral relationships are formally sanctioned. </a:t>
            </a:r>
          </a:p>
          <a:p>
            <a:pPr eaLnBrk="1" hangingPunct="1"/>
            <a:r>
              <a:rPr lang="en-US" altLang="zh-CN" sz="1000">
                <a:cs typeface="Times New Roman" panose="02020603050405020304" pitchFamily="18" charset="0"/>
              </a:rPr>
              <a:t>(2)    Often, they are informally created to short-circuit the vertical hierarchy and expedite action. </a:t>
            </a:r>
          </a:p>
          <a:p>
            <a:pPr eaLnBrk="1" hangingPunct="1"/>
            <a:r>
              <a:rPr lang="en-US" altLang="zh-CN" sz="1000">
                <a:cs typeface="Times New Roman" panose="02020603050405020304" pitchFamily="18" charset="0"/>
              </a:rPr>
              <a:t>They can create dysfunctional conflicts when the formal vertical channels are breached, when members go above or around their superiors to get things done, or when bosses find out that actions have been taken or decisions made without their knowledge</a:t>
            </a:r>
            <a:r>
              <a:rPr lang="en-US" altLang="zh-CN" sz="1000"/>
              <a:t>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9C9D5536-621A-4DCD-BE33-62635C50953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ED696E30-9B08-45B8-9B6D-020343B0388E}" type="slidenum">
              <a:rPr lang="en-US" altLang="zh-TW"/>
              <a:pPr/>
              <a:t>29</a:t>
            </a:fld>
            <a:endParaRPr lang="en-US" altLang="zh-TW"/>
          </a:p>
        </p:txBody>
      </p:sp>
      <p:sp>
        <p:nvSpPr>
          <p:cNvPr id="72707" name="Rectangle 2">
            <a:extLst>
              <a:ext uri="{FF2B5EF4-FFF2-40B4-BE49-F238E27FC236}">
                <a16:creationId xmlns:a16="http://schemas.microsoft.com/office/drawing/2014/main" id="{3D41CCC4-CECF-421C-8EE7-AD8A76B6FF4A}"/>
              </a:ext>
            </a:extLst>
          </p:cNvPr>
          <p:cNvSpPr>
            <a:spLocks noGrp="1" noRot="1" noChangeAspect="1" noChangeArrowheads="1" noTextEdit="1"/>
          </p:cNvSpPr>
          <p:nvPr>
            <p:ph type="sldImg"/>
          </p:nvPr>
        </p:nvSpPr>
        <p:spPr>
          <a:xfrm>
            <a:off x="1144588" y="687388"/>
            <a:ext cx="4568825" cy="3425825"/>
          </a:xfrm>
          <a:ln w="12700" cap="flat"/>
        </p:spPr>
      </p:sp>
      <p:sp>
        <p:nvSpPr>
          <p:cNvPr id="72708" name="Rectangle 3">
            <a:extLst>
              <a:ext uri="{FF2B5EF4-FFF2-40B4-BE49-F238E27FC236}">
                <a16:creationId xmlns:a16="http://schemas.microsoft.com/office/drawing/2014/main" id="{B876FFC1-5544-4E47-B398-B525053AB280}"/>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eaLnBrk="1" hangingPunct="1"/>
            <a:r>
              <a:rPr lang="en-US" altLang="zh-CN">
                <a:cs typeface="Times New Roman" panose="02020603050405020304" pitchFamily="18" charset="0"/>
              </a:rPr>
              <a:t>A.     Formal vs. Informal Networks</a:t>
            </a:r>
          </a:p>
          <a:p>
            <a:pPr eaLnBrk="1" hangingPunct="1"/>
            <a:r>
              <a:rPr lang="en-US" altLang="zh-CN">
                <a:cs typeface="Times New Roman" panose="02020603050405020304" pitchFamily="18" charset="0"/>
              </a:rPr>
              <a:t>1.       Communication networks define the channels by which information flows.</a:t>
            </a:r>
          </a:p>
          <a:p>
            <a:pPr eaLnBrk="1" hangingPunct="1"/>
            <a:r>
              <a:rPr lang="en-US" altLang="zh-CN">
                <a:cs typeface="Times New Roman" panose="02020603050405020304" pitchFamily="18" charset="0"/>
              </a:rPr>
              <a:t>2.       Two varieties—either formal or informal</a:t>
            </a:r>
          </a:p>
          <a:p>
            <a:pPr eaLnBrk="1" hangingPunct="1"/>
            <a:r>
              <a:rPr lang="en-US" altLang="zh-CN">
                <a:cs typeface="Times New Roman" panose="02020603050405020304" pitchFamily="18" charset="0"/>
              </a:rPr>
              <a:t>a)      Formal networks are typically vertical, follow the authority chain, and are limited to task-related communications. </a:t>
            </a:r>
          </a:p>
          <a:p>
            <a:pPr eaLnBrk="1" hangingPunct="1"/>
            <a:r>
              <a:rPr lang="en-US" altLang="zh-CN">
                <a:cs typeface="Times New Roman" panose="02020603050405020304" pitchFamily="18" charset="0"/>
              </a:rPr>
              <a:t>b)      Informal networks—usually better known as the grapevine—are free to move in any direction, skip authority levels, and are as likely to satisfy group members’ social needs as they are to facilitate task accomplishments.</a:t>
            </a:r>
          </a:p>
          <a:p>
            <a:pPr eaLnBrk="1" hangingPunct="1"/>
            <a:endParaRPr lang="en-US" altLang="zh-C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a:extLst>
              <a:ext uri="{FF2B5EF4-FFF2-40B4-BE49-F238E27FC236}">
                <a16:creationId xmlns:a16="http://schemas.microsoft.com/office/drawing/2014/main" id="{4FB93076-2B4A-4F1F-BD1A-716EC521E61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9FFFFF89-9EE6-4673-AD54-565797E7E58C}" type="slidenum">
              <a:rPr lang="en-US" altLang="zh-TW"/>
              <a:pPr/>
              <a:t>30</a:t>
            </a:fld>
            <a:endParaRPr lang="en-US" altLang="zh-TW"/>
          </a:p>
        </p:txBody>
      </p:sp>
      <p:sp>
        <p:nvSpPr>
          <p:cNvPr id="74755" name="Rectangle 2">
            <a:extLst>
              <a:ext uri="{FF2B5EF4-FFF2-40B4-BE49-F238E27FC236}">
                <a16:creationId xmlns:a16="http://schemas.microsoft.com/office/drawing/2014/main" id="{F15B897B-2986-44CD-B029-52B7F004EBF6}"/>
              </a:ext>
            </a:extLst>
          </p:cNvPr>
          <p:cNvSpPr>
            <a:spLocks noGrp="1" noRot="1" noChangeAspect="1" noChangeArrowheads="1" noTextEdit="1"/>
          </p:cNvSpPr>
          <p:nvPr>
            <p:ph type="sldImg"/>
          </p:nvPr>
        </p:nvSpPr>
        <p:spPr>
          <a:xfrm>
            <a:off x="1144588" y="687388"/>
            <a:ext cx="4568825" cy="3425825"/>
          </a:xfrm>
          <a:ln w="12700" cap="flat"/>
        </p:spPr>
      </p:sp>
      <p:sp>
        <p:nvSpPr>
          <p:cNvPr id="74756" name="Rectangle 3">
            <a:extLst>
              <a:ext uri="{FF2B5EF4-FFF2-40B4-BE49-F238E27FC236}">
                <a16:creationId xmlns:a16="http://schemas.microsoft.com/office/drawing/2014/main" id="{417F5B6D-F45E-4C5B-9F95-E9CDC60784B4}"/>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eaLnBrk="1" hangingPunct="1"/>
            <a:r>
              <a:rPr lang="en-US" altLang="zh-CN">
                <a:cs typeface="Times New Roman" panose="02020603050405020304" pitchFamily="18" charset="0"/>
              </a:rPr>
              <a:t>1.       Formal small-group networks</a:t>
            </a:r>
          </a:p>
          <a:p>
            <a:pPr eaLnBrk="1" hangingPunct="1"/>
            <a:r>
              <a:rPr lang="en-US" altLang="zh-CN">
                <a:cs typeface="Times New Roman" panose="02020603050405020304" pitchFamily="18" charset="0"/>
              </a:rPr>
              <a:t>a)      Exhibit above illustrates three common small-group networks. </a:t>
            </a:r>
          </a:p>
          <a:p>
            <a:pPr eaLnBrk="1" hangingPunct="1"/>
            <a:r>
              <a:rPr lang="en-US" altLang="zh-CN">
                <a:cs typeface="Times New Roman" panose="02020603050405020304" pitchFamily="18" charset="0"/>
              </a:rPr>
              <a:t>b)      The chain rigidly follows the formal chain of command. </a:t>
            </a:r>
          </a:p>
          <a:p>
            <a:pPr eaLnBrk="1" hangingPunct="1"/>
            <a:r>
              <a:rPr lang="en-US" altLang="zh-CN">
                <a:cs typeface="Times New Roman" panose="02020603050405020304" pitchFamily="18" charset="0"/>
              </a:rPr>
              <a:t>c)      The wheel relies on the leader to act as the central conduit for all the group’s communication. </a:t>
            </a:r>
          </a:p>
          <a:p>
            <a:pPr eaLnBrk="1" hangingPunct="1"/>
            <a:r>
              <a:rPr lang="en-US" altLang="zh-CN">
                <a:cs typeface="Times New Roman" panose="02020603050405020304" pitchFamily="18" charset="0"/>
              </a:rPr>
              <a:t>d)      The all-channel network permits all group members to actively communicate with each other.</a:t>
            </a:r>
          </a:p>
          <a:p>
            <a:pPr eaLnBrk="1" hangingPunct="1"/>
            <a:r>
              <a:rPr lang="en-US" altLang="zh-CN">
                <a:cs typeface="Times New Roman" panose="02020603050405020304" pitchFamily="18" charset="0"/>
              </a:rPr>
              <a:t>e)      Exhibit 10-4 demonstrates that the effectiveness of each network depends on the dependent variable with which you are concerned.</a:t>
            </a:r>
          </a:p>
          <a:p>
            <a:pPr eaLnBrk="1" hangingPunct="1"/>
            <a:r>
              <a:rPr lang="en-US" altLang="zh-CN">
                <a:cs typeface="Times New Roman" panose="02020603050405020304" pitchFamily="18" charset="0"/>
              </a:rPr>
              <a:t>f)       No single network will be best for all occasions.</a:t>
            </a:r>
          </a:p>
          <a:p>
            <a:pPr eaLnBrk="1" hangingPunct="1"/>
            <a:endParaRPr lang="en-US" altLang="zh-C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06A80F26-F9C3-41FE-BBC2-46AFB2819DA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E263F344-5944-4DDA-AA6A-B93E4EA97ADB}" type="slidenum">
              <a:rPr lang="en-US" altLang="zh-TW"/>
              <a:pPr/>
              <a:t>31</a:t>
            </a:fld>
            <a:endParaRPr lang="en-US" altLang="zh-TW"/>
          </a:p>
        </p:txBody>
      </p:sp>
      <p:sp>
        <p:nvSpPr>
          <p:cNvPr id="76803" name="Rectangle 2">
            <a:extLst>
              <a:ext uri="{FF2B5EF4-FFF2-40B4-BE49-F238E27FC236}">
                <a16:creationId xmlns:a16="http://schemas.microsoft.com/office/drawing/2014/main" id="{DCBA2139-E658-4BAE-95B2-ABE428E5ED25}"/>
              </a:ext>
            </a:extLst>
          </p:cNvPr>
          <p:cNvSpPr>
            <a:spLocks noGrp="1" noRot="1" noChangeAspect="1" noChangeArrowheads="1" noTextEdit="1"/>
          </p:cNvSpPr>
          <p:nvPr>
            <p:ph type="sldImg"/>
          </p:nvPr>
        </p:nvSpPr>
        <p:spPr>
          <a:xfrm>
            <a:off x="1144588" y="687388"/>
            <a:ext cx="4568825" cy="3425825"/>
          </a:xfrm>
          <a:ln w="12700" cap="flat"/>
        </p:spPr>
      </p:sp>
      <p:sp>
        <p:nvSpPr>
          <p:cNvPr id="76804" name="Rectangle 3">
            <a:extLst>
              <a:ext uri="{FF2B5EF4-FFF2-40B4-BE49-F238E27FC236}">
                <a16:creationId xmlns:a16="http://schemas.microsoft.com/office/drawing/2014/main" id="{3DFA1258-0DF9-4BBD-89CB-B320AAF83437}"/>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eaLnBrk="1" hangingPunct="1"/>
            <a:r>
              <a:rPr lang="en-US" altLang="zh-CN">
                <a:cs typeface="Times New Roman" panose="02020603050405020304" pitchFamily="18" charset="0"/>
              </a:rPr>
              <a:t>1.       The grapevine—a recent survey found that 75% of employees hear about matters first through rumors on the grapevine.</a:t>
            </a:r>
          </a:p>
          <a:p>
            <a:pPr eaLnBrk="1" hangingPunct="1"/>
            <a:r>
              <a:rPr lang="en-US" altLang="zh-CN">
                <a:cs typeface="Times New Roman" panose="02020603050405020304" pitchFamily="18" charset="0"/>
              </a:rPr>
              <a:t>2.       Three main characteristics</a:t>
            </a:r>
          </a:p>
          <a:p>
            <a:pPr eaLnBrk="1" hangingPunct="1"/>
            <a:r>
              <a:rPr lang="en-US" altLang="zh-CN">
                <a:cs typeface="Times New Roman" panose="02020603050405020304" pitchFamily="18" charset="0"/>
              </a:rPr>
              <a:t>a)      First, it is not controlled by management. </a:t>
            </a:r>
          </a:p>
          <a:p>
            <a:pPr eaLnBrk="1" hangingPunct="1"/>
            <a:r>
              <a:rPr lang="en-US" altLang="zh-CN">
                <a:cs typeface="Times New Roman" panose="02020603050405020304" pitchFamily="18" charset="0"/>
              </a:rPr>
              <a:t>b)      Second, it is perceived by most employees as being more believable and reliable than formal communiqués.</a:t>
            </a:r>
          </a:p>
          <a:p>
            <a:pPr eaLnBrk="1" hangingPunct="1"/>
            <a:r>
              <a:rPr lang="en-US" altLang="zh-CN">
                <a:cs typeface="Times New Roman" panose="02020603050405020304" pitchFamily="18" charset="0"/>
              </a:rPr>
              <a:t>c)      Third, it is largely used to serve the self-interests of those people within it.</a:t>
            </a:r>
          </a:p>
          <a:p>
            <a:pPr eaLnBrk="1" hangingPunct="1"/>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58696366-AD82-42FB-8622-8FBD50774B7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1DC4998B-1892-4167-9B22-EF19E31B4460}" type="slidenum">
              <a:rPr lang="en-US" altLang="zh-TW"/>
              <a:pPr/>
              <a:t>4</a:t>
            </a:fld>
            <a:endParaRPr lang="en-US" altLang="zh-TW"/>
          </a:p>
        </p:txBody>
      </p:sp>
      <p:sp>
        <p:nvSpPr>
          <p:cNvPr id="22531" name="Rectangle 2">
            <a:extLst>
              <a:ext uri="{FF2B5EF4-FFF2-40B4-BE49-F238E27FC236}">
                <a16:creationId xmlns:a16="http://schemas.microsoft.com/office/drawing/2014/main" id="{0EF5F7FA-24F4-4EAD-9B97-D75FCDF13B4E}"/>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C51C90A3-0D68-407F-9E44-3D59415E861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A3F03183-7ED8-46E8-A9DC-97B56DD1FFA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9D521BC5-23A9-42D0-A326-987279858653}" type="slidenum">
              <a:rPr lang="en-US" altLang="zh-TW"/>
              <a:pPr/>
              <a:t>32</a:t>
            </a:fld>
            <a:endParaRPr lang="en-US" altLang="zh-TW"/>
          </a:p>
        </p:txBody>
      </p:sp>
      <p:sp>
        <p:nvSpPr>
          <p:cNvPr id="78851" name="Rectangle 2">
            <a:extLst>
              <a:ext uri="{FF2B5EF4-FFF2-40B4-BE49-F238E27FC236}">
                <a16:creationId xmlns:a16="http://schemas.microsoft.com/office/drawing/2014/main" id="{F6CE6E5D-9432-45CD-BB3C-A877F2E0A8A8}"/>
              </a:ext>
            </a:extLst>
          </p:cNvPr>
          <p:cNvSpPr>
            <a:spLocks noGrp="1" noRot="1" noChangeAspect="1" noChangeArrowheads="1" noTextEdit="1"/>
          </p:cNvSpPr>
          <p:nvPr>
            <p:ph type="sldImg"/>
          </p:nvPr>
        </p:nvSpPr>
        <p:spPr>
          <a:xfrm>
            <a:off x="1144588" y="687388"/>
            <a:ext cx="4568825" cy="3425825"/>
          </a:xfrm>
          <a:ln w="12700" cap="flat"/>
        </p:spPr>
      </p:sp>
      <p:sp>
        <p:nvSpPr>
          <p:cNvPr id="78852" name="Rectangle 3">
            <a:extLst>
              <a:ext uri="{FF2B5EF4-FFF2-40B4-BE49-F238E27FC236}">
                <a16:creationId xmlns:a16="http://schemas.microsoft.com/office/drawing/2014/main" id="{1763F389-E618-4507-A7DA-241354455FE4}"/>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eaLnBrk="1" hangingPunct="1"/>
            <a:endParaRPr lang="en-US"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3D729A84-66EE-4353-91F7-C909CEE1C79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92A6EBBB-94D8-4709-B7E7-FCC87B2EDC70}" type="slidenum">
              <a:rPr lang="en-US" altLang="zh-TW"/>
              <a:pPr/>
              <a:t>33</a:t>
            </a:fld>
            <a:endParaRPr lang="en-US" altLang="zh-TW"/>
          </a:p>
        </p:txBody>
      </p:sp>
      <p:sp>
        <p:nvSpPr>
          <p:cNvPr id="80899" name="Rectangle 2">
            <a:extLst>
              <a:ext uri="{FF2B5EF4-FFF2-40B4-BE49-F238E27FC236}">
                <a16:creationId xmlns:a16="http://schemas.microsoft.com/office/drawing/2014/main" id="{6E5E9139-2A9D-4A7A-888C-8EA5F5B0AC96}"/>
              </a:ext>
            </a:extLst>
          </p:cNvPr>
          <p:cNvSpPr>
            <a:spLocks noGrp="1" noRot="1" noChangeAspect="1" noChangeArrowheads="1" noTextEdit="1"/>
          </p:cNvSpPr>
          <p:nvPr>
            <p:ph type="sldImg"/>
          </p:nvPr>
        </p:nvSpPr>
        <p:spPr>
          <a:xfrm>
            <a:off x="1144588" y="687388"/>
            <a:ext cx="4568825" cy="3425825"/>
          </a:xfrm>
          <a:ln w="12700" cap="flat"/>
        </p:spPr>
      </p:sp>
      <p:sp>
        <p:nvSpPr>
          <p:cNvPr id="80900" name="Rectangle 3">
            <a:extLst>
              <a:ext uri="{FF2B5EF4-FFF2-40B4-BE49-F238E27FC236}">
                <a16:creationId xmlns:a16="http://schemas.microsoft.com/office/drawing/2014/main" id="{FB01A394-A7CB-4C69-BFD0-0738E4A6A283}"/>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eaLnBrk="1" hangingPunct="1"/>
            <a:endParaRPr lang="en-US" altLang="zh-C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32FD70BA-3536-416F-B6DF-6F27E456827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8DB36F8-CD5A-4656-AF8E-0C43B2DE48F3}" type="slidenum">
              <a:rPr lang="en-US" altLang="zh-TW"/>
              <a:pPr/>
              <a:t>34</a:t>
            </a:fld>
            <a:endParaRPr lang="en-US" altLang="zh-TW"/>
          </a:p>
        </p:txBody>
      </p:sp>
      <p:sp>
        <p:nvSpPr>
          <p:cNvPr id="82947" name="Rectangle 2">
            <a:extLst>
              <a:ext uri="{FF2B5EF4-FFF2-40B4-BE49-F238E27FC236}">
                <a16:creationId xmlns:a16="http://schemas.microsoft.com/office/drawing/2014/main" id="{4B52A889-A5C3-421D-AA9D-F6F1FC50A8D2}"/>
              </a:ext>
            </a:extLst>
          </p:cNvPr>
          <p:cNvSpPr>
            <a:spLocks noGrp="1" noRot="1" noChangeAspect="1" noChangeArrowheads="1" noTextEdit="1"/>
          </p:cNvSpPr>
          <p:nvPr>
            <p:ph type="sldImg"/>
          </p:nvPr>
        </p:nvSpPr>
        <p:spPr>
          <a:xfrm>
            <a:off x="1144588" y="687388"/>
            <a:ext cx="4568825" cy="3425825"/>
          </a:xfrm>
          <a:ln w="12700" cap="flat"/>
        </p:spPr>
      </p:sp>
      <p:sp>
        <p:nvSpPr>
          <p:cNvPr id="82948" name="Rectangle 3">
            <a:extLst>
              <a:ext uri="{FF2B5EF4-FFF2-40B4-BE49-F238E27FC236}">
                <a16:creationId xmlns:a16="http://schemas.microsoft.com/office/drawing/2014/main" id="{749B47CA-AEEC-41B3-A356-7F988DC9E7CF}"/>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eaLnBrk="1" hangingPunct="1"/>
            <a:endParaRPr lang="en-US" altLang="zh-C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F31DBB1C-3607-4930-9D54-A0531E19E5A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16AF5733-1146-43C9-BDC1-A9F9F42E8F4D}" type="slidenum">
              <a:rPr lang="en-US" altLang="zh-TW"/>
              <a:pPr/>
              <a:t>35</a:t>
            </a:fld>
            <a:endParaRPr lang="en-US" altLang="zh-TW"/>
          </a:p>
        </p:txBody>
      </p:sp>
      <p:sp>
        <p:nvSpPr>
          <p:cNvPr id="84995" name="Rectangle 2">
            <a:extLst>
              <a:ext uri="{FF2B5EF4-FFF2-40B4-BE49-F238E27FC236}">
                <a16:creationId xmlns:a16="http://schemas.microsoft.com/office/drawing/2014/main" id="{B91D676F-A0B6-4F49-B1BD-C71EB0B54E65}"/>
              </a:ext>
            </a:extLst>
          </p:cNvPr>
          <p:cNvSpPr>
            <a:spLocks noGrp="1" noRot="1" noChangeAspect="1" noChangeArrowheads="1" noTextEdit="1"/>
          </p:cNvSpPr>
          <p:nvPr>
            <p:ph type="sldImg"/>
          </p:nvPr>
        </p:nvSpPr>
        <p:spPr>
          <a:ln/>
        </p:spPr>
      </p:sp>
      <p:sp>
        <p:nvSpPr>
          <p:cNvPr id="84996" name="Rectangle 3">
            <a:extLst>
              <a:ext uri="{FF2B5EF4-FFF2-40B4-BE49-F238E27FC236}">
                <a16:creationId xmlns:a16="http://schemas.microsoft.com/office/drawing/2014/main" id="{09451289-6769-498B-809F-37322CA1BEE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BE0FC223-F337-4E0D-8D01-4FC00A4A18C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E8653A6E-347D-4C40-B0B1-993FAFC5E250}" type="slidenum">
              <a:rPr lang="en-US" altLang="zh-TW"/>
              <a:pPr/>
              <a:t>36</a:t>
            </a:fld>
            <a:endParaRPr lang="en-US" altLang="zh-TW"/>
          </a:p>
        </p:txBody>
      </p:sp>
      <p:sp>
        <p:nvSpPr>
          <p:cNvPr id="87043" name="Rectangle 2">
            <a:extLst>
              <a:ext uri="{FF2B5EF4-FFF2-40B4-BE49-F238E27FC236}">
                <a16:creationId xmlns:a16="http://schemas.microsoft.com/office/drawing/2014/main" id="{D8D4FA84-75B7-4F24-A940-5BED7BFD8859}"/>
              </a:ext>
            </a:extLst>
          </p:cNvPr>
          <p:cNvSpPr>
            <a:spLocks noGrp="1" noRot="1" noChangeAspect="1" noChangeArrowheads="1" noTextEdit="1"/>
          </p:cNvSpPr>
          <p:nvPr>
            <p:ph type="sldImg"/>
          </p:nvPr>
        </p:nvSpPr>
        <p:spPr>
          <a:ln/>
        </p:spPr>
      </p:sp>
      <p:sp>
        <p:nvSpPr>
          <p:cNvPr id="87044" name="Rectangle 3">
            <a:extLst>
              <a:ext uri="{FF2B5EF4-FFF2-40B4-BE49-F238E27FC236}">
                <a16:creationId xmlns:a16="http://schemas.microsoft.com/office/drawing/2014/main" id="{35028088-C3CB-4BAF-BCAD-8EF6F745511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a:extLst>
              <a:ext uri="{FF2B5EF4-FFF2-40B4-BE49-F238E27FC236}">
                <a16:creationId xmlns:a16="http://schemas.microsoft.com/office/drawing/2014/main" id="{99460300-E403-4E7F-8A96-7F1B8127AF9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F8612FCE-E1FD-45F2-B7B9-0B494EC64BBF}" type="slidenum">
              <a:rPr lang="en-US" altLang="zh-TW"/>
              <a:pPr/>
              <a:t>37</a:t>
            </a:fld>
            <a:endParaRPr lang="en-US" altLang="zh-TW"/>
          </a:p>
        </p:txBody>
      </p:sp>
      <p:sp>
        <p:nvSpPr>
          <p:cNvPr id="89091" name="Rectangle 2">
            <a:extLst>
              <a:ext uri="{FF2B5EF4-FFF2-40B4-BE49-F238E27FC236}">
                <a16:creationId xmlns:a16="http://schemas.microsoft.com/office/drawing/2014/main" id="{BA88A0DA-143C-4E67-A005-1678DAB591E1}"/>
              </a:ext>
            </a:extLst>
          </p:cNvPr>
          <p:cNvSpPr>
            <a:spLocks noGrp="1" noRot="1" noChangeAspect="1" noChangeArrowheads="1" noTextEdit="1"/>
          </p:cNvSpPr>
          <p:nvPr>
            <p:ph type="sldImg"/>
          </p:nvPr>
        </p:nvSpPr>
        <p:spPr>
          <a:ln/>
        </p:spPr>
      </p:sp>
      <p:sp>
        <p:nvSpPr>
          <p:cNvPr id="89092" name="Rectangle 3">
            <a:extLst>
              <a:ext uri="{FF2B5EF4-FFF2-40B4-BE49-F238E27FC236}">
                <a16:creationId xmlns:a16="http://schemas.microsoft.com/office/drawing/2014/main" id="{B3581122-86DB-4005-8A18-FCABB2C87F4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extLst>
      <p:ext uri="{BB962C8B-B14F-4D97-AF65-F5344CB8AC3E}">
        <p14:creationId xmlns:p14="http://schemas.microsoft.com/office/powerpoint/2010/main" val="39595997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a:extLst>
              <a:ext uri="{FF2B5EF4-FFF2-40B4-BE49-F238E27FC236}">
                <a16:creationId xmlns:a16="http://schemas.microsoft.com/office/drawing/2014/main" id="{A868A69B-4B9F-4BBD-81BF-9F9ECF3C21F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74142AC5-BB86-4E5D-BD76-8E79D85B88B6}" type="slidenum">
              <a:rPr lang="en-US" altLang="zh-TW"/>
              <a:pPr/>
              <a:t>38</a:t>
            </a:fld>
            <a:endParaRPr lang="en-US" altLang="zh-TW"/>
          </a:p>
        </p:txBody>
      </p:sp>
      <p:sp>
        <p:nvSpPr>
          <p:cNvPr id="91139" name="Rectangle 2">
            <a:extLst>
              <a:ext uri="{FF2B5EF4-FFF2-40B4-BE49-F238E27FC236}">
                <a16:creationId xmlns:a16="http://schemas.microsoft.com/office/drawing/2014/main" id="{4578CF82-2420-4201-92AF-C4D22DA67509}"/>
              </a:ext>
            </a:extLst>
          </p:cNvPr>
          <p:cNvSpPr>
            <a:spLocks noGrp="1" noRot="1" noChangeAspect="1" noChangeArrowheads="1" noTextEdit="1"/>
          </p:cNvSpPr>
          <p:nvPr>
            <p:ph type="sldImg"/>
          </p:nvPr>
        </p:nvSpPr>
        <p:spPr>
          <a:ln/>
        </p:spPr>
      </p:sp>
      <p:sp>
        <p:nvSpPr>
          <p:cNvPr id="91140" name="Rectangle 3">
            <a:extLst>
              <a:ext uri="{FF2B5EF4-FFF2-40B4-BE49-F238E27FC236}">
                <a16:creationId xmlns:a16="http://schemas.microsoft.com/office/drawing/2014/main" id="{49B07365-E7B4-4784-B2AA-4358B2BE06D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a:extLst>
              <a:ext uri="{FF2B5EF4-FFF2-40B4-BE49-F238E27FC236}">
                <a16:creationId xmlns:a16="http://schemas.microsoft.com/office/drawing/2014/main" id="{FBCA33D0-CD45-4203-B939-B8D8756729E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9153A3C5-9D28-4AC1-A58C-247FB2B9123E}" type="slidenum">
              <a:rPr lang="en-US" altLang="zh-TW"/>
              <a:pPr/>
              <a:t>39</a:t>
            </a:fld>
            <a:endParaRPr lang="en-US" altLang="zh-TW"/>
          </a:p>
        </p:txBody>
      </p:sp>
      <p:sp>
        <p:nvSpPr>
          <p:cNvPr id="93187" name="Rectangle 2">
            <a:extLst>
              <a:ext uri="{FF2B5EF4-FFF2-40B4-BE49-F238E27FC236}">
                <a16:creationId xmlns:a16="http://schemas.microsoft.com/office/drawing/2014/main" id="{259CCDA8-02F1-494C-81D0-C0F44A63231A}"/>
              </a:ext>
            </a:extLst>
          </p:cNvPr>
          <p:cNvSpPr>
            <a:spLocks noGrp="1" noRot="1" noChangeAspect="1" noChangeArrowheads="1" noTextEdit="1"/>
          </p:cNvSpPr>
          <p:nvPr>
            <p:ph type="sldImg"/>
          </p:nvPr>
        </p:nvSpPr>
        <p:spPr>
          <a:ln/>
        </p:spPr>
      </p:sp>
      <p:sp>
        <p:nvSpPr>
          <p:cNvPr id="93188" name="Rectangle 3">
            <a:extLst>
              <a:ext uri="{FF2B5EF4-FFF2-40B4-BE49-F238E27FC236}">
                <a16:creationId xmlns:a16="http://schemas.microsoft.com/office/drawing/2014/main" id="{0B0B25C5-0795-4B8D-B8A5-E861E924A42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16A62F59-7ADE-45C8-9F5C-56F1347827E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5464D2D-75AA-4D3D-8D93-4E318861E1FD}" type="slidenum">
              <a:rPr lang="en-US" altLang="zh-TW"/>
              <a:pPr/>
              <a:t>40</a:t>
            </a:fld>
            <a:endParaRPr lang="en-US" altLang="zh-TW"/>
          </a:p>
        </p:txBody>
      </p:sp>
      <p:sp>
        <p:nvSpPr>
          <p:cNvPr id="95235" name="Rectangle 2">
            <a:extLst>
              <a:ext uri="{FF2B5EF4-FFF2-40B4-BE49-F238E27FC236}">
                <a16:creationId xmlns:a16="http://schemas.microsoft.com/office/drawing/2014/main" id="{EF8498D3-02D8-4182-A93E-3B848494DD0C}"/>
              </a:ext>
            </a:extLst>
          </p:cNvPr>
          <p:cNvSpPr>
            <a:spLocks noGrp="1" noRot="1" noChangeAspect="1" noChangeArrowheads="1" noTextEdit="1"/>
          </p:cNvSpPr>
          <p:nvPr>
            <p:ph type="sldImg"/>
          </p:nvPr>
        </p:nvSpPr>
        <p:spPr>
          <a:ln/>
        </p:spPr>
      </p:sp>
      <p:sp>
        <p:nvSpPr>
          <p:cNvPr id="95236" name="Rectangle 3">
            <a:extLst>
              <a:ext uri="{FF2B5EF4-FFF2-40B4-BE49-F238E27FC236}">
                <a16:creationId xmlns:a16="http://schemas.microsoft.com/office/drawing/2014/main" id="{EB8C86AB-D5E1-4219-AC6C-AB4DF591511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1F556A74-8CF9-46CD-BB00-C809D42C8B3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170915F8-D53F-4906-86E2-DC6E3B5DAABF}" type="slidenum">
              <a:rPr lang="en-US" altLang="zh-TW"/>
              <a:pPr/>
              <a:t>41</a:t>
            </a:fld>
            <a:endParaRPr lang="en-US" altLang="zh-TW"/>
          </a:p>
        </p:txBody>
      </p:sp>
      <p:sp>
        <p:nvSpPr>
          <p:cNvPr id="97283" name="Rectangle 2">
            <a:extLst>
              <a:ext uri="{FF2B5EF4-FFF2-40B4-BE49-F238E27FC236}">
                <a16:creationId xmlns:a16="http://schemas.microsoft.com/office/drawing/2014/main" id="{6247D709-AF53-488A-BAA4-18D6E2D153A9}"/>
              </a:ext>
            </a:extLst>
          </p:cNvPr>
          <p:cNvSpPr>
            <a:spLocks noGrp="1" noRot="1" noChangeAspect="1" noChangeArrowheads="1" noTextEdit="1"/>
          </p:cNvSpPr>
          <p:nvPr>
            <p:ph type="sldImg"/>
          </p:nvPr>
        </p:nvSpPr>
        <p:spPr>
          <a:ln/>
        </p:spPr>
      </p:sp>
      <p:sp>
        <p:nvSpPr>
          <p:cNvPr id="97284" name="Rectangle 3">
            <a:extLst>
              <a:ext uri="{FF2B5EF4-FFF2-40B4-BE49-F238E27FC236}">
                <a16:creationId xmlns:a16="http://schemas.microsoft.com/office/drawing/2014/main" id="{607D69C5-90D2-4404-998D-A4903662098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4BB22ACF-0692-4C5F-8A22-4250997E031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E77B914F-49D1-4B9E-B8DB-078A311CB832}" type="slidenum">
              <a:rPr lang="en-US" altLang="zh-TW"/>
              <a:pPr/>
              <a:t>5</a:t>
            </a:fld>
            <a:endParaRPr lang="en-US" altLang="zh-TW"/>
          </a:p>
        </p:txBody>
      </p:sp>
      <p:sp>
        <p:nvSpPr>
          <p:cNvPr id="24579" name="Rectangle 2">
            <a:extLst>
              <a:ext uri="{FF2B5EF4-FFF2-40B4-BE49-F238E27FC236}">
                <a16:creationId xmlns:a16="http://schemas.microsoft.com/office/drawing/2014/main" id="{01A1AF4D-F5B7-42F8-A9E6-84A2BC09E040}"/>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06D203FA-6704-46E1-8E20-9BA4A90C37F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A50DE564-7975-4F27-A424-7F4D16F158A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DCB6A109-992B-41D1-B8B8-E56F25227474}" type="slidenum">
              <a:rPr lang="en-US" altLang="zh-TW"/>
              <a:pPr/>
              <a:t>42</a:t>
            </a:fld>
            <a:endParaRPr lang="en-US" altLang="zh-TW"/>
          </a:p>
        </p:txBody>
      </p:sp>
      <p:sp>
        <p:nvSpPr>
          <p:cNvPr id="99331" name="Rectangle 2">
            <a:extLst>
              <a:ext uri="{FF2B5EF4-FFF2-40B4-BE49-F238E27FC236}">
                <a16:creationId xmlns:a16="http://schemas.microsoft.com/office/drawing/2014/main" id="{49D6FEED-0692-4085-B10D-A596C5C80D23}"/>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589751A7-4C9A-4370-87EA-6654AD084A7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5F8E81F9-9508-4C46-BCED-D53FA115DE3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1A328FB4-0532-472F-A2C7-49C69DD31B3E}" type="slidenum">
              <a:rPr lang="en-US" altLang="zh-TW"/>
              <a:pPr/>
              <a:t>43</a:t>
            </a:fld>
            <a:endParaRPr lang="en-US" altLang="zh-TW"/>
          </a:p>
        </p:txBody>
      </p:sp>
      <p:sp>
        <p:nvSpPr>
          <p:cNvPr id="101379" name="Rectangle 2">
            <a:extLst>
              <a:ext uri="{FF2B5EF4-FFF2-40B4-BE49-F238E27FC236}">
                <a16:creationId xmlns:a16="http://schemas.microsoft.com/office/drawing/2014/main" id="{17E1721E-C8D5-41DC-8DFE-C5F5EFA4D7F3}"/>
              </a:ext>
            </a:extLst>
          </p:cNvPr>
          <p:cNvSpPr>
            <a:spLocks noGrp="1" noRot="1" noChangeAspect="1" noChangeArrowheads="1" noTextEdit="1"/>
          </p:cNvSpPr>
          <p:nvPr>
            <p:ph type="sldImg"/>
          </p:nvPr>
        </p:nvSpPr>
        <p:spPr>
          <a:ln/>
        </p:spPr>
      </p:sp>
      <p:sp>
        <p:nvSpPr>
          <p:cNvPr id="101380" name="Rectangle 3">
            <a:extLst>
              <a:ext uri="{FF2B5EF4-FFF2-40B4-BE49-F238E27FC236}">
                <a16:creationId xmlns:a16="http://schemas.microsoft.com/office/drawing/2014/main" id="{35648290-D798-47EA-8F5E-D1EDC5564EE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7FA3E75D-74BE-4F13-8865-2BDFB17D4A2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7D084FD7-4451-405E-B7A5-9DF90C036CAC}" type="slidenum">
              <a:rPr lang="en-US" altLang="zh-TW"/>
              <a:pPr/>
              <a:t>44</a:t>
            </a:fld>
            <a:endParaRPr lang="en-US" altLang="zh-TW"/>
          </a:p>
        </p:txBody>
      </p:sp>
      <p:sp>
        <p:nvSpPr>
          <p:cNvPr id="103427" name="Rectangle 2">
            <a:extLst>
              <a:ext uri="{FF2B5EF4-FFF2-40B4-BE49-F238E27FC236}">
                <a16:creationId xmlns:a16="http://schemas.microsoft.com/office/drawing/2014/main" id="{E533ED16-0305-49FE-8228-E609F3CD34CE}"/>
              </a:ext>
            </a:extLst>
          </p:cNvPr>
          <p:cNvSpPr>
            <a:spLocks noGrp="1" noRot="1" noChangeAspect="1" noChangeArrowheads="1" noTextEdit="1"/>
          </p:cNvSpPr>
          <p:nvPr>
            <p:ph type="sldImg"/>
          </p:nvPr>
        </p:nvSpPr>
        <p:spPr>
          <a:ln/>
        </p:spPr>
      </p:sp>
      <p:sp>
        <p:nvSpPr>
          <p:cNvPr id="103428" name="Rectangle 3">
            <a:extLst>
              <a:ext uri="{FF2B5EF4-FFF2-40B4-BE49-F238E27FC236}">
                <a16:creationId xmlns:a16="http://schemas.microsoft.com/office/drawing/2014/main" id="{D3B8418C-3D74-4212-874B-449E1C6F539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BBB11D0A-5982-41BE-8CFD-CDD5E6A743C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3EA6FC5-BB23-4EE8-8DD8-08DD515DEC2A}" type="slidenum">
              <a:rPr lang="en-US" altLang="zh-TW"/>
              <a:pPr/>
              <a:t>45</a:t>
            </a:fld>
            <a:endParaRPr lang="en-US" altLang="zh-TW"/>
          </a:p>
        </p:txBody>
      </p:sp>
      <p:sp>
        <p:nvSpPr>
          <p:cNvPr id="105475" name="Rectangle 2">
            <a:extLst>
              <a:ext uri="{FF2B5EF4-FFF2-40B4-BE49-F238E27FC236}">
                <a16:creationId xmlns:a16="http://schemas.microsoft.com/office/drawing/2014/main" id="{DC046A82-FDAF-44F5-9DFB-904BE54401CF}"/>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4DB18F93-9858-4B20-AC44-52E10805CD6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046FC6CC-E119-4E4E-856C-329B7410A27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FA0A2D2E-76AC-4DD1-8628-539AD3C9D64D}" type="slidenum">
              <a:rPr lang="en-US" altLang="zh-TW"/>
              <a:pPr/>
              <a:t>46</a:t>
            </a:fld>
            <a:endParaRPr lang="en-US" altLang="zh-TW"/>
          </a:p>
        </p:txBody>
      </p:sp>
      <p:sp>
        <p:nvSpPr>
          <p:cNvPr id="107523" name="Rectangle 2">
            <a:extLst>
              <a:ext uri="{FF2B5EF4-FFF2-40B4-BE49-F238E27FC236}">
                <a16:creationId xmlns:a16="http://schemas.microsoft.com/office/drawing/2014/main" id="{49E31F80-9C94-4EF1-A869-3D1735E0F85D}"/>
              </a:ext>
            </a:extLst>
          </p:cNvPr>
          <p:cNvSpPr>
            <a:spLocks noGrp="1" noRot="1" noChangeAspect="1" noChangeArrowheads="1" noTextEdit="1"/>
          </p:cNvSpPr>
          <p:nvPr>
            <p:ph type="sldImg"/>
          </p:nvPr>
        </p:nvSpPr>
        <p:spPr>
          <a:ln/>
        </p:spPr>
      </p:sp>
      <p:sp>
        <p:nvSpPr>
          <p:cNvPr id="107524" name="Rectangle 3">
            <a:extLst>
              <a:ext uri="{FF2B5EF4-FFF2-40B4-BE49-F238E27FC236}">
                <a16:creationId xmlns:a16="http://schemas.microsoft.com/office/drawing/2014/main" id="{06BE5F72-3615-4A20-96A0-62222A35BE3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3D004AED-F7EC-46B3-98EB-73F5BB46C13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0593E0CD-E206-42E4-869F-E8DB6D406605}" type="slidenum">
              <a:rPr lang="en-US" altLang="zh-TW"/>
              <a:pPr/>
              <a:t>47</a:t>
            </a:fld>
            <a:endParaRPr lang="en-US" altLang="zh-TW"/>
          </a:p>
        </p:txBody>
      </p:sp>
      <p:sp>
        <p:nvSpPr>
          <p:cNvPr id="109571" name="Rectangle 2">
            <a:extLst>
              <a:ext uri="{FF2B5EF4-FFF2-40B4-BE49-F238E27FC236}">
                <a16:creationId xmlns:a16="http://schemas.microsoft.com/office/drawing/2014/main" id="{33DA884A-25A3-4B32-963C-0169F34DFC0E}"/>
              </a:ext>
            </a:extLst>
          </p:cNvPr>
          <p:cNvSpPr>
            <a:spLocks noGrp="1" noRot="1" noChangeAspect="1" noChangeArrowheads="1" noTextEdit="1"/>
          </p:cNvSpPr>
          <p:nvPr>
            <p:ph type="sldImg"/>
          </p:nvPr>
        </p:nvSpPr>
        <p:spPr>
          <a:ln/>
        </p:spPr>
      </p:sp>
      <p:sp>
        <p:nvSpPr>
          <p:cNvPr id="109572" name="Rectangle 3">
            <a:extLst>
              <a:ext uri="{FF2B5EF4-FFF2-40B4-BE49-F238E27FC236}">
                <a16:creationId xmlns:a16="http://schemas.microsoft.com/office/drawing/2014/main" id="{D9A28E4F-798A-425D-8A98-523161C0699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F5FE712D-6B4F-4210-8315-A2C0366BADE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1DE48D8-9844-4ACF-AB7A-4F35D77B0A0B}" type="slidenum">
              <a:rPr lang="en-US" altLang="zh-TW"/>
              <a:pPr/>
              <a:t>48</a:t>
            </a:fld>
            <a:endParaRPr lang="en-US" altLang="zh-TW"/>
          </a:p>
        </p:txBody>
      </p:sp>
      <p:sp>
        <p:nvSpPr>
          <p:cNvPr id="111619" name="Rectangle 2">
            <a:extLst>
              <a:ext uri="{FF2B5EF4-FFF2-40B4-BE49-F238E27FC236}">
                <a16:creationId xmlns:a16="http://schemas.microsoft.com/office/drawing/2014/main" id="{5B65FF8B-BFD7-4B6B-85FF-002C640F4AA0}"/>
              </a:ext>
            </a:extLst>
          </p:cNvPr>
          <p:cNvSpPr>
            <a:spLocks noGrp="1" noRot="1" noChangeAspect="1" noChangeArrowheads="1" noTextEdit="1"/>
          </p:cNvSpPr>
          <p:nvPr>
            <p:ph type="sldImg"/>
          </p:nvPr>
        </p:nvSpPr>
        <p:spPr>
          <a:ln/>
        </p:spPr>
      </p:sp>
      <p:sp>
        <p:nvSpPr>
          <p:cNvPr id="111620" name="Rectangle 3">
            <a:extLst>
              <a:ext uri="{FF2B5EF4-FFF2-40B4-BE49-F238E27FC236}">
                <a16:creationId xmlns:a16="http://schemas.microsoft.com/office/drawing/2014/main" id="{5D739393-C964-4BAF-9883-E0B00A18D1A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A6DDC2BD-B576-48BC-BC97-801C0EDAC48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7828570D-9AED-41F1-9B84-AFD4A8124C39}" type="slidenum">
              <a:rPr lang="en-US" altLang="zh-TW"/>
              <a:pPr/>
              <a:t>49</a:t>
            </a:fld>
            <a:endParaRPr lang="en-US" altLang="zh-TW"/>
          </a:p>
        </p:txBody>
      </p:sp>
      <p:sp>
        <p:nvSpPr>
          <p:cNvPr id="113667" name="Rectangle 2">
            <a:extLst>
              <a:ext uri="{FF2B5EF4-FFF2-40B4-BE49-F238E27FC236}">
                <a16:creationId xmlns:a16="http://schemas.microsoft.com/office/drawing/2014/main" id="{0E964204-E660-4C5B-92EC-E19207296BB5}"/>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268A4EC3-69B5-4997-B82E-2E0E0378BB5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3FF2C3CC-F741-474C-892A-0F8340CC4C4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151877F9-2FAB-4790-AB43-544499874C83}" type="slidenum">
              <a:rPr lang="en-US" altLang="zh-TW"/>
              <a:pPr/>
              <a:t>50</a:t>
            </a:fld>
            <a:endParaRPr lang="en-US" altLang="zh-TW"/>
          </a:p>
        </p:txBody>
      </p:sp>
      <p:sp>
        <p:nvSpPr>
          <p:cNvPr id="115715" name="Rectangle 2">
            <a:extLst>
              <a:ext uri="{FF2B5EF4-FFF2-40B4-BE49-F238E27FC236}">
                <a16:creationId xmlns:a16="http://schemas.microsoft.com/office/drawing/2014/main" id="{E5B4B380-6B99-45A1-9278-86A0FBFB5444}"/>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0E48102A-13E9-4E12-A31A-FB8D9353635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5FD57E6A-B2F9-4774-B768-45FE8328336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382648E6-EAD5-44E7-AF0A-37B1AC394873}" type="slidenum">
              <a:rPr lang="en-US" altLang="zh-TW"/>
              <a:pPr/>
              <a:t>51</a:t>
            </a:fld>
            <a:endParaRPr lang="en-US" altLang="zh-TW"/>
          </a:p>
        </p:txBody>
      </p:sp>
      <p:sp>
        <p:nvSpPr>
          <p:cNvPr id="117763" name="Rectangle 2">
            <a:extLst>
              <a:ext uri="{FF2B5EF4-FFF2-40B4-BE49-F238E27FC236}">
                <a16:creationId xmlns:a16="http://schemas.microsoft.com/office/drawing/2014/main" id="{9F13A38A-9114-4F48-8831-9CFE67592501}"/>
              </a:ext>
            </a:extLst>
          </p:cNvPr>
          <p:cNvSpPr>
            <a:spLocks noGrp="1" noRot="1" noChangeAspect="1" noChangeArrowheads="1" noTextEdit="1"/>
          </p:cNvSpPr>
          <p:nvPr>
            <p:ph type="sldImg"/>
          </p:nvPr>
        </p:nvSpPr>
        <p:spPr>
          <a:ln/>
        </p:spPr>
      </p:sp>
      <p:sp>
        <p:nvSpPr>
          <p:cNvPr id="117764" name="Rectangle 3">
            <a:extLst>
              <a:ext uri="{FF2B5EF4-FFF2-40B4-BE49-F238E27FC236}">
                <a16:creationId xmlns:a16="http://schemas.microsoft.com/office/drawing/2014/main" id="{2D41316D-D86A-44BC-A7C9-A08330BA573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071FA27D-58BB-413D-B632-408348A6CC6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7D35AA86-4A0F-462E-868F-AE89959BE31E}" type="slidenum">
              <a:rPr lang="en-US" altLang="zh-TW"/>
              <a:pPr/>
              <a:t>6</a:t>
            </a:fld>
            <a:endParaRPr lang="en-US" altLang="zh-TW"/>
          </a:p>
        </p:txBody>
      </p:sp>
      <p:sp>
        <p:nvSpPr>
          <p:cNvPr id="26627" name="Rectangle 2">
            <a:extLst>
              <a:ext uri="{FF2B5EF4-FFF2-40B4-BE49-F238E27FC236}">
                <a16:creationId xmlns:a16="http://schemas.microsoft.com/office/drawing/2014/main" id="{2969DF32-30D9-4410-8274-AB5FD686CC2B}"/>
              </a:ext>
            </a:extLst>
          </p:cNvPr>
          <p:cNvSpPr>
            <a:spLocks noGrp="1" noRot="1" noChangeAspect="1" noChangeArrowheads="1" noTextEdit="1"/>
          </p:cNvSpPr>
          <p:nvPr>
            <p:ph type="sldImg"/>
          </p:nvPr>
        </p:nvSpPr>
        <p:spPr>
          <a:ln/>
        </p:spPr>
      </p:sp>
      <p:sp>
        <p:nvSpPr>
          <p:cNvPr id="26628" name="Rectangle 3">
            <a:extLst>
              <a:ext uri="{FF2B5EF4-FFF2-40B4-BE49-F238E27FC236}">
                <a16:creationId xmlns:a16="http://schemas.microsoft.com/office/drawing/2014/main" id="{08E071B8-8547-4C2F-91DD-425B6AD13A8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492FEF0E-5E01-4CEC-AD15-AFF7033A43D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6C36A132-7DD3-45AB-8669-F671C0935342}" type="slidenum">
              <a:rPr lang="en-US" altLang="zh-TW"/>
              <a:pPr/>
              <a:t>52</a:t>
            </a:fld>
            <a:endParaRPr lang="en-US" altLang="zh-TW"/>
          </a:p>
        </p:txBody>
      </p:sp>
      <p:sp>
        <p:nvSpPr>
          <p:cNvPr id="119811" name="Rectangle 2">
            <a:extLst>
              <a:ext uri="{FF2B5EF4-FFF2-40B4-BE49-F238E27FC236}">
                <a16:creationId xmlns:a16="http://schemas.microsoft.com/office/drawing/2014/main" id="{91009C89-A24D-4A12-B527-F3C5BC58EA73}"/>
              </a:ext>
            </a:extLst>
          </p:cNvPr>
          <p:cNvSpPr>
            <a:spLocks noGrp="1" noRot="1" noChangeAspect="1" noChangeArrowheads="1" noTextEdit="1"/>
          </p:cNvSpPr>
          <p:nvPr>
            <p:ph type="sldImg"/>
          </p:nvPr>
        </p:nvSpPr>
        <p:spPr>
          <a:ln/>
        </p:spPr>
      </p:sp>
      <p:sp>
        <p:nvSpPr>
          <p:cNvPr id="119812" name="Rectangle 3">
            <a:extLst>
              <a:ext uri="{FF2B5EF4-FFF2-40B4-BE49-F238E27FC236}">
                <a16:creationId xmlns:a16="http://schemas.microsoft.com/office/drawing/2014/main" id="{0835E7A7-228A-47C7-B245-156EEAEE2BB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EE1FEF76-8AB1-451F-975F-B5B51E0C2F9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95C222AC-55E4-45C0-9566-DE2842D8AEF0}" type="slidenum">
              <a:rPr lang="en-US" altLang="zh-TW"/>
              <a:pPr/>
              <a:t>53</a:t>
            </a:fld>
            <a:endParaRPr lang="en-US" altLang="zh-TW"/>
          </a:p>
        </p:txBody>
      </p:sp>
      <p:sp>
        <p:nvSpPr>
          <p:cNvPr id="121859" name="Rectangle 2">
            <a:extLst>
              <a:ext uri="{FF2B5EF4-FFF2-40B4-BE49-F238E27FC236}">
                <a16:creationId xmlns:a16="http://schemas.microsoft.com/office/drawing/2014/main" id="{0805DCAA-51CA-4414-A30E-45A1A7DADEFB}"/>
              </a:ext>
            </a:extLst>
          </p:cNvPr>
          <p:cNvSpPr>
            <a:spLocks noGrp="1" noRot="1" noChangeAspect="1" noChangeArrowheads="1" noTextEdit="1"/>
          </p:cNvSpPr>
          <p:nvPr>
            <p:ph type="sldImg"/>
          </p:nvPr>
        </p:nvSpPr>
        <p:spPr>
          <a:ln/>
        </p:spPr>
      </p:sp>
      <p:sp>
        <p:nvSpPr>
          <p:cNvPr id="121860" name="Rectangle 3">
            <a:extLst>
              <a:ext uri="{FF2B5EF4-FFF2-40B4-BE49-F238E27FC236}">
                <a16:creationId xmlns:a16="http://schemas.microsoft.com/office/drawing/2014/main" id="{A0BBD54C-A88D-4E6B-AB88-C8FB24BDFE6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C509B82D-EE1C-479E-82BF-27B289AA125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E4E39127-7C36-44C6-AB52-26825444A420}" type="slidenum">
              <a:rPr lang="en-US" altLang="zh-TW"/>
              <a:pPr/>
              <a:t>54</a:t>
            </a:fld>
            <a:endParaRPr lang="en-US" altLang="zh-TW"/>
          </a:p>
        </p:txBody>
      </p:sp>
      <p:sp>
        <p:nvSpPr>
          <p:cNvPr id="123907" name="Rectangle 2">
            <a:extLst>
              <a:ext uri="{FF2B5EF4-FFF2-40B4-BE49-F238E27FC236}">
                <a16:creationId xmlns:a16="http://schemas.microsoft.com/office/drawing/2014/main" id="{F4DB1F39-682A-4FA5-BF70-8ABC02DF4751}"/>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4BB439B6-F2D4-4531-B54E-1A127412418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F39D66EB-40AC-486F-9CA2-33171A988FC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6052C83A-FA1C-4054-92A1-CB9FB520E804}" type="slidenum">
              <a:rPr lang="en-US" altLang="zh-TW"/>
              <a:pPr/>
              <a:t>55</a:t>
            </a:fld>
            <a:endParaRPr lang="en-US" altLang="zh-TW"/>
          </a:p>
        </p:txBody>
      </p:sp>
      <p:sp>
        <p:nvSpPr>
          <p:cNvPr id="125955" name="Rectangle 2">
            <a:extLst>
              <a:ext uri="{FF2B5EF4-FFF2-40B4-BE49-F238E27FC236}">
                <a16:creationId xmlns:a16="http://schemas.microsoft.com/office/drawing/2014/main" id="{1B578071-71A1-4892-A247-48CFFD17EF86}"/>
              </a:ext>
            </a:extLst>
          </p:cNvPr>
          <p:cNvSpPr>
            <a:spLocks noGrp="1" noRot="1" noChangeAspect="1" noChangeArrowheads="1" noTextEdit="1"/>
          </p:cNvSpPr>
          <p:nvPr>
            <p:ph type="sldImg"/>
          </p:nvPr>
        </p:nvSpPr>
        <p:spPr>
          <a:ln/>
        </p:spPr>
      </p:sp>
      <p:sp>
        <p:nvSpPr>
          <p:cNvPr id="125956" name="Rectangle 3">
            <a:extLst>
              <a:ext uri="{FF2B5EF4-FFF2-40B4-BE49-F238E27FC236}">
                <a16:creationId xmlns:a16="http://schemas.microsoft.com/office/drawing/2014/main" id="{3CE1960E-4633-4324-B1EE-1425F4C2BA3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0AD50B59-1D7C-45C9-9E9C-5D92B7ACD4C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3AD8BD5A-A7EF-4C48-97AA-511C71A188D1}" type="slidenum">
              <a:rPr lang="en-US" altLang="zh-TW"/>
              <a:pPr/>
              <a:t>56</a:t>
            </a:fld>
            <a:endParaRPr lang="en-US" altLang="zh-TW"/>
          </a:p>
        </p:txBody>
      </p:sp>
      <p:sp>
        <p:nvSpPr>
          <p:cNvPr id="128003" name="Rectangle 2">
            <a:extLst>
              <a:ext uri="{FF2B5EF4-FFF2-40B4-BE49-F238E27FC236}">
                <a16:creationId xmlns:a16="http://schemas.microsoft.com/office/drawing/2014/main" id="{6ACF5F55-569F-4943-AC84-99A99F196466}"/>
              </a:ext>
            </a:extLst>
          </p:cNvPr>
          <p:cNvSpPr>
            <a:spLocks noGrp="1" noRot="1" noChangeAspect="1" noChangeArrowheads="1" noTextEdit="1"/>
          </p:cNvSpPr>
          <p:nvPr>
            <p:ph type="sldImg"/>
          </p:nvPr>
        </p:nvSpPr>
        <p:spPr>
          <a:ln/>
        </p:spPr>
      </p:sp>
      <p:sp>
        <p:nvSpPr>
          <p:cNvPr id="128004" name="Rectangle 3">
            <a:extLst>
              <a:ext uri="{FF2B5EF4-FFF2-40B4-BE49-F238E27FC236}">
                <a16:creationId xmlns:a16="http://schemas.microsoft.com/office/drawing/2014/main" id="{A18862E9-AF59-47FB-9C7E-A3A42E0A389D}"/>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849E150A-8AE5-4BA0-BD80-7A613F90ECD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5ACF6187-2E56-44E6-82DA-3B0A6DE239B7}" type="slidenum">
              <a:rPr lang="en-US" altLang="zh-TW"/>
              <a:pPr/>
              <a:t>57</a:t>
            </a:fld>
            <a:endParaRPr lang="en-US" altLang="zh-TW"/>
          </a:p>
        </p:txBody>
      </p:sp>
      <p:sp>
        <p:nvSpPr>
          <p:cNvPr id="130051" name="Rectangle 2">
            <a:extLst>
              <a:ext uri="{FF2B5EF4-FFF2-40B4-BE49-F238E27FC236}">
                <a16:creationId xmlns:a16="http://schemas.microsoft.com/office/drawing/2014/main" id="{43945689-F62D-41D7-94FE-AFC767B86D8A}"/>
              </a:ext>
            </a:extLst>
          </p:cNvPr>
          <p:cNvSpPr>
            <a:spLocks noGrp="1" noRot="1" noChangeAspect="1" noChangeArrowheads="1" noTextEdit="1"/>
          </p:cNvSpPr>
          <p:nvPr>
            <p:ph type="sldImg"/>
          </p:nvPr>
        </p:nvSpPr>
        <p:spPr>
          <a:ln/>
        </p:spPr>
      </p:sp>
      <p:sp>
        <p:nvSpPr>
          <p:cNvPr id="130052" name="Rectangle 3">
            <a:extLst>
              <a:ext uri="{FF2B5EF4-FFF2-40B4-BE49-F238E27FC236}">
                <a16:creationId xmlns:a16="http://schemas.microsoft.com/office/drawing/2014/main" id="{0701007D-49B3-4512-8797-C5F4D143E35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86C3AC8B-A4A5-4913-A935-B31103E5E50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E32390BC-93D9-493D-90B9-D49691832DFD}" type="slidenum">
              <a:rPr lang="en-US" altLang="zh-TW"/>
              <a:pPr/>
              <a:t>58</a:t>
            </a:fld>
            <a:endParaRPr lang="en-US" altLang="zh-TW"/>
          </a:p>
        </p:txBody>
      </p:sp>
      <p:sp>
        <p:nvSpPr>
          <p:cNvPr id="132099" name="Rectangle 2">
            <a:extLst>
              <a:ext uri="{FF2B5EF4-FFF2-40B4-BE49-F238E27FC236}">
                <a16:creationId xmlns:a16="http://schemas.microsoft.com/office/drawing/2014/main" id="{49E73ABC-F9EA-4E09-89ED-8EB88F7519C6}"/>
              </a:ext>
            </a:extLst>
          </p:cNvPr>
          <p:cNvSpPr>
            <a:spLocks noGrp="1" noRot="1" noChangeAspect="1" noChangeArrowheads="1" noTextEdit="1"/>
          </p:cNvSpPr>
          <p:nvPr>
            <p:ph type="sldImg"/>
          </p:nvPr>
        </p:nvSpPr>
        <p:spPr>
          <a:ln/>
        </p:spPr>
      </p:sp>
      <p:sp>
        <p:nvSpPr>
          <p:cNvPr id="132100" name="Rectangle 3">
            <a:extLst>
              <a:ext uri="{FF2B5EF4-FFF2-40B4-BE49-F238E27FC236}">
                <a16:creationId xmlns:a16="http://schemas.microsoft.com/office/drawing/2014/main" id="{CA5B840E-165E-4682-887D-BB67F186061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A5C66537-2DEC-4445-BCA5-A159176C485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8205DE5-DC20-47B8-AE40-6831F4D78EB2}" type="slidenum">
              <a:rPr lang="en-US" altLang="zh-TW"/>
              <a:pPr/>
              <a:t>59</a:t>
            </a:fld>
            <a:endParaRPr lang="en-US" altLang="zh-TW"/>
          </a:p>
        </p:txBody>
      </p:sp>
      <p:sp>
        <p:nvSpPr>
          <p:cNvPr id="134147" name="Rectangle 2">
            <a:extLst>
              <a:ext uri="{FF2B5EF4-FFF2-40B4-BE49-F238E27FC236}">
                <a16:creationId xmlns:a16="http://schemas.microsoft.com/office/drawing/2014/main" id="{5AF6FD64-6884-4A0D-A57A-58D5D94ACB76}"/>
              </a:ext>
            </a:extLst>
          </p:cNvPr>
          <p:cNvSpPr>
            <a:spLocks noGrp="1" noRot="1" noChangeAspect="1" noChangeArrowheads="1" noTextEdit="1"/>
          </p:cNvSpPr>
          <p:nvPr>
            <p:ph type="sldImg"/>
          </p:nvPr>
        </p:nvSpPr>
        <p:spPr>
          <a:ln/>
        </p:spPr>
      </p:sp>
      <p:sp>
        <p:nvSpPr>
          <p:cNvPr id="134148" name="Rectangle 3">
            <a:extLst>
              <a:ext uri="{FF2B5EF4-FFF2-40B4-BE49-F238E27FC236}">
                <a16:creationId xmlns:a16="http://schemas.microsoft.com/office/drawing/2014/main" id="{D08BEA4B-4D18-46A6-A10D-A3D7A12E927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482C566A-B9DC-4EF2-B29C-21F6C1570CF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13671DFD-4225-4F93-BC5F-55D9D18FA88F}" type="slidenum">
              <a:rPr lang="en-US" altLang="zh-TW"/>
              <a:pPr/>
              <a:t>60</a:t>
            </a:fld>
            <a:endParaRPr lang="en-US" altLang="zh-TW"/>
          </a:p>
        </p:txBody>
      </p:sp>
      <p:sp>
        <p:nvSpPr>
          <p:cNvPr id="136195" name="Rectangle 2">
            <a:extLst>
              <a:ext uri="{FF2B5EF4-FFF2-40B4-BE49-F238E27FC236}">
                <a16:creationId xmlns:a16="http://schemas.microsoft.com/office/drawing/2014/main" id="{BFC53D4C-C606-4F9E-BF64-051065F4A5B5}"/>
              </a:ext>
            </a:extLst>
          </p:cNvPr>
          <p:cNvSpPr>
            <a:spLocks noGrp="1" noRot="1" noChangeAspect="1" noChangeArrowheads="1" noTextEdit="1"/>
          </p:cNvSpPr>
          <p:nvPr>
            <p:ph type="sldImg"/>
          </p:nvPr>
        </p:nvSpPr>
        <p:spPr>
          <a:ln/>
        </p:spPr>
      </p:sp>
      <p:sp>
        <p:nvSpPr>
          <p:cNvPr id="136196" name="Rectangle 3">
            <a:extLst>
              <a:ext uri="{FF2B5EF4-FFF2-40B4-BE49-F238E27FC236}">
                <a16:creationId xmlns:a16="http://schemas.microsoft.com/office/drawing/2014/main" id="{D93DCC54-184B-4613-8781-31D00229E43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324E76BF-882B-4F32-96F0-6D754CF89C3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8CAFC8F4-4A07-49CE-AA5C-4276BA2C14C4}" type="slidenum">
              <a:rPr lang="en-US" altLang="zh-TW"/>
              <a:pPr/>
              <a:t>61</a:t>
            </a:fld>
            <a:endParaRPr lang="en-US" altLang="zh-TW"/>
          </a:p>
        </p:txBody>
      </p:sp>
      <p:sp>
        <p:nvSpPr>
          <p:cNvPr id="138243" name="Rectangle 2">
            <a:extLst>
              <a:ext uri="{FF2B5EF4-FFF2-40B4-BE49-F238E27FC236}">
                <a16:creationId xmlns:a16="http://schemas.microsoft.com/office/drawing/2014/main" id="{642F8B2F-9B85-4CC6-8C67-AE4A8AE323BE}"/>
              </a:ext>
            </a:extLst>
          </p:cNvPr>
          <p:cNvSpPr>
            <a:spLocks noGrp="1" noRot="1" noChangeAspect="1" noChangeArrowheads="1" noTextEdit="1"/>
          </p:cNvSpPr>
          <p:nvPr>
            <p:ph type="sldImg"/>
          </p:nvPr>
        </p:nvSpPr>
        <p:spPr>
          <a:ln/>
        </p:spPr>
      </p:sp>
      <p:sp>
        <p:nvSpPr>
          <p:cNvPr id="138244" name="Rectangle 3">
            <a:extLst>
              <a:ext uri="{FF2B5EF4-FFF2-40B4-BE49-F238E27FC236}">
                <a16:creationId xmlns:a16="http://schemas.microsoft.com/office/drawing/2014/main" id="{21EBD8E0-9CC2-406C-8479-A9CF2869BF6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0517B820-5B6D-4471-84B0-611B1DE6EC5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5CE14E4-265C-46CF-8286-5C872A5F44FD}" type="slidenum">
              <a:rPr lang="en-US" altLang="zh-TW"/>
              <a:pPr/>
              <a:t>7</a:t>
            </a:fld>
            <a:endParaRPr lang="en-US" altLang="zh-TW"/>
          </a:p>
        </p:txBody>
      </p:sp>
      <p:sp>
        <p:nvSpPr>
          <p:cNvPr id="28675" name="Rectangle 2">
            <a:extLst>
              <a:ext uri="{FF2B5EF4-FFF2-40B4-BE49-F238E27FC236}">
                <a16:creationId xmlns:a16="http://schemas.microsoft.com/office/drawing/2014/main" id="{FEB93EB7-D1DD-42C7-BC01-831F5E3E841B}"/>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6DF96E34-D0DB-4A86-A72B-80C69087E4A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3C321F91-6312-4FD7-BC8E-E32ED5DAB00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31464739-0A6C-4F5C-B641-B2AB3466C265}" type="slidenum">
              <a:rPr lang="en-US" altLang="zh-TW"/>
              <a:pPr/>
              <a:t>62</a:t>
            </a:fld>
            <a:endParaRPr lang="en-US" altLang="zh-TW"/>
          </a:p>
        </p:txBody>
      </p:sp>
      <p:sp>
        <p:nvSpPr>
          <p:cNvPr id="140291" name="Rectangle 2">
            <a:extLst>
              <a:ext uri="{FF2B5EF4-FFF2-40B4-BE49-F238E27FC236}">
                <a16:creationId xmlns:a16="http://schemas.microsoft.com/office/drawing/2014/main" id="{7900AB89-BAF2-4D44-A95B-CBA248621CFE}"/>
              </a:ext>
            </a:extLst>
          </p:cNvPr>
          <p:cNvSpPr>
            <a:spLocks noGrp="1" noRot="1" noChangeAspect="1" noChangeArrowheads="1" noTextEdit="1"/>
          </p:cNvSpPr>
          <p:nvPr>
            <p:ph type="sldImg"/>
          </p:nvPr>
        </p:nvSpPr>
        <p:spPr>
          <a:ln/>
        </p:spPr>
      </p:sp>
      <p:sp>
        <p:nvSpPr>
          <p:cNvPr id="140292" name="Rectangle 3">
            <a:extLst>
              <a:ext uri="{FF2B5EF4-FFF2-40B4-BE49-F238E27FC236}">
                <a16:creationId xmlns:a16="http://schemas.microsoft.com/office/drawing/2014/main" id="{1AB6AD16-2B2D-47B6-8421-A3594369CE2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8D6C4F07-FCFF-4E69-87F5-DDA4155217F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0AB43013-F97A-4106-AE0B-EFD431312395}" type="slidenum">
              <a:rPr lang="en-US" altLang="zh-TW"/>
              <a:pPr/>
              <a:t>63</a:t>
            </a:fld>
            <a:endParaRPr lang="en-US" altLang="zh-TW"/>
          </a:p>
        </p:txBody>
      </p:sp>
      <p:sp>
        <p:nvSpPr>
          <p:cNvPr id="142339" name="Rectangle 2">
            <a:extLst>
              <a:ext uri="{FF2B5EF4-FFF2-40B4-BE49-F238E27FC236}">
                <a16:creationId xmlns:a16="http://schemas.microsoft.com/office/drawing/2014/main" id="{EE742440-3FAD-4876-83D2-A05E779271A4}"/>
              </a:ext>
            </a:extLst>
          </p:cNvPr>
          <p:cNvSpPr>
            <a:spLocks noGrp="1" noRot="1" noChangeAspect="1" noChangeArrowheads="1" noTextEdit="1"/>
          </p:cNvSpPr>
          <p:nvPr>
            <p:ph type="sldImg"/>
          </p:nvPr>
        </p:nvSpPr>
        <p:spPr>
          <a:ln/>
        </p:spPr>
      </p:sp>
      <p:sp>
        <p:nvSpPr>
          <p:cNvPr id="142340" name="Rectangle 3">
            <a:extLst>
              <a:ext uri="{FF2B5EF4-FFF2-40B4-BE49-F238E27FC236}">
                <a16:creationId xmlns:a16="http://schemas.microsoft.com/office/drawing/2014/main" id="{C89601C2-5766-4D75-AF11-17D5DAED2773}"/>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zh-CN"/>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1919B8EA-57E9-4924-A63D-15350484937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618A541B-4007-4AE2-9593-FB3F371CF2C0}" type="slidenum">
              <a:rPr lang="en-US" altLang="zh-TW"/>
              <a:pPr/>
              <a:t>64</a:t>
            </a:fld>
            <a:endParaRPr lang="en-US" altLang="zh-TW"/>
          </a:p>
        </p:txBody>
      </p:sp>
      <p:sp>
        <p:nvSpPr>
          <p:cNvPr id="144387" name="Rectangle 2">
            <a:extLst>
              <a:ext uri="{FF2B5EF4-FFF2-40B4-BE49-F238E27FC236}">
                <a16:creationId xmlns:a16="http://schemas.microsoft.com/office/drawing/2014/main" id="{29D5B3B6-1902-49D5-AF9C-1F6C5457A407}"/>
              </a:ext>
            </a:extLst>
          </p:cNvPr>
          <p:cNvSpPr>
            <a:spLocks noGrp="1" noRot="1" noChangeAspect="1" noChangeArrowheads="1" noTextEdit="1"/>
          </p:cNvSpPr>
          <p:nvPr>
            <p:ph type="sldImg"/>
          </p:nvPr>
        </p:nvSpPr>
        <p:spPr>
          <a:ln/>
        </p:spPr>
      </p:sp>
      <p:sp>
        <p:nvSpPr>
          <p:cNvPr id="144388" name="Rectangle 3">
            <a:extLst>
              <a:ext uri="{FF2B5EF4-FFF2-40B4-BE49-F238E27FC236}">
                <a16:creationId xmlns:a16="http://schemas.microsoft.com/office/drawing/2014/main" id="{C4C8486A-825F-48FE-B226-1364E3E4E2B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a:extLst>
              <a:ext uri="{FF2B5EF4-FFF2-40B4-BE49-F238E27FC236}">
                <a16:creationId xmlns:a16="http://schemas.microsoft.com/office/drawing/2014/main" id="{CC112837-B556-4A02-832D-C60A1D65576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700B7DCD-F3D4-4B43-ACE2-F5364F1EC7BB}" type="slidenum">
              <a:rPr lang="en-US" altLang="zh-TW"/>
              <a:pPr/>
              <a:t>65</a:t>
            </a:fld>
            <a:endParaRPr lang="en-US" altLang="zh-TW"/>
          </a:p>
        </p:txBody>
      </p:sp>
      <p:sp>
        <p:nvSpPr>
          <p:cNvPr id="146435" name="Rectangle 2">
            <a:extLst>
              <a:ext uri="{FF2B5EF4-FFF2-40B4-BE49-F238E27FC236}">
                <a16:creationId xmlns:a16="http://schemas.microsoft.com/office/drawing/2014/main" id="{A0735F48-2CC7-4C87-89B0-333DBA79B191}"/>
              </a:ext>
            </a:extLst>
          </p:cNvPr>
          <p:cNvSpPr>
            <a:spLocks noGrp="1" noRot="1" noChangeAspect="1" noChangeArrowheads="1" noTextEdit="1"/>
          </p:cNvSpPr>
          <p:nvPr>
            <p:ph type="sldImg"/>
          </p:nvPr>
        </p:nvSpPr>
        <p:spPr>
          <a:ln/>
        </p:spPr>
      </p:sp>
      <p:sp>
        <p:nvSpPr>
          <p:cNvPr id="146436" name="Rectangle 3">
            <a:extLst>
              <a:ext uri="{FF2B5EF4-FFF2-40B4-BE49-F238E27FC236}">
                <a16:creationId xmlns:a16="http://schemas.microsoft.com/office/drawing/2014/main" id="{7F12562A-B021-4925-BE43-83BD214C459B}"/>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zh-CN"/>
              <a:t>Workers who grew up influenced by the Great Depression, World War II, U.S. leadership in world manufacturing, the Andrews sisters, and the Berlin blockade entered the workforce from the mid-1940s to the late 1950s. They believe in the Protestant work ethic. Once hired, they tend to be loyal to an employer. They are likely to value family security and a comfortable life.</a:t>
            </a:r>
          </a:p>
          <a:p>
            <a:pPr eaLnBrk="1" hangingPunct="1"/>
            <a:r>
              <a:rPr lang="en-US" altLang="zh-CN"/>
              <a:t>Employees who entered the workforce from the 1960s to the mid-1970s were influenced by John F. Kennedy, the civil rights movement, the Beatles, and the war in Vietnam. They brought with them a large measure of the “hippie ethic” and existential philosophy. Quality of life is more important to them than money and possessions. They value autonomy, freedom, and equality.</a:t>
            </a:r>
          </a:p>
          <a:p>
            <a:pPr eaLnBrk="1" hangingPunct="1"/>
            <a:r>
              <a:rPr lang="en-US" altLang="zh-CN"/>
              <a:t>Those who entered the workforce from the mid-1970s through the mid-1980s reflect society’s return to more traditional values but with a greater emphasis on achievement and material success. They were influenced by Ronald Reagan conservatism, the defense build-up, dual-career households, and $150,000 starter homes. As pragmatists, they believe that the ends can justify the means. A sense of accomplishment and social recognition rank high for them.</a:t>
            </a:r>
          </a:p>
          <a:p>
            <a:pPr eaLnBrk="1" hangingPunct="1"/>
            <a:r>
              <a:rPr lang="en-US" altLang="zh-CN"/>
              <a:t>The lives of the members of Generation X have been shaped by globalization, the fall of Communism, MTV, AIDS, and computers. They value flexibility, life options, job satisfaction, family, and relationships. Money is important as an indicator of career performance, but they are less willing to trade off leisure time for increases in salary, titles, security, and promotions.  </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a:extLst>
              <a:ext uri="{FF2B5EF4-FFF2-40B4-BE49-F238E27FC236}">
                <a16:creationId xmlns:a16="http://schemas.microsoft.com/office/drawing/2014/main" id="{01E06266-CD71-4D63-8D1B-9B8BE7CB44F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2AF608EC-7BD5-41AB-ADD6-4BDC7FF77C43}" type="slidenum">
              <a:rPr lang="en-US" altLang="zh-TW"/>
              <a:pPr/>
              <a:t>66</a:t>
            </a:fld>
            <a:endParaRPr lang="en-US" altLang="zh-TW"/>
          </a:p>
        </p:txBody>
      </p:sp>
      <p:sp>
        <p:nvSpPr>
          <p:cNvPr id="148483" name="Rectangle 2">
            <a:extLst>
              <a:ext uri="{FF2B5EF4-FFF2-40B4-BE49-F238E27FC236}">
                <a16:creationId xmlns:a16="http://schemas.microsoft.com/office/drawing/2014/main" id="{2C0B7EC0-A20D-4E04-9BCA-F0ED3CA3FCF9}"/>
              </a:ext>
            </a:extLst>
          </p:cNvPr>
          <p:cNvSpPr>
            <a:spLocks noGrp="1" noRot="1" noChangeAspect="1" noChangeArrowheads="1" noTextEdit="1"/>
          </p:cNvSpPr>
          <p:nvPr>
            <p:ph type="sldImg"/>
          </p:nvPr>
        </p:nvSpPr>
        <p:spPr>
          <a:ln/>
        </p:spPr>
      </p:sp>
      <p:sp>
        <p:nvSpPr>
          <p:cNvPr id="148484" name="Rectangle 3">
            <a:extLst>
              <a:ext uri="{FF2B5EF4-FFF2-40B4-BE49-F238E27FC236}">
                <a16:creationId xmlns:a16="http://schemas.microsoft.com/office/drawing/2014/main" id="{7D4997CE-55CE-42FE-88FF-1011B46D4F68}"/>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zh-CN">
                <a:cs typeface="Times New Roman" panose="02020603050405020304" pitchFamily="18" charset="0"/>
              </a:rPr>
              <a:t>I.        Attitudes</a:t>
            </a:r>
          </a:p>
          <a:p>
            <a:pPr eaLnBrk="1" hangingPunct="1"/>
            <a:r>
              <a:rPr lang="en-US" altLang="zh-CN">
                <a:cs typeface="Times New Roman" panose="02020603050405020304" pitchFamily="18" charset="0"/>
              </a:rPr>
              <a:t>A.     Defined and Described</a:t>
            </a:r>
          </a:p>
          <a:p>
            <a:pPr eaLnBrk="1" hangingPunct="1"/>
            <a:r>
              <a:rPr lang="en-US" altLang="zh-CN">
                <a:cs typeface="Times New Roman" panose="02020603050405020304" pitchFamily="18" charset="0"/>
              </a:rPr>
              <a:t>1.       Attitudes are evaluative statements either favorable or unfavorable—concerning objects, people, or events. </a:t>
            </a:r>
          </a:p>
          <a:p>
            <a:pPr eaLnBrk="1" hangingPunct="1"/>
            <a:r>
              <a:rPr lang="en-US" altLang="zh-CN">
                <a:cs typeface="Times New Roman" panose="02020603050405020304" pitchFamily="18" charset="0"/>
              </a:rPr>
              <a:t>a)      They reflect feelings.</a:t>
            </a:r>
          </a:p>
          <a:p>
            <a:pPr eaLnBrk="1" hangingPunct="1"/>
            <a:r>
              <a:rPr lang="en-US" altLang="zh-CN">
                <a:cs typeface="Times New Roman" panose="02020603050405020304" pitchFamily="18" charset="0"/>
              </a:rPr>
              <a:t>2.       Attitudes are not the same as values, but the two are interrelated.</a:t>
            </a:r>
          </a:p>
          <a:p>
            <a:pPr eaLnBrk="1" hangingPunct="1"/>
            <a:r>
              <a:rPr lang="en-US" altLang="zh-CN">
                <a:cs typeface="Times New Roman" panose="02020603050405020304" pitchFamily="18" charset="0"/>
              </a:rPr>
              <a:t>a)      The belief that “discrimination is wrong” is a value statement and the cognitive component of an attitude. </a:t>
            </a:r>
          </a:p>
          <a:p>
            <a:pPr eaLnBrk="1" hangingPunct="1"/>
            <a:r>
              <a:rPr lang="en-US" altLang="zh-CN">
                <a:cs typeface="Times New Roman" panose="02020603050405020304" pitchFamily="18" charset="0"/>
              </a:rPr>
              <a:t>b)      It sets the stage for the more critical part of an attitude—its affective component. Affect is the emotional or feeling segment of an attitude.</a:t>
            </a:r>
          </a:p>
          <a:p>
            <a:pPr eaLnBrk="1" hangingPunct="1"/>
            <a:r>
              <a:rPr lang="en-US" altLang="zh-CN">
                <a:cs typeface="Times New Roman" panose="02020603050405020304" pitchFamily="18" charset="0"/>
              </a:rPr>
              <a:t>c)      The behavioral component of an attitude refers to an intention to behave in a certain way toward someone or something.</a:t>
            </a:r>
          </a:p>
          <a:p>
            <a:pPr eaLnBrk="1" hangingPunct="1"/>
            <a:r>
              <a:rPr lang="en-US" altLang="zh-CN">
                <a:cs typeface="Times New Roman" panose="02020603050405020304" pitchFamily="18" charset="0"/>
              </a:rPr>
              <a:t>3.       Viewing attitudes as made up of three components helps understanding of the potential relationship between attitudes and behavior. </a:t>
            </a:r>
          </a:p>
          <a:p>
            <a:pPr eaLnBrk="1" hangingPunct="1"/>
            <a:r>
              <a:rPr lang="en-US" altLang="zh-CN">
                <a:cs typeface="Times New Roman" panose="02020603050405020304" pitchFamily="18" charset="0"/>
              </a:rPr>
              <a:t>a)      But attitude essentially refers to the affect part of the three components.</a:t>
            </a:r>
          </a:p>
          <a:p>
            <a:pPr eaLnBrk="1" hangingPunct="1"/>
            <a:r>
              <a:rPr lang="en-US" altLang="zh-CN">
                <a:cs typeface="Times New Roman" panose="02020603050405020304" pitchFamily="18" charset="0"/>
              </a:rPr>
              <a:t>4.       In contrast to values, your attitudes are less stable. </a:t>
            </a:r>
          </a:p>
          <a:p>
            <a:pPr eaLnBrk="1" hangingPunct="1"/>
            <a:r>
              <a:rPr lang="en-US" altLang="zh-CN">
                <a:cs typeface="Times New Roman" panose="02020603050405020304" pitchFamily="18" charset="0"/>
              </a:rPr>
              <a:t>5.       In organizations, attitudes are important because they affect job behavior. </a:t>
            </a:r>
          </a:p>
          <a:p>
            <a:pPr eaLnBrk="1" hangingPunct="1"/>
            <a:endParaRPr lang="en-US" altLang="zh-CN"/>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a:extLst>
              <a:ext uri="{FF2B5EF4-FFF2-40B4-BE49-F238E27FC236}">
                <a16:creationId xmlns:a16="http://schemas.microsoft.com/office/drawing/2014/main" id="{31144D47-E8C7-42DA-9E50-78E7EF53F87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0C422C37-0FB9-47F0-9361-FC8C7512F944}" type="slidenum">
              <a:rPr lang="en-US" altLang="zh-TW"/>
              <a:pPr/>
              <a:t>67</a:t>
            </a:fld>
            <a:endParaRPr lang="en-US" altLang="zh-TW"/>
          </a:p>
        </p:txBody>
      </p:sp>
      <p:sp>
        <p:nvSpPr>
          <p:cNvPr id="150531" name="Rectangle 2">
            <a:extLst>
              <a:ext uri="{FF2B5EF4-FFF2-40B4-BE49-F238E27FC236}">
                <a16:creationId xmlns:a16="http://schemas.microsoft.com/office/drawing/2014/main" id="{8A25EB51-9F3B-4AA5-AC6D-06FB9B6173EA}"/>
              </a:ext>
            </a:extLst>
          </p:cNvPr>
          <p:cNvSpPr>
            <a:spLocks noGrp="1" noRot="1" noChangeAspect="1" noChangeArrowheads="1" noTextEdit="1"/>
          </p:cNvSpPr>
          <p:nvPr>
            <p:ph type="sldImg"/>
          </p:nvPr>
        </p:nvSpPr>
        <p:spPr>
          <a:ln/>
        </p:spPr>
      </p:sp>
      <p:sp>
        <p:nvSpPr>
          <p:cNvPr id="150532" name="Rectangle 3">
            <a:extLst>
              <a:ext uri="{FF2B5EF4-FFF2-40B4-BE49-F238E27FC236}">
                <a16:creationId xmlns:a16="http://schemas.microsoft.com/office/drawing/2014/main" id="{352DCF2A-4F04-4719-919A-2D2425379008}"/>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zh-CN"/>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a:extLst>
              <a:ext uri="{FF2B5EF4-FFF2-40B4-BE49-F238E27FC236}">
                <a16:creationId xmlns:a16="http://schemas.microsoft.com/office/drawing/2014/main" id="{DE8BF0F5-ECE5-417C-8EE2-CFEDB7672E9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5654FFC6-E5E7-42FE-BB6B-2E727E9EF1B5}" type="slidenum">
              <a:rPr lang="en-US" altLang="zh-TW"/>
              <a:pPr/>
              <a:t>68</a:t>
            </a:fld>
            <a:endParaRPr lang="en-US" altLang="zh-TW"/>
          </a:p>
        </p:txBody>
      </p:sp>
      <p:sp>
        <p:nvSpPr>
          <p:cNvPr id="152579" name="Rectangle 2">
            <a:extLst>
              <a:ext uri="{FF2B5EF4-FFF2-40B4-BE49-F238E27FC236}">
                <a16:creationId xmlns:a16="http://schemas.microsoft.com/office/drawing/2014/main" id="{DD7B0CCA-B967-475D-90F8-B5B443059C03}"/>
              </a:ext>
            </a:extLst>
          </p:cNvPr>
          <p:cNvSpPr>
            <a:spLocks noGrp="1" noRot="1" noChangeAspect="1" noChangeArrowheads="1" noTextEdit="1"/>
          </p:cNvSpPr>
          <p:nvPr>
            <p:ph type="sldImg"/>
          </p:nvPr>
        </p:nvSpPr>
        <p:spPr>
          <a:ln/>
        </p:spPr>
      </p:sp>
      <p:sp>
        <p:nvSpPr>
          <p:cNvPr id="152580" name="Rectangle 3">
            <a:extLst>
              <a:ext uri="{FF2B5EF4-FFF2-40B4-BE49-F238E27FC236}">
                <a16:creationId xmlns:a16="http://schemas.microsoft.com/office/drawing/2014/main" id="{4F8603B5-2373-4658-AFB7-A86C5A438E40}"/>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zh-CN"/>
              <a:t>Individuals seek consistency. </a:t>
            </a:r>
            <a:r>
              <a:rPr lang="en-US" altLang="zh-CN" i="1"/>
              <a:t>Cognitive dissonance</a:t>
            </a:r>
            <a:r>
              <a:rPr lang="en-US" altLang="zh-CN"/>
              <a:t> occurs when there are inconsistencies between two or more of a person’s attitudes or between a person’s attitudes and behaviors. The theory of cognitive dissonance suggests that people try to minimize dissonance and the discomfort it causes. </a:t>
            </a:r>
          </a:p>
          <a:p>
            <a:pPr eaLnBrk="1" hangingPunct="1"/>
            <a:r>
              <a:rPr lang="en-US" altLang="zh-CN"/>
              <a:t>Several moderating factors suggest that individuals who are experiencing dissonance will not necessarily move directly toward a reduction of the dissonance (consistency). If the elements creating the dissonance are relatively unimportant, the pressure to correct the imbalance will be low. Also, the degree of influence that one has over the elements involved will affect how he or she reacts to dissonance. Rewards also influence the degree to which individuals are motivated to reduce dissonance. </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a:extLst>
              <a:ext uri="{FF2B5EF4-FFF2-40B4-BE49-F238E27FC236}">
                <a16:creationId xmlns:a16="http://schemas.microsoft.com/office/drawing/2014/main" id="{61A6CA30-5614-4AE8-8D8A-92376351F8D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5A892B32-2DD0-4D9D-8A94-85D42060B649}" type="slidenum">
              <a:rPr lang="en-US" altLang="zh-TW"/>
              <a:pPr/>
              <a:t>69</a:t>
            </a:fld>
            <a:endParaRPr lang="en-US" altLang="zh-TW"/>
          </a:p>
        </p:txBody>
      </p:sp>
      <p:sp>
        <p:nvSpPr>
          <p:cNvPr id="154627" name="Rectangle 2">
            <a:extLst>
              <a:ext uri="{FF2B5EF4-FFF2-40B4-BE49-F238E27FC236}">
                <a16:creationId xmlns:a16="http://schemas.microsoft.com/office/drawing/2014/main" id="{61093DD7-CE27-4E2A-BFD1-4130052AB615}"/>
              </a:ext>
            </a:extLst>
          </p:cNvPr>
          <p:cNvSpPr>
            <a:spLocks noGrp="1" noRot="1" noChangeAspect="1" noChangeArrowheads="1" noTextEdit="1"/>
          </p:cNvSpPr>
          <p:nvPr>
            <p:ph type="sldImg"/>
          </p:nvPr>
        </p:nvSpPr>
        <p:spPr>
          <a:ln/>
        </p:spPr>
      </p:sp>
      <p:sp>
        <p:nvSpPr>
          <p:cNvPr id="154628" name="Rectangle 3">
            <a:extLst>
              <a:ext uri="{FF2B5EF4-FFF2-40B4-BE49-F238E27FC236}">
                <a16:creationId xmlns:a16="http://schemas.microsoft.com/office/drawing/2014/main" id="{53643DD4-7C25-4C31-B675-EEB5F0E2F567}"/>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zh-CN"/>
              <a:t>Recent research has demonstrated that attitudes significantly predict future behavior and that the attitude-behavior relationship can be enhanced by taking moderating variables into account.</a:t>
            </a:r>
          </a:p>
          <a:p>
            <a:pPr eaLnBrk="1" hangingPunct="1"/>
            <a:r>
              <a:rPr lang="en-US" altLang="zh-CN"/>
              <a:t>Three powerful moderators are the</a:t>
            </a:r>
            <a:r>
              <a:rPr lang="en-US" altLang="zh-CN" i="1"/>
              <a:t> importance</a:t>
            </a:r>
            <a:r>
              <a:rPr lang="en-US" altLang="zh-CN"/>
              <a:t>, </a:t>
            </a:r>
            <a:r>
              <a:rPr lang="en-US" altLang="zh-CN" i="1"/>
              <a:t>specificity</a:t>
            </a:r>
            <a:r>
              <a:rPr lang="en-US" altLang="zh-CN"/>
              <a:t>, and </a:t>
            </a:r>
            <a:r>
              <a:rPr lang="en-US" altLang="zh-CN" i="1"/>
              <a:t>accessibility</a:t>
            </a:r>
            <a:r>
              <a:rPr lang="en-US" altLang="zh-CN"/>
              <a:t> of the attitude. In addition, the existence of </a:t>
            </a:r>
            <a:r>
              <a:rPr lang="en-US" altLang="zh-CN" i="1"/>
              <a:t>social pressures</a:t>
            </a:r>
            <a:r>
              <a:rPr lang="en-US" altLang="zh-CN"/>
              <a:t> and whether a person has </a:t>
            </a:r>
            <a:r>
              <a:rPr lang="en-US" altLang="zh-CN" i="1"/>
              <a:t>direct experience</a:t>
            </a:r>
            <a:r>
              <a:rPr lang="en-US" altLang="zh-CN"/>
              <a:t> with the attitude are also strong moderators. </a:t>
            </a:r>
          </a:p>
          <a:p>
            <a:pPr eaLnBrk="1" hangingPunct="1"/>
            <a:r>
              <a:rPr lang="en-US" altLang="zh-CN">
                <a:cs typeface="Times New Roman" panose="02020603050405020304" pitchFamily="18" charset="0"/>
              </a:rPr>
              <a:t>1.       The most powerful moderators</a:t>
            </a:r>
          </a:p>
          <a:p>
            <a:pPr eaLnBrk="1" hangingPunct="1"/>
            <a:r>
              <a:rPr lang="en-US" altLang="zh-CN">
                <a:cs typeface="Times New Roman" panose="02020603050405020304" pitchFamily="18" charset="0"/>
              </a:rPr>
              <a:t>a)      The importance. Reflects fundamental values, self-interest, or identification with individuals or groups that a person values. </a:t>
            </a:r>
          </a:p>
          <a:p>
            <a:pPr eaLnBrk="1" hangingPunct="1"/>
            <a:r>
              <a:rPr lang="en-US" altLang="zh-CN">
                <a:cs typeface="Times New Roman" panose="02020603050405020304" pitchFamily="18" charset="0"/>
              </a:rPr>
              <a:t>b)      Its specificity. The more specific the attitude and the more specific the behavior, the stronger the link between the two.</a:t>
            </a:r>
          </a:p>
          <a:p>
            <a:pPr eaLnBrk="1" hangingPunct="1"/>
            <a:r>
              <a:rPr lang="en-US" altLang="zh-CN">
                <a:cs typeface="Times New Roman" panose="02020603050405020304" pitchFamily="18" charset="0"/>
              </a:rPr>
              <a:t>c)      Its accessibility. Attitudes that are easily remembered are more likely to predict behavior than attitudes that are not accessible in memory.</a:t>
            </a:r>
          </a:p>
          <a:p>
            <a:pPr eaLnBrk="1" hangingPunct="1"/>
            <a:r>
              <a:rPr lang="en-US" altLang="zh-CN">
                <a:cs typeface="Times New Roman" panose="02020603050405020304" pitchFamily="18" charset="0"/>
              </a:rPr>
              <a:t>d)      Whether social pressures exist. Discrepancies between attitudes and behavior are more likely to occur where social pressures to behave in certain ways hold exceptional power. </a:t>
            </a:r>
          </a:p>
          <a:p>
            <a:pPr eaLnBrk="1" hangingPunct="1"/>
            <a:r>
              <a:rPr lang="en-US" altLang="zh-CN">
                <a:cs typeface="Times New Roman" panose="02020603050405020304" pitchFamily="18" charset="0"/>
              </a:rPr>
              <a:t>(1)    This tends to characterize behavior in organizations.</a:t>
            </a:r>
          </a:p>
          <a:p>
            <a:pPr eaLnBrk="1" hangingPunct="1"/>
            <a:r>
              <a:rPr lang="en-US" altLang="zh-CN">
                <a:cs typeface="Times New Roman" panose="02020603050405020304" pitchFamily="18" charset="0"/>
              </a:rPr>
              <a:t>e)      Whether a person has direct experience with the attitude. The attitude-behavior relationship is likely to be much stronger if an attitude refers to an individual’s direct personal experience.</a:t>
            </a:r>
          </a:p>
          <a:p>
            <a:pPr eaLnBrk="1" hangingPunct="1"/>
            <a:r>
              <a:rPr lang="en-US" altLang="zh-CN">
                <a:cs typeface="Times New Roman" panose="02020603050405020304" pitchFamily="18" charset="0"/>
              </a:rPr>
              <a:t>1.    </a:t>
            </a:r>
            <a:endParaRPr lang="en-US" altLang="zh-CN"/>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a:extLst>
              <a:ext uri="{FF2B5EF4-FFF2-40B4-BE49-F238E27FC236}">
                <a16:creationId xmlns:a16="http://schemas.microsoft.com/office/drawing/2014/main" id="{3F93FDC6-A325-4BAB-9D0C-65BA2162488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5C0C94FE-E043-45A7-AFB8-99D6168B10A4}" type="slidenum">
              <a:rPr lang="en-US" altLang="zh-TW"/>
              <a:pPr/>
              <a:t>70</a:t>
            </a:fld>
            <a:endParaRPr lang="en-US" altLang="zh-TW"/>
          </a:p>
        </p:txBody>
      </p:sp>
      <p:sp>
        <p:nvSpPr>
          <p:cNvPr id="156675" name="Rectangle 2">
            <a:extLst>
              <a:ext uri="{FF2B5EF4-FFF2-40B4-BE49-F238E27FC236}">
                <a16:creationId xmlns:a16="http://schemas.microsoft.com/office/drawing/2014/main" id="{2A0E563B-B66D-48CF-8A7B-A560EA238487}"/>
              </a:ext>
            </a:extLst>
          </p:cNvPr>
          <p:cNvSpPr>
            <a:spLocks noGrp="1" noRot="1" noChangeAspect="1" noChangeArrowheads="1" noTextEdit="1"/>
          </p:cNvSpPr>
          <p:nvPr>
            <p:ph type="sldImg"/>
          </p:nvPr>
        </p:nvSpPr>
        <p:spPr>
          <a:ln/>
        </p:spPr>
      </p:sp>
      <p:sp>
        <p:nvSpPr>
          <p:cNvPr id="156676" name="Rectangle 3">
            <a:extLst>
              <a:ext uri="{FF2B5EF4-FFF2-40B4-BE49-F238E27FC236}">
                <a16:creationId xmlns:a16="http://schemas.microsoft.com/office/drawing/2014/main" id="{8F7FA3A8-EBC7-4A8A-8408-26B87A047B38}"/>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zh-CN"/>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a:extLst>
              <a:ext uri="{FF2B5EF4-FFF2-40B4-BE49-F238E27FC236}">
                <a16:creationId xmlns:a16="http://schemas.microsoft.com/office/drawing/2014/main" id="{BC800AC7-5B6A-4743-8DDF-AAE40C68A38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1B62C386-EC5C-4073-B459-E910DBCC4181}" type="slidenum">
              <a:rPr lang="en-US" altLang="zh-TW"/>
              <a:pPr/>
              <a:t>71</a:t>
            </a:fld>
            <a:endParaRPr lang="en-US" altLang="zh-TW"/>
          </a:p>
        </p:txBody>
      </p:sp>
      <p:sp>
        <p:nvSpPr>
          <p:cNvPr id="158723" name="Rectangle 2">
            <a:extLst>
              <a:ext uri="{FF2B5EF4-FFF2-40B4-BE49-F238E27FC236}">
                <a16:creationId xmlns:a16="http://schemas.microsoft.com/office/drawing/2014/main" id="{8E49466B-1DE5-43E3-97E7-0E0C492CF7D1}"/>
              </a:ext>
            </a:extLst>
          </p:cNvPr>
          <p:cNvSpPr>
            <a:spLocks noGrp="1" noRot="1" noChangeAspect="1" noChangeArrowheads="1" noTextEdit="1"/>
          </p:cNvSpPr>
          <p:nvPr>
            <p:ph type="sldImg"/>
          </p:nvPr>
        </p:nvSpPr>
        <p:spPr>
          <a:ln/>
        </p:spPr>
      </p:sp>
      <p:sp>
        <p:nvSpPr>
          <p:cNvPr id="158724" name="Rectangle 3">
            <a:extLst>
              <a:ext uri="{FF2B5EF4-FFF2-40B4-BE49-F238E27FC236}">
                <a16:creationId xmlns:a16="http://schemas.microsoft.com/office/drawing/2014/main" id="{2298D11E-9768-465B-B28F-F950DA06DDAA}"/>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20E7CE23-7ED3-4E8B-A76A-032EE0B0AE0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69A0F681-BA5A-4131-A53A-18C53E2BFF65}" type="slidenum">
              <a:rPr lang="en-US" altLang="zh-TW"/>
              <a:pPr/>
              <a:t>9</a:t>
            </a:fld>
            <a:endParaRPr lang="en-US" altLang="zh-TW"/>
          </a:p>
        </p:txBody>
      </p:sp>
      <p:sp>
        <p:nvSpPr>
          <p:cNvPr id="31747" name="Rectangle 2">
            <a:extLst>
              <a:ext uri="{FF2B5EF4-FFF2-40B4-BE49-F238E27FC236}">
                <a16:creationId xmlns:a16="http://schemas.microsoft.com/office/drawing/2014/main" id="{BB098792-99B4-47C5-86C0-5EE6CB0FF7E3}"/>
              </a:ext>
            </a:extLst>
          </p:cNvPr>
          <p:cNvSpPr>
            <a:spLocks noGrp="1" noRot="1" noChangeAspect="1" noChangeArrowheads="1" noTextEdit="1"/>
          </p:cNvSpPr>
          <p:nvPr>
            <p:ph type="sldImg"/>
          </p:nvPr>
        </p:nvSpPr>
        <p:spPr>
          <a:ln/>
        </p:spPr>
      </p:sp>
      <p:sp>
        <p:nvSpPr>
          <p:cNvPr id="31748" name="Rectangle 3">
            <a:extLst>
              <a:ext uri="{FF2B5EF4-FFF2-40B4-BE49-F238E27FC236}">
                <a16:creationId xmlns:a16="http://schemas.microsoft.com/office/drawing/2014/main" id="{FE84EBB3-4421-4A23-BBE4-E52D097CFFC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a:extLst>
              <a:ext uri="{FF2B5EF4-FFF2-40B4-BE49-F238E27FC236}">
                <a16:creationId xmlns:a16="http://schemas.microsoft.com/office/drawing/2014/main" id="{DFC39BBA-766B-4768-80D6-2F8A32E2158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862E6A29-85B4-4D3D-8B43-6EB8AD499C8C}" type="slidenum">
              <a:rPr lang="en-US" altLang="zh-TW"/>
              <a:pPr/>
              <a:t>72</a:t>
            </a:fld>
            <a:endParaRPr lang="en-US" altLang="zh-TW"/>
          </a:p>
        </p:txBody>
      </p:sp>
      <p:sp>
        <p:nvSpPr>
          <p:cNvPr id="160771" name="Rectangle 2">
            <a:extLst>
              <a:ext uri="{FF2B5EF4-FFF2-40B4-BE49-F238E27FC236}">
                <a16:creationId xmlns:a16="http://schemas.microsoft.com/office/drawing/2014/main" id="{08D62FCB-6476-4CAC-BD38-DD3CA1C937F1}"/>
              </a:ext>
            </a:extLst>
          </p:cNvPr>
          <p:cNvSpPr>
            <a:spLocks noGrp="1" noRot="1" noChangeAspect="1" noChangeArrowheads="1" noTextEdit="1"/>
          </p:cNvSpPr>
          <p:nvPr>
            <p:ph type="sldImg"/>
          </p:nvPr>
        </p:nvSpPr>
        <p:spPr>
          <a:ln/>
        </p:spPr>
      </p:sp>
      <p:sp>
        <p:nvSpPr>
          <p:cNvPr id="160772" name="Rectangle 3">
            <a:extLst>
              <a:ext uri="{FF2B5EF4-FFF2-40B4-BE49-F238E27FC236}">
                <a16:creationId xmlns:a16="http://schemas.microsoft.com/office/drawing/2014/main" id="{28A693D7-BA31-4FB3-A4D0-3A764E6268E0}"/>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r>
              <a:rPr lang="en-US" altLang="zh-CN">
                <a:cs typeface="Times New Roman" panose="02020603050405020304" pitchFamily="18" charset="0"/>
              </a:rPr>
              <a:t>1.       The two most widely used approaches are a single global rating and a summation score made up of a number of job facets. </a:t>
            </a:r>
          </a:p>
          <a:p>
            <a:pPr eaLnBrk="1" hangingPunct="1"/>
            <a:r>
              <a:rPr lang="en-US" altLang="zh-CN">
                <a:cs typeface="Times New Roman" panose="02020603050405020304" pitchFamily="18" charset="0"/>
              </a:rPr>
              <a:t>a)      The single global rating method is nothing more than asking individuals to respond to one question, such as “All things considered, how satisfied are you with your job?” </a:t>
            </a:r>
          </a:p>
          <a:p>
            <a:pPr eaLnBrk="1" hangingPunct="1"/>
            <a:r>
              <a:rPr lang="en-US" altLang="zh-CN">
                <a:cs typeface="Times New Roman" panose="02020603050405020304" pitchFamily="18" charset="0"/>
              </a:rPr>
              <a:t>b)      A summation of job facets is more sophisticated. </a:t>
            </a:r>
          </a:p>
          <a:p>
            <a:pPr eaLnBrk="1" hangingPunct="1"/>
            <a:r>
              <a:rPr lang="en-US" altLang="zh-CN">
                <a:cs typeface="Times New Roman" panose="02020603050405020304" pitchFamily="18" charset="0"/>
              </a:rPr>
              <a:t>(1)    It identifies key elements in a job and asks for the employee’s feelings about each. </a:t>
            </a:r>
          </a:p>
          <a:p>
            <a:pPr eaLnBrk="1" hangingPunct="1"/>
            <a:r>
              <a:rPr lang="en-US" altLang="zh-CN">
                <a:cs typeface="Times New Roman" panose="02020603050405020304" pitchFamily="18" charset="0"/>
              </a:rPr>
              <a:t>(2)    Typical factors that would be included are the nature of the work, supervision, present pay, promotion opportunities, and relations with co-workers.</a:t>
            </a:r>
          </a:p>
          <a:p>
            <a:pPr eaLnBrk="1" hangingPunct="1"/>
            <a:r>
              <a:rPr lang="en-US" altLang="zh-CN">
                <a:cs typeface="Times New Roman" panose="02020603050405020304" pitchFamily="18" charset="0"/>
              </a:rPr>
              <a:t>c)      Simplicity seems to work as well as complexity. Comparisons of one-question global ratings with the summation-of-job-factors method indicate both are valid.</a:t>
            </a:r>
          </a:p>
          <a:p>
            <a:pPr eaLnBrk="1" hangingPunct="1"/>
            <a:endParaRPr lang="en-US" altLang="zh-CN"/>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a:extLst>
              <a:ext uri="{FF2B5EF4-FFF2-40B4-BE49-F238E27FC236}">
                <a16:creationId xmlns:a16="http://schemas.microsoft.com/office/drawing/2014/main" id="{AFE116FE-D201-4783-8983-C5EC99B55BB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180D467A-7D5A-4002-80CB-1C33B0300556}" type="slidenum">
              <a:rPr lang="en-US" altLang="zh-TW"/>
              <a:pPr/>
              <a:t>73</a:t>
            </a:fld>
            <a:endParaRPr lang="en-US" altLang="zh-TW"/>
          </a:p>
        </p:txBody>
      </p:sp>
      <p:sp>
        <p:nvSpPr>
          <p:cNvPr id="162819" name="Rectangle 2">
            <a:extLst>
              <a:ext uri="{FF2B5EF4-FFF2-40B4-BE49-F238E27FC236}">
                <a16:creationId xmlns:a16="http://schemas.microsoft.com/office/drawing/2014/main" id="{EDDC359A-AC47-41FD-B4F2-EFD089474DC2}"/>
              </a:ext>
            </a:extLst>
          </p:cNvPr>
          <p:cNvSpPr>
            <a:spLocks noGrp="1" noRot="1" noChangeAspect="1" noChangeArrowheads="1" noTextEdit="1"/>
          </p:cNvSpPr>
          <p:nvPr>
            <p:ph type="sldImg"/>
          </p:nvPr>
        </p:nvSpPr>
        <p:spPr>
          <a:ln/>
        </p:spPr>
      </p:sp>
      <p:sp>
        <p:nvSpPr>
          <p:cNvPr id="162820" name="Rectangle 3">
            <a:extLst>
              <a:ext uri="{FF2B5EF4-FFF2-40B4-BE49-F238E27FC236}">
                <a16:creationId xmlns:a16="http://schemas.microsoft.com/office/drawing/2014/main" id="{8EA26C4F-1608-40C5-A8B7-E400CAB9724B}"/>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a:extLst>
              <a:ext uri="{FF2B5EF4-FFF2-40B4-BE49-F238E27FC236}">
                <a16:creationId xmlns:a16="http://schemas.microsoft.com/office/drawing/2014/main" id="{1A566783-0096-4DF6-A4E6-6B7B73B0304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64C6DA19-3F8F-4AA8-9E8D-10FA377553A6}" type="slidenum">
              <a:rPr lang="en-US" altLang="zh-TW"/>
              <a:pPr/>
              <a:t>74</a:t>
            </a:fld>
            <a:endParaRPr lang="en-US" altLang="zh-TW"/>
          </a:p>
        </p:txBody>
      </p:sp>
      <p:sp>
        <p:nvSpPr>
          <p:cNvPr id="164867" name="Rectangle 2">
            <a:extLst>
              <a:ext uri="{FF2B5EF4-FFF2-40B4-BE49-F238E27FC236}">
                <a16:creationId xmlns:a16="http://schemas.microsoft.com/office/drawing/2014/main" id="{2B1697BB-0DD7-4494-971B-EE67383AC285}"/>
              </a:ext>
            </a:extLst>
          </p:cNvPr>
          <p:cNvSpPr>
            <a:spLocks noGrp="1" noRot="1" noChangeAspect="1" noChangeArrowheads="1" noTextEdit="1"/>
          </p:cNvSpPr>
          <p:nvPr>
            <p:ph type="sldImg"/>
          </p:nvPr>
        </p:nvSpPr>
        <p:spPr>
          <a:ln/>
        </p:spPr>
      </p:sp>
      <p:sp>
        <p:nvSpPr>
          <p:cNvPr id="164868" name="Rectangle 3">
            <a:extLst>
              <a:ext uri="{FF2B5EF4-FFF2-40B4-BE49-F238E27FC236}">
                <a16:creationId xmlns:a16="http://schemas.microsoft.com/office/drawing/2014/main" id="{D16F87D5-D878-41AC-85EE-0C0B170EC876}"/>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zh-CN"/>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a:extLst>
              <a:ext uri="{FF2B5EF4-FFF2-40B4-BE49-F238E27FC236}">
                <a16:creationId xmlns:a16="http://schemas.microsoft.com/office/drawing/2014/main" id="{B86A6B22-6B48-4F5B-842F-47F5186E608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78F2099D-7D50-4886-89FD-C7FFD6AB628F}" type="slidenum">
              <a:rPr lang="en-US" altLang="zh-TW"/>
              <a:pPr/>
              <a:t>75</a:t>
            </a:fld>
            <a:endParaRPr lang="en-US" altLang="zh-TW"/>
          </a:p>
        </p:txBody>
      </p:sp>
      <p:sp>
        <p:nvSpPr>
          <p:cNvPr id="166915" name="Rectangle 2">
            <a:extLst>
              <a:ext uri="{FF2B5EF4-FFF2-40B4-BE49-F238E27FC236}">
                <a16:creationId xmlns:a16="http://schemas.microsoft.com/office/drawing/2014/main" id="{38BDFCDB-6906-4C36-9AFA-E79E50876806}"/>
              </a:ext>
            </a:extLst>
          </p:cNvPr>
          <p:cNvSpPr>
            <a:spLocks noGrp="1" noRot="1" noChangeAspect="1" noChangeArrowheads="1" noTextEdit="1"/>
          </p:cNvSpPr>
          <p:nvPr>
            <p:ph type="sldImg"/>
          </p:nvPr>
        </p:nvSpPr>
        <p:spPr>
          <a:ln/>
        </p:spPr>
      </p:sp>
      <p:sp>
        <p:nvSpPr>
          <p:cNvPr id="166916" name="Rectangle 3">
            <a:extLst>
              <a:ext uri="{FF2B5EF4-FFF2-40B4-BE49-F238E27FC236}">
                <a16:creationId xmlns:a16="http://schemas.microsoft.com/office/drawing/2014/main" id="{8A7AA6A3-A6B3-453E-8DA3-74EF25C0E88C}"/>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tabLst>
                <a:tab pos="228600" algn="l"/>
              </a:tabLst>
            </a:pPr>
            <a:r>
              <a:rPr lang="en-US" altLang="zh-CN"/>
              <a:t>Employee dissatisfaction can be expressed in four types of responses which differ from one another along two dimensions: constructive/destructive and active/passive. </a:t>
            </a:r>
          </a:p>
          <a:p>
            <a:pPr eaLnBrk="1" hangingPunct="1">
              <a:tabLst>
                <a:tab pos="228600" algn="l"/>
              </a:tabLst>
            </a:pPr>
            <a:r>
              <a:rPr lang="en-US" altLang="zh-CN"/>
              <a:t>1.	</a:t>
            </a:r>
            <a:r>
              <a:rPr lang="en-US" altLang="zh-CN" b="1"/>
              <a:t>Exit.</a:t>
            </a:r>
            <a:r>
              <a:rPr lang="en-US" altLang="zh-CN"/>
              <a:t> Behavior directed toward leaving the organization, such as looking 	for a new position or resigning.</a:t>
            </a:r>
          </a:p>
          <a:p>
            <a:pPr eaLnBrk="1" hangingPunct="1">
              <a:tabLst>
                <a:tab pos="228600" algn="l"/>
              </a:tabLst>
            </a:pPr>
            <a:r>
              <a:rPr lang="en-US" altLang="zh-CN"/>
              <a:t>2.	</a:t>
            </a:r>
            <a:r>
              <a:rPr lang="en-US" altLang="zh-CN" b="1"/>
              <a:t>Voice.</a:t>
            </a:r>
            <a:r>
              <a:rPr lang="en-US" altLang="zh-CN"/>
              <a:t> Actively and constructively attempting to improve conditions, such 	as suggesting improvements, discussing problems with superiors, and some 	forms of union activity.</a:t>
            </a:r>
          </a:p>
          <a:p>
            <a:pPr eaLnBrk="1" hangingPunct="1">
              <a:tabLst>
                <a:tab pos="228600" algn="l"/>
              </a:tabLst>
            </a:pPr>
            <a:r>
              <a:rPr lang="en-US" altLang="zh-CN"/>
              <a:t>3.	</a:t>
            </a:r>
            <a:r>
              <a:rPr lang="en-US" altLang="zh-CN" b="1"/>
              <a:t>Loyalty.</a:t>
            </a:r>
            <a:r>
              <a:rPr lang="en-US" altLang="zh-CN"/>
              <a:t> Passively but optimistically waiting for conditions to improve, 	such as speaking up for the organization in the face of external criticism 	and trusting the organization and its management to “do the right thing.”</a:t>
            </a:r>
          </a:p>
          <a:p>
            <a:pPr eaLnBrk="1" hangingPunct="1">
              <a:tabLst>
                <a:tab pos="228600" algn="l"/>
              </a:tabLst>
            </a:pPr>
            <a:r>
              <a:rPr lang="en-US" altLang="zh-CN"/>
              <a:t>4.	</a:t>
            </a:r>
            <a:r>
              <a:rPr lang="en-US" altLang="zh-CN" b="1"/>
              <a:t>Neglect.</a:t>
            </a:r>
            <a:r>
              <a:rPr lang="en-US" altLang="zh-CN"/>
              <a:t> Passively allowing conditions to worsen, such as chronic lateness 	or absenteeism, reduced effort, and increased error rate. </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a:extLst>
              <a:ext uri="{FF2B5EF4-FFF2-40B4-BE49-F238E27FC236}">
                <a16:creationId xmlns:a16="http://schemas.microsoft.com/office/drawing/2014/main" id="{3454E5C3-E9C2-4DEC-BD30-703FC6AE7F9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7C72DAE8-91C4-48E3-B3C2-1022C869EA88}" type="slidenum">
              <a:rPr lang="en-US" altLang="zh-TW"/>
              <a:pPr/>
              <a:t>76</a:t>
            </a:fld>
            <a:endParaRPr lang="en-US" altLang="zh-TW"/>
          </a:p>
        </p:txBody>
      </p:sp>
      <p:sp>
        <p:nvSpPr>
          <p:cNvPr id="168963" name="Rectangle 2">
            <a:extLst>
              <a:ext uri="{FF2B5EF4-FFF2-40B4-BE49-F238E27FC236}">
                <a16:creationId xmlns:a16="http://schemas.microsoft.com/office/drawing/2014/main" id="{1CDFB8ED-4C2B-43C7-987F-71311A7F0AA0}"/>
              </a:ext>
            </a:extLst>
          </p:cNvPr>
          <p:cNvSpPr>
            <a:spLocks noGrp="1" noRot="1" noChangeAspect="1" noChangeArrowheads="1" noTextEdit="1"/>
          </p:cNvSpPr>
          <p:nvPr>
            <p:ph type="sldImg"/>
          </p:nvPr>
        </p:nvSpPr>
        <p:spPr>
          <a:ln/>
        </p:spPr>
      </p:sp>
      <p:sp>
        <p:nvSpPr>
          <p:cNvPr id="168964" name="Rectangle 3">
            <a:extLst>
              <a:ext uri="{FF2B5EF4-FFF2-40B4-BE49-F238E27FC236}">
                <a16:creationId xmlns:a16="http://schemas.microsoft.com/office/drawing/2014/main" id="{12AA3406-D332-46FE-9D31-6873EA1669ED}"/>
              </a:ext>
            </a:extLst>
          </p:cNvPr>
          <p:cNvSpPr>
            <a:spLocks noGrp="1" noChangeArrowheads="1"/>
          </p:cNvSpPr>
          <p:nvPr>
            <p:ph type="body" idx="1"/>
          </p:nvPr>
        </p:nvSpPr>
        <p:spPr>
          <a:xfrm>
            <a:off x="914400" y="4343400"/>
            <a:ext cx="5029200" cy="41148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zh-CN"/>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a:extLst>
              <a:ext uri="{FF2B5EF4-FFF2-40B4-BE49-F238E27FC236}">
                <a16:creationId xmlns:a16="http://schemas.microsoft.com/office/drawing/2014/main" id="{8EEC1334-CE16-48FB-B2BD-0FDE4C10F6A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A74D1737-32D4-4393-B3A7-35DE76078CAF}" type="slidenum">
              <a:rPr lang="en-US" altLang="zh-TW"/>
              <a:pPr/>
              <a:t>77</a:t>
            </a:fld>
            <a:endParaRPr lang="en-US" altLang="zh-TW"/>
          </a:p>
        </p:txBody>
      </p:sp>
      <p:sp>
        <p:nvSpPr>
          <p:cNvPr id="171011" name="Rectangle 2">
            <a:extLst>
              <a:ext uri="{FF2B5EF4-FFF2-40B4-BE49-F238E27FC236}">
                <a16:creationId xmlns:a16="http://schemas.microsoft.com/office/drawing/2014/main" id="{84E5AFA4-13DF-48F5-9BF8-88A6951B3C57}"/>
              </a:ext>
            </a:extLst>
          </p:cNvPr>
          <p:cNvSpPr>
            <a:spLocks noGrp="1" noRot="1" noChangeAspect="1" noChangeArrowheads="1" noTextEdit="1"/>
          </p:cNvSpPr>
          <p:nvPr>
            <p:ph type="sldImg"/>
          </p:nvPr>
        </p:nvSpPr>
        <p:spPr>
          <a:ln/>
        </p:spPr>
      </p:sp>
      <p:sp>
        <p:nvSpPr>
          <p:cNvPr id="171012" name="Rectangle 3">
            <a:extLst>
              <a:ext uri="{FF2B5EF4-FFF2-40B4-BE49-F238E27FC236}">
                <a16:creationId xmlns:a16="http://schemas.microsoft.com/office/drawing/2014/main" id="{CC186670-6B31-4D54-90F9-CC994D00D4D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a:extLst>
              <a:ext uri="{FF2B5EF4-FFF2-40B4-BE49-F238E27FC236}">
                <a16:creationId xmlns:a16="http://schemas.microsoft.com/office/drawing/2014/main" id="{80A1BB06-4803-4733-8FD9-5772A71A34F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0118406-D92E-4586-A93B-85A040238ED7}" type="slidenum">
              <a:rPr lang="en-US" altLang="zh-TW"/>
              <a:pPr/>
              <a:t>78</a:t>
            </a:fld>
            <a:endParaRPr lang="en-US" altLang="zh-TW"/>
          </a:p>
        </p:txBody>
      </p:sp>
      <p:sp>
        <p:nvSpPr>
          <p:cNvPr id="173059" name="Rectangle 2">
            <a:extLst>
              <a:ext uri="{FF2B5EF4-FFF2-40B4-BE49-F238E27FC236}">
                <a16:creationId xmlns:a16="http://schemas.microsoft.com/office/drawing/2014/main" id="{15DF9E61-0BCB-40C8-8EDA-D718FDCCAB2D}"/>
              </a:ext>
            </a:extLst>
          </p:cNvPr>
          <p:cNvSpPr>
            <a:spLocks noGrp="1" noRot="1" noChangeAspect="1" noChangeArrowheads="1" noTextEdit="1"/>
          </p:cNvSpPr>
          <p:nvPr>
            <p:ph type="sldImg"/>
          </p:nvPr>
        </p:nvSpPr>
        <p:spPr>
          <a:ln/>
        </p:spPr>
      </p:sp>
      <p:sp>
        <p:nvSpPr>
          <p:cNvPr id="173060" name="Rectangle 3">
            <a:extLst>
              <a:ext uri="{FF2B5EF4-FFF2-40B4-BE49-F238E27FC236}">
                <a16:creationId xmlns:a16="http://schemas.microsoft.com/office/drawing/2014/main" id="{03E54464-E731-4443-9529-832FEA9DA95E}"/>
              </a:ext>
            </a:extLst>
          </p:cNvPr>
          <p:cNvSpPr>
            <a:spLocks noGrp="1" noChangeArrowheads="1"/>
          </p:cNvSpPr>
          <p:nvPr>
            <p:ph type="body" idx="1"/>
          </p:nvPr>
        </p:nvSpPr>
        <p:spPr>
          <a:xfrm>
            <a:off x="914400" y="4344988"/>
            <a:ext cx="5029200" cy="411321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zh-CN"/>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a:extLst>
              <a:ext uri="{FF2B5EF4-FFF2-40B4-BE49-F238E27FC236}">
                <a16:creationId xmlns:a16="http://schemas.microsoft.com/office/drawing/2014/main" id="{7EE73425-AB4E-4C82-81D9-28468FD9659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BB63949-93AF-46B1-A001-5577308290A6}" type="slidenum">
              <a:rPr lang="en-US" altLang="zh-TW"/>
              <a:pPr/>
              <a:t>79</a:t>
            </a:fld>
            <a:endParaRPr lang="en-US" altLang="zh-TW"/>
          </a:p>
        </p:txBody>
      </p:sp>
      <p:sp>
        <p:nvSpPr>
          <p:cNvPr id="175107" name="Rectangle 2">
            <a:extLst>
              <a:ext uri="{FF2B5EF4-FFF2-40B4-BE49-F238E27FC236}">
                <a16:creationId xmlns:a16="http://schemas.microsoft.com/office/drawing/2014/main" id="{D695B784-FD61-474F-8A1E-03132032837D}"/>
              </a:ext>
            </a:extLst>
          </p:cNvPr>
          <p:cNvSpPr>
            <a:spLocks noGrp="1" noRot="1" noChangeAspect="1" noChangeArrowheads="1" noTextEdit="1"/>
          </p:cNvSpPr>
          <p:nvPr>
            <p:ph type="sldImg"/>
          </p:nvPr>
        </p:nvSpPr>
        <p:spPr>
          <a:ln/>
        </p:spPr>
      </p:sp>
      <p:sp>
        <p:nvSpPr>
          <p:cNvPr id="175108" name="Rectangle 3">
            <a:extLst>
              <a:ext uri="{FF2B5EF4-FFF2-40B4-BE49-F238E27FC236}">
                <a16:creationId xmlns:a16="http://schemas.microsoft.com/office/drawing/2014/main" id="{ED45F27D-B03E-4BE9-BE5B-C8311266420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a:extLst>
              <a:ext uri="{FF2B5EF4-FFF2-40B4-BE49-F238E27FC236}">
                <a16:creationId xmlns:a16="http://schemas.microsoft.com/office/drawing/2014/main" id="{BBDD9F64-EE0A-4621-9D50-A9795A639F4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325DA856-3E48-4073-9B45-337649B368FE}" type="slidenum">
              <a:rPr lang="en-US" altLang="zh-TW"/>
              <a:pPr/>
              <a:t>80</a:t>
            </a:fld>
            <a:endParaRPr lang="en-US" altLang="zh-TW"/>
          </a:p>
        </p:txBody>
      </p:sp>
      <p:sp>
        <p:nvSpPr>
          <p:cNvPr id="177155" name="Rectangle 2">
            <a:extLst>
              <a:ext uri="{FF2B5EF4-FFF2-40B4-BE49-F238E27FC236}">
                <a16:creationId xmlns:a16="http://schemas.microsoft.com/office/drawing/2014/main" id="{B39972F1-CC51-4BB7-968F-88A5489433C8}"/>
              </a:ext>
            </a:extLst>
          </p:cNvPr>
          <p:cNvSpPr>
            <a:spLocks noGrp="1" noRot="1" noChangeAspect="1" noChangeArrowheads="1" noTextEdit="1"/>
          </p:cNvSpPr>
          <p:nvPr>
            <p:ph type="sldImg"/>
          </p:nvPr>
        </p:nvSpPr>
        <p:spPr>
          <a:ln/>
        </p:spPr>
      </p:sp>
      <p:sp>
        <p:nvSpPr>
          <p:cNvPr id="177156" name="Rectangle 3">
            <a:extLst>
              <a:ext uri="{FF2B5EF4-FFF2-40B4-BE49-F238E27FC236}">
                <a16:creationId xmlns:a16="http://schemas.microsoft.com/office/drawing/2014/main" id="{C6443151-43DA-4C15-B3C8-80531BFE76A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a:extLst>
              <a:ext uri="{FF2B5EF4-FFF2-40B4-BE49-F238E27FC236}">
                <a16:creationId xmlns:a16="http://schemas.microsoft.com/office/drawing/2014/main" id="{8A140B81-B38B-4E96-AF44-6E25F6EBA34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E2096D14-186C-4D9E-8A05-A888BCBE06B6}" type="slidenum">
              <a:rPr lang="en-US" altLang="zh-TW"/>
              <a:pPr/>
              <a:t>81</a:t>
            </a:fld>
            <a:endParaRPr lang="en-US" altLang="zh-TW"/>
          </a:p>
        </p:txBody>
      </p:sp>
      <p:sp>
        <p:nvSpPr>
          <p:cNvPr id="179203" name="Rectangle 2">
            <a:extLst>
              <a:ext uri="{FF2B5EF4-FFF2-40B4-BE49-F238E27FC236}">
                <a16:creationId xmlns:a16="http://schemas.microsoft.com/office/drawing/2014/main" id="{D676B53B-8330-4164-A652-8D00C8A70A4C}"/>
              </a:ext>
            </a:extLst>
          </p:cNvPr>
          <p:cNvSpPr>
            <a:spLocks noGrp="1" noRot="1" noChangeAspect="1" noChangeArrowheads="1" noTextEdit="1"/>
          </p:cNvSpPr>
          <p:nvPr>
            <p:ph type="sldImg"/>
          </p:nvPr>
        </p:nvSpPr>
        <p:spPr>
          <a:ln/>
        </p:spPr>
      </p:sp>
      <p:sp>
        <p:nvSpPr>
          <p:cNvPr id="179204" name="Rectangle 3">
            <a:extLst>
              <a:ext uri="{FF2B5EF4-FFF2-40B4-BE49-F238E27FC236}">
                <a16:creationId xmlns:a16="http://schemas.microsoft.com/office/drawing/2014/main" id="{255983F8-43D9-4472-96BB-A7B13F1FB6A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2BB4DB3F-D7E7-4E92-B34B-89C7370AE68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5568B307-CA3D-43DF-A14A-8B7A22F86FBF}" type="slidenum">
              <a:rPr lang="en-US" altLang="zh-TW"/>
              <a:pPr/>
              <a:t>10</a:t>
            </a:fld>
            <a:endParaRPr lang="en-US" altLang="zh-TW"/>
          </a:p>
        </p:txBody>
      </p:sp>
      <p:sp>
        <p:nvSpPr>
          <p:cNvPr id="33795" name="Rectangle 2">
            <a:extLst>
              <a:ext uri="{FF2B5EF4-FFF2-40B4-BE49-F238E27FC236}">
                <a16:creationId xmlns:a16="http://schemas.microsoft.com/office/drawing/2014/main" id="{CF1C1BD0-2587-4ECB-B7BF-E908E4D2C483}"/>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21AAF61F-FB3E-47A1-B5BD-BAD5AC12D94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a:extLst>
              <a:ext uri="{FF2B5EF4-FFF2-40B4-BE49-F238E27FC236}">
                <a16:creationId xmlns:a16="http://schemas.microsoft.com/office/drawing/2014/main" id="{4EF8056C-8E35-41AF-85D1-E1FD85EC9C6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E7A39E54-8167-474A-A76F-32CD9204FAF5}" type="slidenum">
              <a:rPr lang="en-US" altLang="zh-TW"/>
              <a:pPr/>
              <a:t>82</a:t>
            </a:fld>
            <a:endParaRPr lang="en-US" altLang="zh-TW"/>
          </a:p>
        </p:txBody>
      </p:sp>
      <p:sp>
        <p:nvSpPr>
          <p:cNvPr id="181251" name="Rectangle 2">
            <a:extLst>
              <a:ext uri="{FF2B5EF4-FFF2-40B4-BE49-F238E27FC236}">
                <a16:creationId xmlns:a16="http://schemas.microsoft.com/office/drawing/2014/main" id="{4DF855AF-F9E8-4D42-ABDE-A632DD7F3420}"/>
              </a:ext>
            </a:extLst>
          </p:cNvPr>
          <p:cNvSpPr>
            <a:spLocks noGrp="1" noRot="1" noChangeAspect="1" noChangeArrowheads="1" noTextEdit="1"/>
          </p:cNvSpPr>
          <p:nvPr>
            <p:ph type="sldImg"/>
          </p:nvPr>
        </p:nvSpPr>
        <p:spPr>
          <a:ln/>
        </p:spPr>
      </p:sp>
      <p:sp>
        <p:nvSpPr>
          <p:cNvPr id="181252" name="Rectangle 3">
            <a:extLst>
              <a:ext uri="{FF2B5EF4-FFF2-40B4-BE49-F238E27FC236}">
                <a16:creationId xmlns:a16="http://schemas.microsoft.com/office/drawing/2014/main" id="{29180060-99ED-4598-A3DE-990DA0D03AA2}"/>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a:extLst>
              <a:ext uri="{FF2B5EF4-FFF2-40B4-BE49-F238E27FC236}">
                <a16:creationId xmlns:a16="http://schemas.microsoft.com/office/drawing/2014/main" id="{9BB65A7C-9DA5-4B6C-A901-E61946D7955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3AAD3D7A-E97A-427F-B7E5-BE0CDB106F9D}" type="slidenum">
              <a:rPr lang="en-US" altLang="zh-TW"/>
              <a:pPr/>
              <a:t>83</a:t>
            </a:fld>
            <a:endParaRPr lang="en-US" altLang="zh-TW"/>
          </a:p>
        </p:txBody>
      </p:sp>
      <p:sp>
        <p:nvSpPr>
          <p:cNvPr id="183299" name="Rectangle 2">
            <a:extLst>
              <a:ext uri="{FF2B5EF4-FFF2-40B4-BE49-F238E27FC236}">
                <a16:creationId xmlns:a16="http://schemas.microsoft.com/office/drawing/2014/main" id="{1A84F01F-0403-493B-BB99-65C5DA40E8D9}"/>
              </a:ext>
            </a:extLst>
          </p:cNvPr>
          <p:cNvSpPr>
            <a:spLocks noGrp="1" noRot="1" noChangeAspect="1" noChangeArrowheads="1" noTextEdit="1"/>
          </p:cNvSpPr>
          <p:nvPr>
            <p:ph type="sldImg"/>
          </p:nvPr>
        </p:nvSpPr>
        <p:spPr>
          <a:ln/>
        </p:spPr>
      </p:sp>
      <p:sp>
        <p:nvSpPr>
          <p:cNvPr id="183300" name="Rectangle 3">
            <a:extLst>
              <a:ext uri="{FF2B5EF4-FFF2-40B4-BE49-F238E27FC236}">
                <a16:creationId xmlns:a16="http://schemas.microsoft.com/office/drawing/2014/main" id="{708C334E-60FE-42E1-B252-9B8D8F8194C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a:extLst>
              <a:ext uri="{FF2B5EF4-FFF2-40B4-BE49-F238E27FC236}">
                <a16:creationId xmlns:a16="http://schemas.microsoft.com/office/drawing/2014/main" id="{8812CC68-1F7C-4C78-8308-72517C799C9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1577511C-8B8B-42FA-91C8-83FCD1CB8736}" type="slidenum">
              <a:rPr lang="en-US" altLang="zh-TW"/>
              <a:pPr/>
              <a:t>84</a:t>
            </a:fld>
            <a:endParaRPr lang="en-US" altLang="zh-TW"/>
          </a:p>
        </p:txBody>
      </p:sp>
      <p:sp>
        <p:nvSpPr>
          <p:cNvPr id="185347" name="Rectangle 2">
            <a:extLst>
              <a:ext uri="{FF2B5EF4-FFF2-40B4-BE49-F238E27FC236}">
                <a16:creationId xmlns:a16="http://schemas.microsoft.com/office/drawing/2014/main" id="{D9319217-E3F2-4795-B818-FDB9CFE3E645}"/>
              </a:ext>
            </a:extLst>
          </p:cNvPr>
          <p:cNvSpPr>
            <a:spLocks noGrp="1" noRot="1" noChangeAspect="1" noChangeArrowheads="1" noTextEdit="1"/>
          </p:cNvSpPr>
          <p:nvPr>
            <p:ph type="sldImg"/>
          </p:nvPr>
        </p:nvSpPr>
        <p:spPr>
          <a:ln/>
        </p:spPr>
      </p:sp>
      <p:sp>
        <p:nvSpPr>
          <p:cNvPr id="185348" name="Rectangle 3">
            <a:extLst>
              <a:ext uri="{FF2B5EF4-FFF2-40B4-BE49-F238E27FC236}">
                <a16:creationId xmlns:a16="http://schemas.microsoft.com/office/drawing/2014/main" id="{B70A4C09-F28E-4952-9690-21A87B3217A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a:extLst>
              <a:ext uri="{FF2B5EF4-FFF2-40B4-BE49-F238E27FC236}">
                <a16:creationId xmlns:a16="http://schemas.microsoft.com/office/drawing/2014/main" id="{B785C746-F452-417F-8689-4D8DAF6DCBD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24F61C96-5D40-4144-9B5B-103A3E229935}" type="slidenum">
              <a:rPr lang="en-US" altLang="zh-TW"/>
              <a:pPr/>
              <a:t>85</a:t>
            </a:fld>
            <a:endParaRPr lang="en-US" altLang="zh-TW"/>
          </a:p>
        </p:txBody>
      </p:sp>
      <p:sp>
        <p:nvSpPr>
          <p:cNvPr id="187395" name="Rectangle 2">
            <a:extLst>
              <a:ext uri="{FF2B5EF4-FFF2-40B4-BE49-F238E27FC236}">
                <a16:creationId xmlns:a16="http://schemas.microsoft.com/office/drawing/2014/main" id="{F8CE5CFF-9FEF-4FBF-AAD2-70D58CAAA26F}"/>
              </a:ext>
            </a:extLst>
          </p:cNvPr>
          <p:cNvSpPr>
            <a:spLocks noGrp="1" noRot="1" noChangeAspect="1" noChangeArrowheads="1" noTextEdit="1"/>
          </p:cNvSpPr>
          <p:nvPr>
            <p:ph type="sldImg"/>
          </p:nvPr>
        </p:nvSpPr>
        <p:spPr>
          <a:ln/>
        </p:spPr>
      </p:sp>
      <p:sp>
        <p:nvSpPr>
          <p:cNvPr id="187396" name="Rectangle 3">
            <a:extLst>
              <a:ext uri="{FF2B5EF4-FFF2-40B4-BE49-F238E27FC236}">
                <a16:creationId xmlns:a16="http://schemas.microsoft.com/office/drawing/2014/main" id="{2BC5E5C0-7D99-4F7E-8342-D6AA77DA9A8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a:extLst>
              <a:ext uri="{FF2B5EF4-FFF2-40B4-BE49-F238E27FC236}">
                <a16:creationId xmlns:a16="http://schemas.microsoft.com/office/drawing/2014/main" id="{44051ECF-816E-4B15-B057-9AA49FAF3C2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7D3D129A-A5AE-4B0F-8AE7-AA297F8AC94A}" type="slidenum">
              <a:rPr lang="en-US" altLang="zh-TW"/>
              <a:pPr/>
              <a:t>86</a:t>
            </a:fld>
            <a:endParaRPr lang="en-US" altLang="zh-TW"/>
          </a:p>
        </p:txBody>
      </p:sp>
      <p:sp>
        <p:nvSpPr>
          <p:cNvPr id="189443" name="Rectangle 2">
            <a:extLst>
              <a:ext uri="{FF2B5EF4-FFF2-40B4-BE49-F238E27FC236}">
                <a16:creationId xmlns:a16="http://schemas.microsoft.com/office/drawing/2014/main" id="{21E4C873-37E9-4D2D-BE6C-4376DC6B9293}"/>
              </a:ext>
            </a:extLst>
          </p:cNvPr>
          <p:cNvSpPr>
            <a:spLocks noGrp="1" noRot="1" noChangeAspect="1" noChangeArrowheads="1" noTextEdit="1"/>
          </p:cNvSpPr>
          <p:nvPr>
            <p:ph type="sldImg"/>
          </p:nvPr>
        </p:nvSpPr>
        <p:spPr>
          <a:ln/>
        </p:spPr>
      </p:sp>
      <p:sp>
        <p:nvSpPr>
          <p:cNvPr id="189444" name="Rectangle 3">
            <a:extLst>
              <a:ext uri="{FF2B5EF4-FFF2-40B4-BE49-F238E27FC236}">
                <a16:creationId xmlns:a16="http://schemas.microsoft.com/office/drawing/2014/main" id="{58273897-E64E-4D51-A64A-303DBE89B79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a:extLst>
              <a:ext uri="{FF2B5EF4-FFF2-40B4-BE49-F238E27FC236}">
                <a16:creationId xmlns:a16="http://schemas.microsoft.com/office/drawing/2014/main" id="{3F28C212-A817-4C68-9CF2-C5860209389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951EC01-2BB6-42B8-87EC-278D0B33CB97}" type="slidenum">
              <a:rPr lang="en-US" altLang="zh-TW"/>
              <a:pPr/>
              <a:t>87</a:t>
            </a:fld>
            <a:endParaRPr lang="en-US" altLang="zh-TW"/>
          </a:p>
        </p:txBody>
      </p:sp>
      <p:sp>
        <p:nvSpPr>
          <p:cNvPr id="191491" name="Rectangle 2">
            <a:extLst>
              <a:ext uri="{FF2B5EF4-FFF2-40B4-BE49-F238E27FC236}">
                <a16:creationId xmlns:a16="http://schemas.microsoft.com/office/drawing/2014/main" id="{3480D056-EF6F-4921-9EEC-7B43B3A946A9}"/>
              </a:ext>
            </a:extLst>
          </p:cNvPr>
          <p:cNvSpPr>
            <a:spLocks noGrp="1" noRot="1" noChangeAspect="1" noChangeArrowheads="1" noTextEdit="1"/>
          </p:cNvSpPr>
          <p:nvPr>
            <p:ph type="sldImg"/>
          </p:nvPr>
        </p:nvSpPr>
        <p:spPr>
          <a:ln/>
        </p:spPr>
      </p:sp>
      <p:sp>
        <p:nvSpPr>
          <p:cNvPr id="191492" name="Rectangle 3">
            <a:extLst>
              <a:ext uri="{FF2B5EF4-FFF2-40B4-BE49-F238E27FC236}">
                <a16:creationId xmlns:a16="http://schemas.microsoft.com/office/drawing/2014/main" id="{68D421CC-7B57-4532-893C-247BF9C0E14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a:extLst>
              <a:ext uri="{FF2B5EF4-FFF2-40B4-BE49-F238E27FC236}">
                <a16:creationId xmlns:a16="http://schemas.microsoft.com/office/drawing/2014/main" id="{D15C1C32-65B0-424E-8D3D-802542BBA9B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9C4DE3FB-549F-4440-9AB2-E154DCEAB7FC}" type="slidenum">
              <a:rPr lang="en-US" altLang="zh-TW"/>
              <a:pPr/>
              <a:t>88</a:t>
            </a:fld>
            <a:endParaRPr lang="en-US" altLang="zh-TW"/>
          </a:p>
        </p:txBody>
      </p:sp>
      <p:sp>
        <p:nvSpPr>
          <p:cNvPr id="193539" name="Rectangle 2">
            <a:extLst>
              <a:ext uri="{FF2B5EF4-FFF2-40B4-BE49-F238E27FC236}">
                <a16:creationId xmlns:a16="http://schemas.microsoft.com/office/drawing/2014/main" id="{61DFE1CB-B38C-4024-A840-6F6B13AADFE4}"/>
              </a:ext>
            </a:extLst>
          </p:cNvPr>
          <p:cNvSpPr>
            <a:spLocks noGrp="1" noRot="1" noChangeAspect="1" noChangeArrowheads="1" noTextEdit="1"/>
          </p:cNvSpPr>
          <p:nvPr>
            <p:ph type="sldImg"/>
          </p:nvPr>
        </p:nvSpPr>
        <p:spPr>
          <a:ln/>
        </p:spPr>
      </p:sp>
      <p:sp>
        <p:nvSpPr>
          <p:cNvPr id="193540" name="Rectangle 3">
            <a:extLst>
              <a:ext uri="{FF2B5EF4-FFF2-40B4-BE49-F238E27FC236}">
                <a16:creationId xmlns:a16="http://schemas.microsoft.com/office/drawing/2014/main" id="{8B8D8AED-7E51-4B6B-83EA-03C05C75E09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a:extLst>
              <a:ext uri="{FF2B5EF4-FFF2-40B4-BE49-F238E27FC236}">
                <a16:creationId xmlns:a16="http://schemas.microsoft.com/office/drawing/2014/main" id="{ED96D8F1-473B-4416-BDE5-74BD2324DA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12C533C8-BAE2-4131-AAD7-5F09ECC87A08}" type="slidenum">
              <a:rPr lang="en-US" altLang="zh-TW"/>
              <a:pPr/>
              <a:t>89</a:t>
            </a:fld>
            <a:endParaRPr lang="en-US" altLang="zh-TW"/>
          </a:p>
        </p:txBody>
      </p:sp>
      <p:sp>
        <p:nvSpPr>
          <p:cNvPr id="195587" name="Rectangle 2">
            <a:extLst>
              <a:ext uri="{FF2B5EF4-FFF2-40B4-BE49-F238E27FC236}">
                <a16:creationId xmlns:a16="http://schemas.microsoft.com/office/drawing/2014/main" id="{4CC4C16D-2D4F-40EB-92A1-17FCAEF35154}"/>
              </a:ext>
            </a:extLst>
          </p:cNvPr>
          <p:cNvSpPr>
            <a:spLocks noGrp="1" noRot="1" noChangeAspect="1" noChangeArrowheads="1" noTextEdit="1"/>
          </p:cNvSpPr>
          <p:nvPr>
            <p:ph type="sldImg"/>
          </p:nvPr>
        </p:nvSpPr>
        <p:spPr>
          <a:ln/>
        </p:spPr>
      </p:sp>
      <p:sp>
        <p:nvSpPr>
          <p:cNvPr id="195588" name="Rectangle 3">
            <a:extLst>
              <a:ext uri="{FF2B5EF4-FFF2-40B4-BE49-F238E27FC236}">
                <a16:creationId xmlns:a16="http://schemas.microsoft.com/office/drawing/2014/main" id="{C271FC48-6130-4C59-8919-71E98DFC95D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a:extLst>
              <a:ext uri="{FF2B5EF4-FFF2-40B4-BE49-F238E27FC236}">
                <a16:creationId xmlns:a16="http://schemas.microsoft.com/office/drawing/2014/main" id="{BA4D1D13-B600-4EE1-A16D-6F684C36CF8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4B4C32B2-8EEC-4E51-A6BC-1FC908EFAD9A}" type="slidenum">
              <a:rPr lang="en-US" altLang="zh-TW"/>
              <a:pPr/>
              <a:t>90</a:t>
            </a:fld>
            <a:endParaRPr lang="en-US" altLang="zh-TW"/>
          </a:p>
        </p:txBody>
      </p:sp>
      <p:sp>
        <p:nvSpPr>
          <p:cNvPr id="197635" name="Rectangle 2">
            <a:extLst>
              <a:ext uri="{FF2B5EF4-FFF2-40B4-BE49-F238E27FC236}">
                <a16:creationId xmlns:a16="http://schemas.microsoft.com/office/drawing/2014/main" id="{E44B6382-0965-4848-8397-3D09CF09C44C}"/>
              </a:ext>
            </a:extLst>
          </p:cNvPr>
          <p:cNvSpPr>
            <a:spLocks noGrp="1" noRot="1" noChangeAspect="1" noChangeArrowheads="1" noTextEdit="1"/>
          </p:cNvSpPr>
          <p:nvPr>
            <p:ph type="sldImg"/>
          </p:nvPr>
        </p:nvSpPr>
        <p:spPr>
          <a:ln/>
        </p:spPr>
      </p:sp>
      <p:sp>
        <p:nvSpPr>
          <p:cNvPr id="197636" name="Rectangle 3">
            <a:extLst>
              <a:ext uri="{FF2B5EF4-FFF2-40B4-BE49-F238E27FC236}">
                <a16:creationId xmlns:a16="http://schemas.microsoft.com/office/drawing/2014/main" id="{3B978721-A49F-4D5A-B2E7-E14F5ACB18C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a:extLst>
              <a:ext uri="{FF2B5EF4-FFF2-40B4-BE49-F238E27FC236}">
                <a16:creationId xmlns:a16="http://schemas.microsoft.com/office/drawing/2014/main" id="{43D0DD4C-84CE-4F5D-9521-08D59EFD3B4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01FA8C50-43FD-4CBE-A4A4-FAFC54C1FB55}" type="slidenum">
              <a:rPr lang="en-US" altLang="zh-TW"/>
              <a:pPr/>
              <a:t>91</a:t>
            </a:fld>
            <a:endParaRPr lang="en-US" altLang="zh-TW"/>
          </a:p>
        </p:txBody>
      </p:sp>
      <p:sp>
        <p:nvSpPr>
          <p:cNvPr id="199683" name="Rectangle 2">
            <a:extLst>
              <a:ext uri="{FF2B5EF4-FFF2-40B4-BE49-F238E27FC236}">
                <a16:creationId xmlns:a16="http://schemas.microsoft.com/office/drawing/2014/main" id="{4A5F7B70-9978-4A14-BC79-AF0698832A3D}"/>
              </a:ext>
            </a:extLst>
          </p:cNvPr>
          <p:cNvSpPr>
            <a:spLocks noGrp="1" noRot="1" noChangeAspect="1" noChangeArrowheads="1" noTextEdit="1"/>
          </p:cNvSpPr>
          <p:nvPr>
            <p:ph type="sldImg"/>
          </p:nvPr>
        </p:nvSpPr>
        <p:spPr>
          <a:ln/>
        </p:spPr>
      </p:sp>
      <p:sp>
        <p:nvSpPr>
          <p:cNvPr id="199684" name="Rectangle 3">
            <a:extLst>
              <a:ext uri="{FF2B5EF4-FFF2-40B4-BE49-F238E27FC236}">
                <a16:creationId xmlns:a16="http://schemas.microsoft.com/office/drawing/2014/main" id="{DADE6910-2EAB-400B-ADB8-E2F32C827F4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FF49FAA1-C1B5-4CBD-BB3E-9C115AE438B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1B090DF9-2076-4145-A1B9-9EA30BEA7CB6}" type="slidenum">
              <a:rPr lang="en-US" altLang="zh-TW"/>
              <a:pPr/>
              <a:t>11</a:t>
            </a:fld>
            <a:endParaRPr lang="en-US" altLang="zh-TW"/>
          </a:p>
        </p:txBody>
      </p:sp>
      <p:sp>
        <p:nvSpPr>
          <p:cNvPr id="35843" name="Rectangle 2">
            <a:extLst>
              <a:ext uri="{FF2B5EF4-FFF2-40B4-BE49-F238E27FC236}">
                <a16:creationId xmlns:a16="http://schemas.microsoft.com/office/drawing/2014/main" id="{674722B1-6AD0-455E-97C6-806002DA17F3}"/>
              </a:ext>
            </a:extLst>
          </p:cNvPr>
          <p:cNvSpPr>
            <a:spLocks noGrp="1" noRot="1" noChangeAspect="1" noChangeArrowheads="1" noTextEdit="1"/>
          </p:cNvSpPr>
          <p:nvPr>
            <p:ph type="sldImg"/>
          </p:nvPr>
        </p:nvSpPr>
        <p:spPr>
          <a:ln/>
        </p:spPr>
      </p:sp>
      <p:sp>
        <p:nvSpPr>
          <p:cNvPr id="35844" name="Rectangle 3">
            <a:extLst>
              <a:ext uri="{FF2B5EF4-FFF2-40B4-BE49-F238E27FC236}">
                <a16:creationId xmlns:a16="http://schemas.microsoft.com/office/drawing/2014/main" id="{00458FBE-4FD9-4A38-837B-6199A9F2CCC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a:extLst>
              <a:ext uri="{FF2B5EF4-FFF2-40B4-BE49-F238E27FC236}">
                <a16:creationId xmlns:a16="http://schemas.microsoft.com/office/drawing/2014/main" id="{56EABC77-2CE4-4B34-A721-730AD3C5623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DB1DE512-3C8A-4905-AB20-02163800AE16}" type="slidenum">
              <a:rPr lang="en-US" altLang="zh-TW"/>
              <a:pPr/>
              <a:t>92</a:t>
            </a:fld>
            <a:endParaRPr lang="en-US" altLang="zh-TW"/>
          </a:p>
        </p:txBody>
      </p:sp>
      <p:sp>
        <p:nvSpPr>
          <p:cNvPr id="201731" name="Rectangle 2">
            <a:extLst>
              <a:ext uri="{FF2B5EF4-FFF2-40B4-BE49-F238E27FC236}">
                <a16:creationId xmlns:a16="http://schemas.microsoft.com/office/drawing/2014/main" id="{8A63EE2A-B7E6-4CF4-8A10-0FFDD0AFC5CF}"/>
              </a:ext>
            </a:extLst>
          </p:cNvPr>
          <p:cNvSpPr>
            <a:spLocks noGrp="1" noRot="1" noChangeAspect="1" noChangeArrowheads="1" noTextEdit="1"/>
          </p:cNvSpPr>
          <p:nvPr>
            <p:ph type="sldImg"/>
          </p:nvPr>
        </p:nvSpPr>
        <p:spPr>
          <a:ln/>
        </p:spPr>
      </p:sp>
      <p:sp>
        <p:nvSpPr>
          <p:cNvPr id="201732" name="Rectangle 3">
            <a:extLst>
              <a:ext uri="{FF2B5EF4-FFF2-40B4-BE49-F238E27FC236}">
                <a16:creationId xmlns:a16="http://schemas.microsoft.com/office/drawing/2014/main" id="{5770B0A2-4584-4A89-AF3E-38A5E28F9FB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7">
            <a:extLst>
              <a:ext uri="{FF2B5EF4-FFF2-40B4-BE49-F238E27FC236}">
                <a16:creationId xmlns:a16="http://schemas.microsoft.com/office/drawing/2014/main" id="{A2860A3F-15F7-4134-8913-3640BF41F2DF}"/>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043E3C8B-5A22-4B74-9122-A0FA84E79C3B}" type="slidenum">
              <a:rPr lang="en-US" altLang="zh-TW"/>
              <a:pPr/>
              <a:t>93</a:t>
            </a:fld>
            <a:endParaRPr lang="en-US" altLang="zh-TW"/>
          </a:p>
        </p:txBody>
      </p:sp>
      <p:sp>
        <p:nvSpPr>
          <p:cNvPr id="203779" name="Rectangle 2">
            <a:extLst>
              <a:ext uri="{FF2B5EF4-FFF2-40B4-BE49-F238E27FC236}">
                <a16:creationId xmlns:a16="http://schemas.microsoft.com/office/drawing/2014/main" id="{E77451AF-CAD1-4FB1-A139-0D1E40710EC5}"/>
              </a:ext>
            </a:extLst>
          </p:cNvPr>
          <p:cNvSpPr>
            <a:spLocks noGrp="1" noRot="1" noChangeAspect="1" noChangeArrowheads="1" noTextEdit="1"/>
          </p:cNvSpPr>
          <p:nvPr>
            <p:ph type="sldImg"/>
          </p:nvPr>
        </p:nvSpPr>
        <p:spPr>
          <a:ln/>
        </p:spPr>
      </p:sp>
      <p:sp>
        <p:nvSpPr>
          <p:cNvPr id="203780" name="Rectangle 3">
            <a:extLst>
              <a:ext uri="{FF2B5EF4-FFF2-40B4-BE49-F238E27FC236}">
                <a16:creationId xmlns:a16="http://schemas.microsoft.com/office/drawing/2014/main" id="{FF9FE555-1F0D-43FD-9045-1F88AEFD1001}"/>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a:extLst>
              <a:ext uri="{FF2B5EF4-FFF2-40B4-BE49-F238E27FC236}">
                <a16:creationId xmlns:a16="http://schemas.microsoft.com/office/drawing/2014/main" id="{F9D6F7C3-AF63-45DD-A0D7-19D3AF65AFF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92C64B9E-D32B-4990-A653-A39F75E079A5}" type="slidenum">
              <a:rPr lang="en-US" altLang="zh-TW"/>
              <a:pPr/>
              <a:t>94</a:t>
            </a:fld>
            <a:endParaRPr lang="en-US" altLang="zh-TW"/>
          </a:p>
        </p:txBody>
      </p:sp>
      <p:sp>
        <p:nvSpPr>
          <p:cNvPr id="205827" name="Rectangle 2">
            <a:extLst>
              <a:ext uri="{FF2B5EF4-FFF2-40B4-BE49-F238E27FC236}">
                <a16:creationId xmlns:a16="http://schemas.microsoft.com/office/drawing/2014/main" id="{5DBE09AB-C234-4917-9930-E1A77803ACED}"/>
              </a:ext>
            </a:extLst>
          </p:cNvPr>
          <p:cNvSpPr>
            <a:spLocks noGrp="1" noRot="1" noChangeAspect="1" noChangeArrowheads="1" noTextEdit="1"/>
          </p:cNvSpPr>
          <p:nvPr>
            <p:ph type="sldImg"/>
          </p:nvPr>
        </p:nvSpPr>
        <p:spPr>
          <a:ln/>
        </p:spPr>
      </p:sp>
      <p:sp>
        <p:nvSpPr>
          <p:cNvPr id="205828" name="Rectangle 3">
            <a:extLst>
              <a:ext uri="{FF2B5EF4-FFF2-40B4-BE49-F238E27FC236}">
                <a16:creationId xmlns:a16="http://schemas.microsoft.com/office/drawing/2014/main" id="{2474675D-A1CF-4588-AF49-B930221DC4D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7">
            <a:extLst>
              <a:ext uri="{FF2B5EF4-FFF2-40B4-BE49-F238E27FC236}">
                <a16:creationId xmlns:a16="http://schemas.microsoft.com/office/drawing/2014/main" id="{53ED0FA4-805C-440E-912A-3DE8325E441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FEEA05FB-BAE7-497D-B5FF-503A597F7315}" type="slidenum">
              <a:rPr lang="en-US" altLang="zh-TW"/>
              <a:pPr/>
              <a:t>95</a:t>
            </a:fld>
            <a:endParaRPr lang="en-US" altLang="zh-TW"/>
          </a:p>
        </p:txBody>
      </p:sp>
      <p:sp>
        <p:nvSpPr>
          <p:cNvPr id="207875" name="Rectangle 2">
            <a:extLst>
              <a:ext uri="{FF2B5EF4-FFF2-40B4-BE49-F238E27FC236}">
                <a16:creationId xmlns:a16="http://schemas.microsoft.com/office/drawing/2014/main" id="{1228A897-9461-4C98-B883-1C302539E361}"/>
              </a:ext>
            </a:extLst>
          </p:cNvPr>
          <p:cNvSpPr>
            <a:spLocks noGrp="1" noRot="1" noChangeAspect="1" noChangeArrowheads="1" noTextEdit="1"/>
          </p:cNvSpPr>
          <p:nvPr>
            <p:ph type="sldImg"/>
          </p:nvPr>
        </p:nvSpPr>
        <p:spPr>
          <a:ln/>
        </p:spPr>
      </p:sp>
      <p:sp>
        <p:nvSpPr>
          <p:cNvPr id="207876" name="Rectangle 3">
            <a:extLst>
              <a:ext uri="{FF2B5EF4-FFF2-40B4-BE49-F238E27FC236}">
                <a16:creationId xmlns:a16="http://schemas.microsoft.com/office/drawing/2014/main" id="{A0AD6AE1-4834-4C82-AF53-003031DC28C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a:extLst>
              <a:ext uri="{FF2B5EF4-FFF2-40B4-BE49-F238E27FC236}">
                <a16:creationId xmlns:a16="http://schemas.microsoft.com/office/drawing/2014/main" id="{E70EDB57-A715-4EDA-A193-1FECF95FEC0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C348E524-A12F-4904-A7A2-1415910DA293}" type="slidenum">
              <a:rPr lang="en-US" altLang="zh-TW"/>
              <a:pPr/>
              <a:t>96</a:t>
            </a:fld>
            <a:endParaRPr lang="en-US" altLang="zh-TW"/>
          </a:p>
        </p:txBody>
      </p:sp>
      <p:sp>
        <p:nvSpPr>
          <p:cNvPr id="209923" name="Rectangle 2">
            <a:extLst>
              <a:ext uri="{FF2B5EF4-FFF2-40B4-BE49-F238E27FC236}">
                <a16:creationId xmlns:a16="http://schemas.microsoft.com/office/drawing/2014/main" id="{4A9F08AC-AA60-44AC-8897-741181738146}"/>
              </a:ext>
            </a:extLst>
          </p:cNvPr>
          <p:cNvSpPr>
            <a:spLocks noGrp="1" noRot="1" noChangeAspect="1" noChangeArrowheads="1" noTextEdit="1"/>
          </p:cNvSpPr>
          <p:nvPr>
            <p:ph type="sldImg"/>
          </p:nvPr>
        </p:nvSpPr>
        <p:spPr>
          <a:ln/>
        </p:spPr>
      </p:sp>
      <p:sp>
        <p:nvSpPr>
          <p:cNvPr id="209924" name="Rectangle 3">
            <a:extLst>
              <a:ext uri="{FF2B5EF4-FFF2-40B4-BE49-F238E27FC236}">
                <a16:creationId xmlns:a16="http://schemas.microsoft.com/office/drawing/2014/main" id="{D8A9003C-A106-46A4-8F49-325003763325}"/>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Rectangle 7">
            <a:extLst>
              <a:ext uri="{FF2B5EF4-FFF2-40B4-BE49-F238E27FC236}">
                <a16:creationId xmlns:a16="http://schemas.microsoft.com/office/drawing/2014/main" id="{27115226-877E-41E2-803A-7C4616440FB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A0642388-CEC7-46AA-BC5F-3B02928F65CD}" type="slidenum">
              <a:rPr lang="en-US" altLang="zh-TW"/>
              <a:pPr/>
              <a:t>97</a:t>
            </a:fld>
            <a:endParaRPr lang="en-US" altLang="zh-TW"/>
          </a:p>
        </p:txBody>
      </p:sp>
      <p:sp>
        <p:nvSpPr>
          <p:cNvPr id="211971" name="Rectangle 2">
            <a:extLst>
              <a:ext uri="{FF2B5EF4-FFF2-40B4-BE49-F238E27FC236}">
                <a16:creationId xmlns:a16="http://schemas.microsoft.com/office/drawing/2014/main" id="{D9E704F6-3BB8-4F53-89EE-0D378018984D}"/>
              </a:ext>
            </a:extLst>
          </p:cNvPr>
          <p:cNvSpPr>
            <a:spLocks noGrp="1" noRot="1" noChangeAspect="1" noChangeArrowheads="1" noTextEdit="1"/>
          </p:cNvSpPr>
          <p:nvPr>
            <p:ph type="sldImg"/>
          </p:nvPr>
        </p:nvSpPr>
        <p:spPr>
          <a:ln/>
        </p:spPr>
      </p:sp>
      <p:sp>
        <p:nvSpPr>
          <p:cNvPr id="211972" name="Rectangle 3">
            <a:extLst>
              <a:ext uri="{FF2B5EF4-FFF2-40B4-BE49-F238E27FC236}">
                <a16:creationId xmlns:a16="http://schemas.microsoft.com/office/drawing/2014/main" id="{6678105E-E7CE-4D52-A4DD-44F7B3E1AF2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7">
            <a:extLst>
              <a:ext uri="{FF2B5EF4-FFF2-40B4-BE49-F238E27FC236}">
                <a16:creationId xmlns:a16="http://schemas.microsoft.com/office/drawing/2014/main" id="{1E9D5024-58B4-4A04-8851-E529FECD445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902AB2FB-B18A-4547-95AE-9DCEC89CDF22}" type="slidenum">
              <a:rPr lang="en-US" altLang="zh-TW"/>
              <a:pPr/>
              <a:t>98</a:t>
            </a:fld>
            <a:endParaRPr lang="en-US" altLang="zh-TW"/>
          </a:p>
        </p:txBody>
      </p:sp>
      <p:sp>
        <p:nvSpPr>
          <p:cNvPr id="214019" name="Rectangle 2">
            <a:extLst>
              <a:ext uri="{FF2B5EF4-FFF2-40B4-BE49-F238E27FC236}">
                <a16:creationId xmlns:a16="http://schemas.microsoft.com/office/drawing/2014/main" id="{CF7AB07A-6A52-4A4C-A528-56EED80384E4}"/>
              </a:ext>
            </a:extLst>
          </p:cNvPr>
          <p:cNvSpPr>
            <a:spLocks noGrp="1" noRot="1" noChangeAspect="1" noChangeArrowheads="1" noTextEdit="1"/>
          </p:cNvSpPr>
          <p:nvPr>
            <p:ph type="sldImg"/>
          </p:nvPr>
        </p:nvSpPr>
        <p:spPr>
          <a:ln/>
        </p:spPr>
      </p:sp>
      <p:sp>
        <p:nvSpPr>
          <p:cNvPr id="214020" name="Rectangle 3">
            <a:extLst>
              <a:ext uri="{FF2B5EF4-FFF2-40B4-BE49-F238E27FC236}">
                <a16:creationId xmlns:a16="http://schemas.microsoft.com/office/drawing/2014/main" id="{4B1C3AED-12CB-4F67-B0C2-C8BB6993D10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a:extLst>
              <a:ext uri="{FF2B5EF4-FFF2-40B4-BE49-F238E27FC236}">
                <a16:creationId xmlns:a16="http://schemas.microsoft.com/office/drawing/2014/main" id="{407494AD-78B0-49C1-8FA7-911C7F78281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88632BDD-7B05-4E37-89CB-FE2600037629}" type="slidenum">
              <a:rPr lang="en-US" altLang="zh-TW"/>
              <a:pPr/>
              <a:t>99</a:t>
            </a:fld>
            <a:endParaRPr lang="en-US" altLang="zh-TW"/>
          </a:p>
        </p:txBody>
      </p:sp>
      <p:sp>
        <p:nvSpPr>
          <p:cNvPr id="216067" name="Rectangle 2">
            <a:extLst>
              <a:ext uri="{FF2B5EF4-FFF2-40B4-BE49-F238E27FC236}">
                <a16:creationId xmlns:a16="http://schemas.microsoft.com/office/drawing/2014/main" id="{D79090B6-5BB5-454F-B8D6-6A4FB7A263B9}"/>
              </a:ext>
            </a:extLst>
          </p:cNvPr>
          <p:cNvSpPr>
            <a:spLocks noGrp="1" noRot="1" noChangeAspect="1" noChangeArrowheads="1" noTextEdit="1"/>
          </p:cNvSpPr>
          <p:nvPr>
            <p:ph type="sldImg"/>
          </p:nvPr>
        </p:nvSpPr>
        <p:spPr>
          <a:ln/>
        </p:spPr>
      </p:sp>
      <p:sp>
        <p:nvSpPr>
          <p:cNvPr id="216068" name="Rectangle 3">
            <a:extLst>
              <a:ext uri="{FF2B5EF4-FFF2-40B4-BE49-F238E27FC236}">
                <a16:creationId xmlns:a16="http://schemas.microsoft.com/office/drawing/2014/main" id="{01E16708-347A-4A4A-BD1E-26228330E640}"/>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7">
            <a:extLst>
              <a:ext uri="{FF2B5EF4-FFF2-40B4-BE49-F238E27FC236}">
                <a16:creationId xmlns:a16="http://schemas.microsoft.com/office/drawing/2014/main" id="{52EAAE54-E833-41AB-9910-ACCC0DE62481}"/>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53299456-1063-4BCC-A9DA-75B4258F330B}" type="slidenum">
              <a:rPr lang="en-US" altLang="zh-TW"/>
              <a:pPr/>
              <a:t>100</a:t>
            </a:fld>
            <a:endParaRPr lang="en-US" altLang="zh-TW"/>
          </a:p>
        </p:txBody>
      </p:sp>
      <p:sp>
        <p:nvSpPr>
          <p:cNvPr id="218115" name="Rectangle 2">
            <a:extLst>
              <a:ext uri="{FF2B5EF4-FFF2-40B4-BE49-F238E27FC236}">
                <a16:creationId xmlns:a16="http://schemas.microsoft.com/office/drawing/2014/main" id="{1F853F1E-6EAF-40E7-9670-53C95ACB3DC3}"/>
              </a:ext>
            </a:extLst>
          </p:cNvPr>
          <p:cNvSpPr>
            <a:spLocks noGrp="1" noRot="1" noChangeAspect="1" noChangeArrowheads="1" noTextEdit="1"/>
          </p:cNvSpPr>
          <p:nvPr>
            <p:ph type="sldImg"/>
          </p:nvPr>
        </p:nvSpPr>
        <p:spPr>
          <a:ln/>
        </p:spPr>
      </p:sp>
      <p:sp>
        <p:nvSpPr>
          <p:cNvPr id="218116" name="Rectangle 3">
            <a:extLst>
              <a:ext uri="{FF2B5EF4-FFF2-40B4-BE49-F238E27FC236}">
                <a16:creationId xmlns:a16="http://schemas.microsoft.com/office/drawing/2014/main" id="{B62151D5-6F0E-4CB8-86C1-98275A4A8B1F}"/>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a:extLst>
              <a:ext uri="{FF2B5EF4-FFF2-40B4-BE49-F238E27FC236}">
                <a16:creationId xmlns:a16="http://schemas.microsoft.com/office/drawing/2014/main" id="{087D93B7-EAF9-4B1B-87FD-CD216F243B2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ACB67D28-B937-4F1A-81AA-A67DF444CC7E}" type="slidenum">
              <a:rPr lang="en-US" altLang="zh-TW"/>
              <a:pPr/>
              <a:t>101</a:t>
            </a:fld>
            <a:endParaRPr lang="en-US" altLang="zh-TW"/>
          </a:p>
        </p:txBody>
      </p:sp>
      <p:sp>
        <p:nvSpPr>
          <p:cNvPr id="220163" name="Rectangle 2">
            <a:extLst>
              <a:ext uri="{FF2B5EF4-FFF2-40B4-BE49-F238E27FC236}">
                <a16:creationId xmlns:a16="http://schemas.microsoft.com/office/drawing/2014/main" id="{CFFB2EBF-22CB-4CC2-80E9-C716424E5021}"/>
              </a:ext>
            </a:extLst>
          </p:cNvPr>
          <p:cNvSpPr>
            <a:spLocks noGrp="1" noRot="1" noChangeAspect="1" noChangeArrowheads="1" noTextEdit="1"/>
          </p:cNvSpPr>
          <p:nvPr>
            <p:ph type="sldImg"/>
          </p:nvPr>
        </p:nvSpPr>
        <p:spPr>
          <a:ln/>
        </p:spPr>
      </p:sp>
      <p:sp>
        <p:nvSpPr>
          <p:cNvPr id="220164" name="Rectangle 3">
            <a:extLst>
              <a:ext uri="{FF2B5EF4-FFF2-40B4-BE49-F238E27FC236}">
                <a16:creationId xmlns:a16="http://schemas.microsoft.com/office/drawing/2014/main" id="{36E791CD-3851-4EA2-BB37-561B607D5496}"/>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D76669AA-0B56-483C-8536-62E9660C9C6A}"/>
              </a:ext>
            </a:extLst>
          </p:cNvPr>
          <p:cNvSpPr>
            <a:spLocks noChangeArrowheads="1"/>
          </p:cNvSpPr>
          <p:nvPr/>
        </p:nvSpPr>
        <p:spPr bwMode="invGray">
          <a:xfrm>
            <a:off x="8809038" y="0"/>
            <a:ext cx="334962" cy="6858000"/>
          </a:xfrm>
          <a:prstGeom prst="rect">
            <a:avLst/>
          </a:prstGeom>
          <a:gradFill rotWithShape="0">
            <a:gsLst>
              <a:gs pos="0">
                <a:schemeClr val="accent2"/>
              </a:gs>
              <a:gs pos="50000">
                <a:schemeClr val="hlink"/>
              </a:gs>
              <a:gs pos="100000">
                <a:schemeClr val="accent2"/>
              </a:gs>
            </a:gsLst>
            <a:lin ang="0" scaled="1"/>
          </a:gradFill>
          <a:ln>
            <a:noFill/>
          </a:ln>
        </p:spPr>
        <p:txBody>
          <a:bodyPr wrap="none" anchor="ctr"/>
          <a:lstStyle/>
          <a:p>
            <a:pPr eaLnBrk="1" hangingPunct="1">
              <a:defRPr/>
            </a:pPr>
            <a:endParaRPr lang="zh-CN" altLang="en-US"/>
          </a:p>
        </p:txBody>
      </p:sp>
      <p:sp>
        <p:nvSpPr>
          <p:cNvPr id="5" name="Freeform 3">
            <a:extLst>
              <a:ext uri="{FF2B5EF4-FFF2-40B4-BE49-F238E27FC236}">
                <a16:creationId xmlns:a16="http://schemas.microsoft.com/office/drawing/2014/main" id="{0C82648A-3CCC-4A41-A39A-08B05D11EF8C}"/>
              </a:ext>
            </a:extLst>
          </p:cNvPr>
          <p:cNvSpPr>
            <a:spLocks/>
          </p:cNvSpPr>
          <p:nvPr/>
        </p:nvSpPr>
        <p:spPr bwMode="white">
          <a:xfrm>
            <a:off x="-9525" y="4489450"/>
            <a:ext cx="5754688" cy="2368550"/>
          </a:xfrm>
          <a:custGeom>
            <a:avLst/>
            <a:gdLst>
              <a:gd name="T0" fmla="*/ 0 w 3625"/>
              <a:gd name="T1" fmla="*/ 2366963 h 1492"/>
              <a:gd name="T2" fmla="*/ 0 w 3625"/>
              <a:gd name="T3" fmla="*/ 0 h 1492"/>
              <a:gd name="T4" fmla="*/ 271463 w 3625"/>
              <a:gd name="T5" fmla="*/ 4763 h 1492"/>
              <a:gd name="T6" fmla="*/ 563563 w 3625"/>
              <a:gd name="T7" fmla="*/ 14288 h 1492"/>
              <a:gd name="T8" fmla="*/ 792163 w 3625"/>
              <a:gd name="T9" fmla="*/ 33338 h 1492"/>
              <a:gd name="T10" fmla="*/ 1031875 w 3625"/>
              <a:gd name="T11" fmla="*/ 57150 h 1492"/>
              <a:gd name="T12" fmla="*/ 1284288 w 3625"/>
              <a:gd name="T13" fmla="*/ 85725 h 1492"/>
              <a:gd name="T14" fmla="*/ 1519238 w 3625"/>
              <a:gd name="T15" fmla="*/ 123825 h 1492"/>
              <a:gd name="T16" fmla="*/ 1776413 w 3625"/>
              <a:gd name="T17" fmla="*/ 166688 h 1492"/>
              <a:gd name="T18" fmla="*/ 2001838 w 3625"/>
              <a:gd name="T19" fmla="*/ 211138 h 1492"/>
              <a:gd name="T20" fmla="*/ 2287588 w 3625"/>
              <a:gd name="T21" fmla="*/ 277813 h 1492"/>
              <a:gd name="T22" fmla="*/ 2536825 w 3625"/>
              <a:gd name="T23" fmla="*/ 344488 h 1492"/>
              <a:gd name="T24" fmla="*/ 2798763 w 3625"/>
              <a:gd name="T25" fmla="*/ 427038 h 1492"/>
              <a:gd name="T26" fmla="*/ 2995613 w 3625"/>
              <a:gd name="T27" fmla="*/ 488950 h 1492"/>
              <a:gd name="T28" fmla="*/ 3309938 w 3625"/>
              <a:gd name="T29" fmla="*/ 609600 h 1492"/>
              <a:gd name="T30" fmla="*/ 3540125 w 3625"/>
              <a:gd name="T31" fmla="*/ 704850 h 1492"/>
              <a:gd name="T32" fmla="*/ 3898900 w 3625"/>
              <a:gd name="T33" fmla="*/ 868363 h 1492"/>
              <a:gd name="T34" fmla="*/ 4232275 w 3625"/>
              <a:gd name="T35" fmla="*/ 1050925 h 1492"/>
              <a:gd name="T36" fmla="*/ 4538663 w 3625"/>
              <a:gd name="T37" fmla="*/ 1247775 h 1492"/>
              <a:gd name="T38" fmla="*/ 4835525 w 3625"/>
              <a:gd name="T39" fmla="*/ 1460500 h 1492"/>
              <a:gd name="T40" fmla="*/ 5068888 w 3625"/>
              <a:gd name="T41" fmla="*/ 1647825 h 1492"/>
              <a:gd name="T42" fmla="*/ 5289550 w 3625"/>
              <a:gd name="T43" fmla="*/ 1854200 h 1492"/>
              <a:gd name="T44" fmla="*/ 5461000 w 3625"/>
              <a:gd name="T45" fmla="*/ 2032000 h 1492"/>
              <a:gd name="T46" fmla="*/ 5594350 w 3625"/>
              <a:gd name="T47" fmla="*/ 2190750 h 1492"/>
              <a:gd name="T48" fmla="*/ 5753100 w 3625"/>
              <a:gd name="T49" fmla="*/ 2366963 h 1492"/>
              <a:gd name="T50" fmla="*/ 5727700 w 3625"/>
              <a:gd name="T51" fmla="*/ 2366963 h 1492"/>
              <a:gd name="T52" fmla="*/ 0 w 3625"/>
              <a:gd name="T53" fmla="*/ 2366963 h 149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3625" h="1492">
                <a:moveTo>
                  <a:pt x="0" y="1491"/>
                </a:moveTo>
                <a:lnTo>
                  <a:pt x="0" y="0"/>
                </a:lnTo>
                <a:lnTo>
                  <a:pt x="171" y="3"/>
                </a:lnTo>
                <a:lnTo>
                  <a:pt x="355" y="9"/>
                </a:lnTo>
                <a:lnTo>
                  <a:pt x="499" y="21"/>
                </a:lnTo>
                <a:lnTo>
                  <a:pt x="650" y="36"/>
                </a:lnTo>
                <a:lnTo>
                  <a:pt x="809" y="54"/>
                </a:lnTo>
                <a:lnTo>
                  <a:pt x="957" y="78"/>
                </a:lnTo>
                <a:lnTo>
                  <a:pt x="1119" y="105"/>
                </a:lnTo>
                <a:lnTo>
                  <a:pt x="1261" y="133"/>
                </a:lnTo>
                <a:lnTo>
                  <a:pt x="1441" y="175"/>
                </a:lnTo>
                <a:lnTo>
                  <a:pt x="1598" y="217"/>
                </a:lnTo>
                <a:lnTo>
                  <a:pt x="1763" y="269"/>
                </a:lnTo>
                <a:lnTo>
                  <a:pt x="1887" y="308"/>
                </a:lnTo>
                <a:lnTo>
                  <a:pt x="2085" y="384"/>
                </a:lnTo>
                <a:lnTo>
                  <a:pt x="2230" y="444"/>
                </a:lnTo>
                <a:lnTo>
                  <a:pt x="2456" y="547"/>
                </a:lnTo>
                <a:lnTo>
                  <a:pt x="2666" y="662"/>
                </a:lnTo>
                <a:lnTo>
                  <a:pt x="2859" y="786"/>
                </a:lnTo>
                <a:lnTo>
                  <a:pt x="3046" y="920"/>
                </a:lnTo>
                <a:lnTo>
                  <a:pt x="3193" y="1038"/>
                </a:lnTo>
                <a:lnTo>
                  <a:pt x="3332" y="1168"/>
                </a:lnTo>
                <a:lnTo>
                  <a:pt x="3440" y="1280"/>
                </a:lnTo>
                <a:lnTo>
                  <a:pt x="3524" y="1380"/>
                </a:lnTo>
                <a:lnTo>
                  <a:pt x="3624" y="1491"/>
                </a:lnTo>
                <a:lnTo>
                  <a:pt x="3608" y="1491"/>
                </a:lnTo>
                <a:lnTo>
                  <a:pt x="0" y="1491"/>
                </a:lnTo>
              </a:path>
            </a:pathLst>
          </a:custGeom>
          <a:gradFill rotWithShape="0">
            <a:gsLst>
              <a:gs pos="0">
                <a:schemeClr val="bg2"/>
              </a:gs>
              <a:gs pos="100000">
                <a:schemeClr val="bg1"/>
              </a:gs>
            </a:gsLst>
            <a:lin ang="5400000" scaled="1"/>
          </a:gradFill>
          <a:ln>
            <a:noFill/>
          </a:ln>
          <a:effectLst/>
          <a:extLst>
            <a:ext uri="{91240B29-F687-4F45-9708-019B960494DF}">
              <a14:hiddenLine xmlns:a14="http://schemas.microsoft.com/office/drawing/2010/main" w="9525" cap="flat" cmpd="sng">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zh-CN" altLang="en-US"/>
          </a:p>
        </p:txBody>
      </p:sp>
      <p:sp>
        <p:nvSpPr>
          <p:cNvPr id="6" name="Freeform 4">
            <a:extLst>
              <a:ext uri="{FF2B5EF4-FFF2-40B4-BE49-F238E27FC236}">
                <a16:creationId xmlns:a16="http://schemas.microsoft.com/office/drawing/2014/main" id="{602D2FB8-EFFF-4F4F-B2B7-93DF83033C9E}"/>
              </a:ext>
            </a:extLst>
          </p:cNvPr>
          <p:cNvSpPr>
            <a:spLocks/>
          </p:cNvSpPr>
          <p:nvPr/>
        </p:nvSpPr>
        <p:spPr bwMode="white">
          <a:xfrm>
            <a:off x="0" y="3817938"/>
            <a:ext cx="8164513" cy="3019425"/>
          </a:xfrm>
          <a:custGeom>
            <a:avLst/>
            <a:gdLst>
              <a:gd name="T0" fmla="*/ 4314825 w 5143"/>
              <a:gd name="T1" fmla="*/ 642938 h 1902"/>
              <a:gd name="T2" fmla="*/ 3914775 w 5143"/>
              <a:gd name="T3" fmla="*/ 528638 h 1902"/>
              <a:gd name="T4" fmla="*/ 3495675 w 5143"/>
              <a:gd name="T5" fmla="*/ 414338 h 1902"/>
              <a:gd name="T6" fmla="*/ 3062288 w 5143"/>
              <a:gd name="T7" fmla="*/ 314325 h 1902"/>
              <a:gd name="T8" fmla="*/ 2690813 w 5143"/>
              <a:gd name="T9" fmla="*/ 242888 h 1902"/>
              <a:gd name="T10" fmla="*/ 2276475 w 5143"/>
              <a:gd name="T11" fmla="*/ 176213 h 1902"/>
              <a:gd name="T12" fmla="*/ 1885950 w 5143"/>
              <a:gd name="T13" fmla="*/ 119063 h 1902"/>
              <a:gd name="T14" fmla="*/ 1519238 w 5143"/>
              <a:gd name="T15" fmla="*/ 76200 h 1902"/>
              <a:gd name="T16" fmla="*/ 1185863 w 5143"/>
              <a:gd name="T17" fmla="*/ 47625 h 1902"/>
              <a:gd name="T18" fmla="*/ 795338 w 5143"/>
              <a:gd name="T19" fmla="*/ 23813 h 1902"/>
              <a:gd name="T20" fmla="*/ 390525 w 5143"/>
              <a:gd name="T21" fmla="*/ 4763 h 1902"/>
              <a:gd name="T22" fmla="*/ 0 w 5143"/>
              <a:gd name="T23" fmla="*/ 0 h 1902"/>
              <a:gd name="T24" fmla="*/ 0 w 5143"/>
              <a:gd name="T25" fmla="*/ 436563 h 1902"/>
              <a:gd name="T26" fmla="*/ 0 w 5143"/>
              <a:gd name="T27" fmla="*/ 547688 h 1902"/>
              <a:gd name="T28" fmla="*/ 0 w 5143"/>
              <a:gd name="T29" fmla="*/ 436563 h 1902"/>
              <a:gd name="T30" fmla="*/ 0 w 5143"/>
              <a:gd name="T31" fmla="*/ 542925 h 1902"/>
              <a:gd name="T32" fmla="*/ 538163 w 5143"/>
              <a:gd name="T33" fmla="*/ 557213 h 1902"/>
              <a:gd name="T34" fmla="*/ 962025 w 5143"/>
              <a:gd name="T35" fmla="*/ 590550 h 1902"/>
              <a:gd name="T36" fmla="*/ 1352550 w 5143"/>
              <a:gd name="T37" fmla="*/ 633413 h 1902"/>
              <a:gd name="T38" fmla="*/ 1695450 w 5143"/>
              <a:gd name="T39" fmla="*/ 690563 h 1902"/>
              <a:gd name="T40" fmla="*/ 2024063 w 5143"/>
              <a:gd name="T41" fmla="*/ 752475 h 1902"/>
              <a:gd name="T42" fmla="*/ 2452688 w 5143"/>
              <a:gd name="T43" fmla="*/ 857250 h 1902"/>
              <a:gd name="T44" fmla="*/ 2795588 w 5143"/>
              <a:gd name="T45" fmla="*/ 957263 h 1902"/>
              <a:gd name="T46" fmla="*/ 3128963 w 5143"/>
              <a:gd name="T47" fmla="*/ 1076325 h 1902"/>
              <a:gd name="T48" fmla="*/ 3438525 w 5143"/>
              <a:gd name="T49" fmla="*/ 1185863 h 1902"/>
              <a:gd name="T50" fmla="*/ 3805238 w 5143"/>
              <a:gd name="T51" fmla="*/ 1352550 h 1902"/>
              <a:gd name="T52" fmla="*/ 4148138 w 5143"/>
              <a:gd name="T53" fmla="*/ 1524000 h 1902"/>
              <a:gd name="T54" fmla="*/ 4495800 w 5143"/>
              <a:gd name="T55" fmla="*/ 1738313 h 1902"/>
              <a:gd name="T56" fmla="*/ 4781550 w 5143"/>
              <a:gd name="T57" fmla="*/ 1924050 h 1902"/>
              <a:gd name="T58" fmla="*/ 5057775 w 5143"/>
              <a:gd name="T59" fmla="*/ 2138363 h 1902"/>
              <a:gd name="T60" fmla="*/ 5319713 w 5143"/>
              <a:gd name="T61" fmla="*/ 2376488 h 1902"/>
              <a:gd name="T62" fmla="*/ 5524500 w 5143"/>
              <a:gd name="T63" fmla="*/ 2586038 h 1902"/>
              <a:gd name="T64" fmla="*/ 5734050 w 5143"/>
              <a:gd name="T65" fmla="*/ 2833688 h 1902"/>
              <a:gd name="T66" fmla="*/ 5872163 w 5143"/>
              <a:gd name="T67" fmla="*/ 3017838 h 1902"/>
              <a:gd name="T68" fmla="*/ 8162925 w 5143"/>
              <a:gd name="T69" fmla="*/ 3017838 h 1902"/>
              <a:gd name="T70" fmla="*/ 8058150 w 5143"/>
              <a:gd name="T71" fmla="*/ 2900363 h 1902"/>
              <a:gd name="T72" fmla="*/ 7886700 w 5143"/>
              <a:gd name="T73" fmla="*/ 2709863 h 1902"/>
              <a:gd name="T74" fmla="*/ 7615238 w 5143"/>
              <a:gd name="T75" fmla="*/ 2443163 h 1902"/>
              <a:gd name="T76" fmla="*/ 7329488 w 5143"/>
              <a:gd name="T77" fmla="*/ 2195513 h 1902"/>
              <a:gd name="T78" fmla="*/ 7000875 w 5143"/>
              <a:gd name="T79" fmla="*/ 1938338 h 1902"/>
              <a:gd name="T80" fmla="*/ 6643688 w 5143"/>
              <a:gd name="T81" fmla="*/ 1700213 h 1902"/>
              <a:gd name="T82" fmla="*/ 6286500 w 5143"/>
              <a:gd name="T83" fmla="*/ 1490663 h 1902"/>
              <a:gd name="T84" fmla="*/ 5886450 w 5143"/>
              <a:gd name="T85" fmla="*/ 1271588 h 1902"/>
              <a:gd name="T86" fmla="*/ 5543550 w 5143"/>
              <a:gd name="T87" fmla="*/ 1114425 h 1902"/>
              <a:gd name="T88" fmla="*/ 5129213 w 5143"/>
              <a:gd name="T89" fmla="*/ 933450 h 1902"/>
              <a:gd name="T90" fmla="*/ 4705350 w 5143"/>
              <a:gd name="T91" fmla="*/ 776288 h 1902"/>
              <a:gd name="T92" fmla="*/ 4314825 w 5143"/>
              <a:gd name="T93" fmla="*/ 642938 h 190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5143" h="1902">
                <a:moveTo>
                  <a:pt x="2718" y="405"/>
                </a:moveTo>
                <a:lnTo>
                  <a:pt x="2466" y="333"/>
                </a:lnTo>
                <a:lnTo>
                  <a:pt x="2202" y="261"/>
                </a:lnTo>
                <a:lnTo>
                  <a:pt x="1929" y="198"/>
                </a:lnTo>
                <a:lnTo>
                  <a:pt x="1695" y="153"/>
                </a:lnTo>
                <a:lnTo>
                  <a:pt x="1434" y="111"/>
                </a:lnTo>
                <a:lnTo>
                  <a:pt x="1188" y="75"/>
                </a:lnTo>
                <a:lnTo>
                  <a:pt x="957" y="48"/>
                </a:lnTo>
                <a:lnTo>
                  <a:pt x="747" y="30"/>
                </a:lnTo>
                <a:lnTo>
                  <a:pt x="501" y="15"/>
                </a:lnTo>
                <a:lnTo>
                  <a:pt x="246" y="3"/>
                </a:lnTo>
                <a:lnTo>
                  <a:pt x="0" y="0"/>
                </a:lnTo>
                <a:lnTo>
                  <a:pt x="0" y="275"/>
                </a:lnTo>
                <a:lnTo>
                  <a:pt x="0" y="345"/>
                </a:lnTo>
                <a:lnTo>
                  <a:pt x="0" y="275"/>
                </a:lnTo>
                <a:lnTo>
                  <a:pt x="0" y="342"/>
                </a:lnTo>
                <a:lnTo>
                  <a:pt x="339" y="351"/>
                </a:lnTo>
                <a:lnTo>
                  <a:pt x="606" y="372"/>
                </a:lnTo>
                <a:lnTo>
                  <a:pt x="852" y="399"/>
                </a:lnTo>
                <a:lnTo>
                  <a:pt x="1068" y="435"/>
                </a:lnTo>
                <a:lnTo>
                  <a:pt x="1275" y="474"/>
                </a:lnTo>
                <a:lnTo>
                  <a:pt x="1545" y="540"/>
                </a:lnTo>
                <a:lnTo>
                  <a:pt x="1761" y="603"/>
                </a:lnTo>
                <a:lnTo>
                  <a:pt x="1971" y="678"/>
                </a:lnTo>
                <a:lnTo>
                  <a:pt x="2166" y="747"/>
                </a:lnTo>
                <a:lnTo>
                  <a:pt x="2397" y="852"/>
                </a:lnTo>
                <a:lnTo>
                  <a:pt x="2613" y="960"/>
                </a:lnTo>
                <a:lnTo>
                  <a:pt x="2832" y="1095"/>
                </a:lnTo>
                <a:lnTo>
                  <a:pt x="3012" y="1212"/>
                </a:lnTo>
                <a:lnTo>
                  <a:pt x="3186" y="1347"/>
                </a:lnTo>
                <a:lnTo>
                  <a:pt x="3351" y="1497"/>
                </a:lnTo>
                <a:lnTo>
                  <a:pt x="3480" y="1629"/>
                </a:lnTo>
                <a:lnTo>
                  <a:pt x="3612" y="1785"/>
                </a:lnTo>
                <a:lnTo>
                  <a:pt x="3699" y="1901"/>
                </a:lnTo>
                <a:lnTo>
                  <a:pt x="5142" y="1901"/>
                </a:lnTo>
                <a:lnTo>
                  <a:pt x="5076" y="1827"/>
                </a:lnTo>
                <a:lnTo>
                  <a:pt x="4968" y="1707"/>
                </a:lnTo>
                <a:lnTo>
                  <a:pt x="4797" y="1539"/>
                </a:lnTo>
                <a:lnTo>
                  <a:pt x="4617" y="1383"/>
                </a:lnTo>
                <a:lnTo>
                  <a:pt x="4410" y="1221"/>
                </a:lnTo>
                <a:lnTo>
                  <a:pt x="4185" y="1071"/>
                </a:lnTo>
                <a:lnTo>
                  <a:pt x="3960" y="939"/>
                </a:lnTo>
                <a:lnTo>
                  <a:pt x="3708" y="801"/>
                </a:lnTo>
                <a:lnTo>
                  <a:pt x="3492" y="702"/>
                </a:lnTo>
                <a:lnTo>
                  <a:pt x="3231" y="588"/>
                </a:lnTo>
                <a:lnTo>
                  <a:pt x="2964" y="489"/>
                </a:lnTo>
                <a:lnTo>
                  <a:pt x="2718" y="405"/>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7" name="Freeform 5">
            <a:extLst>
              <a:ext uri="{FF2B5EF4-FFF2-40B4-BE49-F238E27FC236}">
                <a16:creationId xmlns:a16="http://schemas.microsoft.com/office/drawing/2014/main" id="{2C801A2D-D640-4211-BB64-6E4885494944}"/>
              </a:ext>
            </a:extLst>
          </p:cNvPr>
          <p:cNvSpPr>
            <a:spLocks/>
          </p:cNvSpPr>
          <p:nvPr/>
        </p:nvSpPr>
        <p:spPr bwMode="white">
          <a:xfrm>
            <a:off x="0" y="3146425"/>
            <a:ext cx="9144000" cy="3690938"/>
          </a:xfrm>
          <a:custGeom>
            <a:avLst/>
            <a:gdLst>
              <a:gd name="T0" fmla="*/ 0 w 5760"/>
              <a:gd name="T1" fmla="*/ 0 h 2325"/>
              <a:gd name="T2" fmla="*/ 0 w 5760"/>
              <a:gd name="T3" fmla="*/ 538163 h 2325"/>
              <a:gd name="T4" fmla="*/ 885825 w 5760"/>
              <a:gd name="T5" fmla="*/ 566738 h 2325"/>
              <a:gd name="T6" fmla="*/ 1281113 w 5760"/>
              <a:gd name="T7" fmla="*/ 595313 h 2325"/>
              <a:gd name="T8" fmla="*/ 1676400 w 5760"/>
              <a:gd name="T9" fmla="*/ 633413 h 2325"/>
              <a:gd name="T10" fmla="*/ 2019300 w 5760"/>
              <a:gd name="T11" fmla="*/ 676275 h 2325"/>
              <a:gd name="T12" fmla="*/ 2443163 w 5760"/>
              <a:gd name="T13" fmla="*/ 738188 h 2325"/>
              <a:gd name="T14" fmla="*/ 2843213 w 5760"/>
              <a:gd name="T15" fmla="*/ 809625 h 2325"/>
              <a:gd name="T16" fmla="*/ 3295650 w 5760"/>
              <a:gd name="T17" fmla="*/ 904875 h 2325"/>
              <a:gd name="T18" fmla="*/ 3705225 w 5760"/>
              <a:gd name="T19" fmla="*/ 1000125 h 2325"/>
              <a:gd name="T20" fmla="*/ 4038600 w 5760"/>
              <a:gd name="T21" fmla="*/ 1090613 h 2325"/>
              <a:gd name="T22" fmla="*/ 4405313 w 5760"/>
              <a:gd name="T23" fmla="*/ 1204913 h 2325"/>
              <a:gd name="T24" fmla="*/ 4767263 w 5760"/>
              <a:gd name="T25" fmla="*/ 1328738 h 2325"/>
              <a:gd name="T26" fmla="*/ 5129213 w 5760"/>
              <a:gd name="T27" fmla="*/ 1466850 h 2325"/>
              <a:gd name="T28" fmla="*/ 5457825 w 5760"/>
              <a:gd name="T29" fmla="*/ 1595438 h 2325"/>
              <a:gd name="T30" fmla="*/ 5815013 w 5760"/>
              <a:gd name="T31" fmla="*/ 1762125 h 2325"/>
              <a:gd name="T32" fmla="*/ 6196013 w 5760"/>
              <a:gd name="T33" fmla="*/ 1957388 h 2325"/>
              <a:gd name="T34" fmla="*/ 6586538 w 5760"/>
              <a:gd name="T35" fmla="*/ 2181225 h 2325"/>
              <a:gd name="T36" fmla="*/ 6910388 w 5760"/>
              <a:gd name="T37" fmla="*/ 2390775 h 2325"/>
              <a:gd name="T38" fmla="*/ 7129463 w 5760"/>
              <a:gd name="T39" fmla="*/ 2543175 h 2325"/>
              <a:gd name="T40" fmla="*/ 7410450 w 5760"/>
              <a:gd name="T41" fmla="*/ 2762250 h 2325"/>
              <a:gd name="T42" fmla="*/ 7658100 w 5760"/>
              <a:gd name="T43" fmla="*/ 2976563 h 2325"/>
              <a:gd name="T44" fmla="*/ 7886700 w 5760"/>
              <a:gd name="T45" fmla="*/ 3200400 h 2325"/>
              <a:gd name="T46" fmla="*/ 8096250 w 5760"/>
              <a:gd name="T47" fmla="*/ 3419475 h 2325"/>
              <a:gd name="T48" fmla="*/ 8315325 w 5760"/>
              <a:gd name="T49" fmla="*/ 3689350 h 2325"/>
              <a:gd name="T50" fmla="*/ 9142413 w 5760"/>
              <a:gd name="T51" fmla="*/ 3689350 h 2325"/>
              <a:gd name="T52" fmla="*/ 9142413 w 5760"/>
              <a:gd name="T53" fmla="*/ 1976438 h 2325"/>
              <a:gd name="T54" fmla="*/ 8858250 w 5760"/>
              <a:gd name="T55" fmla="*/ 1776413 h 2325"/>
              <a:gd name="T56" fmla="*/ 8572500 w 5760"/>
              <a:gd name="T57" fmla="*/ 1619250 h 2325"/>
              <a:gd name="T58" fmla="*/ 8262938 w 5760"/>
              <a:gd name="T59" fmla="*/ 1457325 h 2325"/>
              <a:gd name="T60" fmla="*/ 7986713 w 5760"/>
              <a:gd name="T61" fmla="*/ 1328738 h 2325"/>
              <a:gd name="T62" fmla="*/ 7724775 w 5760"/>
              <a:gd name="T63" fmla="*/ 1223963 h 2325"/>
              <a:gd name="T64" fmla="*/ 7477125 w 5760"/>
              <a:gd name="T65" fmla="*/ 1128713 h 2325"/>
              <a:gd name="T66" fmla="*/ 7215188 w 5760"/>
              <a:gd name="T67" fmla="*/ 1033463 h 2325"/>
              <a:gd name="T68" fmla="*/ 6962775 w 5760"/>
              <a:gd name="T69" fmla="*/ 952500 h 2325"/>
              <a:gd name="T70" fmla="*/ 6743700 w 5760"/>
              <a:gd name="T71" fmla="*/ 876300 h 2325"/>
              <a:gd name="T72" fmla="*/ 6338888 w 5760"/>
              <a:gd name="T73" fmla="*/ 766763 h 2325"/>
              <a:gd name="T74" fmla="*/ 5995988 w 5760"/>
              <a:gd name="T75" fmla="*/ 671513 h 2325"/>
              <a:gd name="T76" fmla="*/ 5657850 w 5760"/>
              <a:gd name="T77" fmla="*/ 595313 h 2325"/>
              <a:gd name="T78" fmla="*/ 5210175 w 5760"/>
              <a:gd name="T79" fmla="*/ 495300 h 2325"/>
              <a:gd name="T80" fmla="*/ 4767263 w 5760"/>
              <a:gd name="T81" fmla="*/ 414338 h 2325"/>
              <a:gd name="T82" fmla="*/ 4338638 w 5760"/>
              <a:gd name="T83" fmla="*/ 338138 h 2325"/>
              <a:gd name="T84" fmla="*/ 3890963 w 5760"/>
              <a:gd name="T85" fmla="*/ 271463 h 2325"/>
              <a:gd name="T86" fmla="*/ 3509963 w 5760"/>
              <a:gd name="T87" fmla="*/ 219075 h 2325"/>
              <a:gd name="T88" fmla="*/ 3133725 w 5760"/>
              <a:gd name="T89" fmla="*/ 171450 h 2325"/>
              <a:gd name="T90" fmla="*/ 2643188 w 5760"/>
              <a:gd name="T91" fmla="*/ 128588 h 2325"/>
              <a:gd name="T92" fmla="*/ 2281238 w 5760"/>
              <a:gd name="T93" fmla="*/ 95250 h 2325"/>
              <a:gd name="T94" fmla="*/ 1785938 w 5760"/>
              <a:gd name="T95" fmla="*/ 57150 h 2325"/>
              <a:gd name="T96" fmla="*/ 1314450 w 5760"/>
              <a:gd name="T97" fmla="*/ 33338 h 2325"/>
              <a:gd name="T98" fmla="*/ 885825 w 5760"/>
              <a:gd name="T99" fmla="*/ 19050 h 2325"/>
              <a:gd name="T100" fmla="*/ 447675 w 5760"/>
              <a:gd name="T101" fmla="*/ 4763 h 2325"/>
              <a:gd name="T102" fmla="*/ 0 w 5760"/>
              <a:gd name="T103" fmla="*/ 0 h 23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0" h="2325">
                <a:moveTo>
                  <a:pt x="0" y="0"/>
                </a:moveTo>
                <a:lnTo>
                  <a:pt x="0" y="339"/>
                </a:lnTo>
                <a:lnTo>
                  <a:pt x="558" y="357"/>
                </a:lnTo>
                <a:lnTo>
                  <a:pt x="807" y="375"/>
                </a:lnTo>
                <a:lnTo>
                  <a:pt x="1056" y="399"/>
                </a:lnTo>
                <a:lnTo>
                  <a:pt x="1272" y="426"/>
                </a:lnTo>
                <a:lnTo>
                  <a:pt x="1539" y="465"/>
                </a:lnTo>
                <a:lnTo>
                  <a:pt x="1791" y="510"/>
                </a:lnTo>
                <a:lnTo>
                  <a:pt x="2076" y="570"/>
                </a:lnTo>
                <a:lnTo>
                  <a:pt x="2334" y="630"/>
                </a:lnTo>
                <a:lnTo>
                  <a:pt x="2544" y="687"/>
                </a:lnTo>
                <a:lnTo>
                  <a:pt x="2775" y="759"/>
                </a:lnTo>
                <a:lnTo>
                  <a:pt x="3003" y="837"/>
                </a:lnTo>
                <a:lnTo>
                  <a:pt x="3231" y="924"/>
                </a:lnTo>
                <a:lnTo>
                  <a:pt x="3438" y="1005"/>
                </a:lnTo>
                <a:lnTo>
                  <a:pt x="3663" y="1110"/>
                </a:lnTo>
                <a:lnTo>
                  <a:pt x="3903" y="1233"/>
                </a:lnTo>
                <a:lnTo>
                  <a:pt x="4149" y="1374"/>
                </a:lnTo>
                <a:lnTo>
                  <a:pt x="4353" y="1506"/>
                </a:lnTo>
                <a:lnTo>
                  <a:pt x="4491" y="1602"/>
                </a:lnTo>
                <a:lnTo>
                  <a:pt x="4668" y="1740"/>
                </a:lnTo>
                <a:lnTo>
                  <a:pt x="4824" y="1875"/>
                </a:lnTo>
                <a:lnTo>
                  <a:pt x="4968" y="2016"/>
                </a:lnTo>
                <a:lnTo>
                  <a:pt x="5100" y="2154"/>
                </a:lnTo>
                <a:lnTo>
                  <a:pt x="5238" y="2324"/>
                </a:lnTo>
                <a:lnTo>
                  <a:pt x="5759" y="2324"/>
                </a:lnTo>
                <a:lnTo>
                  <a:pt x="5759" y="1245"/>
                </a:lnTo>
                <a:lnTo>
                  <a:pt x="5580" y="1119"/>
                </a:lnTo>
                <a:lnTo>
                  <a:pt x="5400" y="1020"/>
                </a:lnTo>
                <a:lnTo>
                  <a:pt x="5205" y="918"/>
                </a:lnTo>
                <a:lnTo>
                  <a:pt x="5031" y="837"/>
                </a:lnTo>
                <a:lnTo>
                  <a:pt x="4866" y="771"/>
                </a:lnTo>
                <a:lnTo>
                  <a:pt x="4710" y="711"/>
                </a:lnTo>
                <a:lnTo>
                  <a:pt x="4545" y="651"/>
                </a:lnTo>
                <a:lnTo>
                  <a:pt x="4386" y="600"/>
                </a:lnTo>
                <a:lnTo>
                  <a:pt x="4248" y="552"/>
                </a:lnTo>
                <a:lnTo>
                  <a:pt x="3993" y="483"/>
                </a:lnTo>
                <a:lnTo>
                  <a:pt x="3777" y="423"/>
                </a:lnTo>
                <a:lnTo>
                  <a:pt x="3564" y="375"/>
                </a:lnTo>
                <a:lnTo>
                  <a:pt x="3282" y="312"/>
                </a:lnTo>
                <a:lnTo>
                  <a:pt x="3003" y="261"/>
                </a:lnTo>
                <a:lnTo>
                  <a:pt x="2733" y="213"/>
                </a:lnTo>
                <a:lnTo>
                  <a:pt x="2451" y="171"/>
                </a:lnTo>
                <a:lnTo>
                  <a:pt x="2211" y="138"/>
                </a:lnTo>
                <a:lnTo>
                  <a:pt x="1974" y="108"/>
                </a:lnTo>
                <a:lnTo>
                  <a:pt x="1665" y="81"/>
                </a:lnTo>
                <a:lnTo>
                  <a:pt x="1437" y="60"/>
                </a:lnTo>
                <a:lnTo>
                  <a:pt x="1125" y="36"/>
                </a:lnTo>
                <a:lnTo>
                  <a:pt x="828" y="21"/>
                </a:lnTo>
                <a:lnTo>
                  <a:pt x="558" y="12"/>
                </a:lnTo>
                <a:lnTo>
                  <a:pt x="282" y="3"/>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8" name="Freeform 6">
            <a:extLst>
              <a:ext uri="{FF2B5EF4-FFF2-40B4-BE49-F238E27FC236}">
                <a16:creationId xmlns:a16="http://schemas.microsoft.com/office/drawing/2014/main" id="{D13CF3AE-6A76-4356-BF33-ECEEF53A6911}"/>
              </a:ext>
            </a:extLst>
          </p:cNvPr>
          <p:cNvSpPr>
            <a:spLocks/>
          </p:cNvSpPr>
          <p:nvPr/>
        </p:nvSpPr>
        <p:spPr bwMode="white">
          <a:xfrm>
            <a:off x="0" y="2460625"/>
            <a:ext cx="9144000" cy="2497138"/>
          </a:xfrm>
          <a:custGeom>
            <a:avLst/>
            <a:gdLst>
              <a:gd name="T0" fmla="*/ 0 w 5760"/>
              <a:gd name="T1" fmla="*/ 0 h 1573"/>
              <a:gd name="T2" fmla="*/ 0 w 5760"/>
              <a:gd name="T3" fmla="*/ 557213 h 1573"/>
              <a:gd name="T4" fmla="*/ 447675 w 5760"/>
              <a:gd name="T5" fmla="*/ 566738 h 1573"/>
              <a:gd name="T6" fmla="*/ 995363 w 5760"/>
              <a:gd name="T7" fmla="*/ 576263 h 1573"/>
              <a:gd name="T8" fmla="*/ 1524000 w 5760"/>
              <a:gd name="T9" fmla="*/ 595313 h 1573"/>
              <a:gd name="T10" fmla="*/ 1933575 w 5760"/>
              <a:gd name="T11" fmla="*/ 623888 h 1573"/>
              <a:gd name="T12" fmla="*/ 2333625 w 5760"/>
              <a:gd name="T13" fmla="*/ 652463 h 1573"/>
              <a:gd name="T14" fmla="*/ 2771775 w 5760"/>
              <a:gd name="T15" fmla="*/ 690563 h 1573"/>
              <a:gd name="T16" fmla="*/ 3209925 w 5760"/>
              <a:gd name="T17" fmla="*/ 733425 h 1573"/>
              <a:gd name="T18" fmla="*/ 3714750 w 5760"/>
              <a:gd name="T19" fmla="*/ 800100 h 1573"/>
              <a:gd name="T20" fmla="*/ 4229100 w 5760"/>
              <a:gd name="T21" fmla="*/ 871538 h 1573"/>
              <a:gd name="T22" fmla="*/ 4686300 w 5760"/>
              <a:gd name="T23" fmla="*/ 947738 h 1573"/>
              <a:gd name="T24" fmla="*/ 5119688 w 5760"/>
              <a:gd name="T25" fmla="*/ 1028700 h 1573"/>
              <a:gd name="T26" fmla="*/ 5576888 w 5760"/>
              <a:gd name="T27" fmla="*/ 1123950 h 1573"/>
              <a:gd name="T28" fmla="*/ 5862638 w 5760"/>
              <a:gd name="T29" fmla="*/ 1190625 h 1573"/>
              <a:gd name="T30" fmla="*/ 6248400 w 5760"/>
              <a:gd name="T31" fmla="*/ 1285875 h 1573"/>
              <a:gd name="T32" fmla="*/ 6500813 w 5760"/>
              <a:gd name="T33" fmla="*/ 1357313 h 1573"/>
              <a:gd name="T34" fmla="*/ 6796088 w 5760"/>
              <a:gd name="T35" fmla="*/ 1443038 h 1573"/>
              <a:gd name="T36" fmla="*/ 7148513 w 5760"/>
              <a:gd name="T37" fmla="*/ 1557338 h 1573"/>
              <a:gd name="T38" fmla="*/ 7467600 w 5760"/>
              <a:gd name="T39" fmla="*/ 1671638 h 1573"/>
              <a:gd name="T40" fmla="*/ 7796213 w 5760"/>
              <a:gd name="T41" fmla="*/ 1795463 h 1573"/>
              <a:gd name="T42" fmla="*/ 8053388 w 5760"/>
              <a:gd name="T43" fmla="*/ 1900238 h 1573"/>
              <a:gd name="T44" fmla="*/ 8343900 w 5760"/>
              <a:gd name="T45" fmla="*/ 2033588 h 1573"/>
              <a:gd name="T46" fmla="*/ 8691563 w 5760"/>
              <a:gd name="T47" fmla="*/ 2224088 h 1573"/>
              <a:gd name="T48" fmla="*/ 8934450 w 5760"/>
              <a:gd name="T49" fmla="*/ 2352675 h 1573"/>
              <a:gd name="T50" fmla="*/ 9142413 w 5760"/>
              <a:gd name="T51" fmla="*/ 2495550 h 1573"/>
              <a:gd name="T52" fmla="*/ 9142413 w 5760"/>
              <a:gd name="T53" fmla="*/ 1004888 h 1573"/>
              <a:gd name="T54" fmla="*/ 8720138 w 5760"/>
              <a:gd name="T55" fmla="*/ 904875 h 1573"/>
              <a:gd name="T56" fmla="*/ 8277225 w 5760"/>
              <a:gd name="T57" fmla="*/ 795338 h 1573"/>
              <a:gd name="T58" fmla="*/ 7858125 w 5760"/>
              <a:gd name="T59" fmla="*/ 704850 h 1573"/>
              <a:gd name="T60" fmla="*/ 7462838 w 5760"/>
              <a:gd name="T61" fmla="*/ 628650 h 1573"/>
              <a:gd name="T62" fmla="*/ 7024688 w 5760"/>
              <a:gd name="T63" fmla="*/ 552450 h 1573"/>
              <a:gd name="T64" fmla="*/ 6524625 w 5760"/>
              <a:gd name="T65" fmla="*/ 466725 h 1573"/>
              <a:gd name="T66" fmla="*/ 6053138 w 5760"/>
              <a:gd name="T67" fmla="*/ 400050 h 1573"/>
              <a:gd name="T68" fmla="*/ 5634038 w 5760"/>
              <a:gd name="T69" fmla="*/ 338138 h 1573"/>
              <a:gd name="T70" fmla="*/ 5176838 w 5760"/>
              <a:gd name="T71" fmla="*/ 290513 h 1573"/>
              <a:gd name="T72" fmla="*/ 4786313 w 5760"/>
              <a:gd name="T73" fmla="*/ 242888 h 1573"/>
              <a:gd name="T74" fmla="*/ 4376738 w 5760"/>
              <a:gd name="T75" fmla="*/ 204788 h 1573"/>
              <a:gd name="T76" fmla="*/ 4000500 w 5760"/>
              <a:gd name="T77" fmla="*/ 166688 h 1573"/>
              <a:gd name="T78" fmla="*/ 3652838 w 5760"/>
              <a:gd name="T79" fmla="*/ 138113 h 1573"/>
              <a:gd name="T80" fmla="*/ 3195638 w 5760"/>
              <a:gd name="T81" fmla="*/ 104775 h 1573"/>
              <a:gd name="T82" fmla="*/ 2747963 w 5760"/>
              <a:gd name="T83" fmla="*/ 76200 h 1573"/>
              <a:gd name="T84" fmla="*/ 2419350 w 5760"/>
              <a:gd name="T85" fmla="*/ 61913 h 1573"/>
              <a:gd name="T86" fmla="*/ 2000250 w 5760"/>
              <a:gd name="T87" fmla="*/ 42863 h 1573"/>
              <a:gd name="T88" fmla="*/ 1533525 w 5760"/>
              <a:gd name="T89" fmla="*/ 23813 h 1573"/>
              <a:gd name="T90" fmla="*/ 1133475 w 5760"/>
              <a:gd name="T91" fmla="*/ 19050 h 1573"/>
              <a:gd name="T92" fmla="*/ 809625 w 5760"/>
              <a:gd name="T93" fmla="*/ 9525 h 1573"/>
              <a:gd name="T94" fmla="*/ 385763 w 5760"/>
              <a:gd name="T95" fmla="*/ 0 h 1573"/>
              <a:gd name="T96" fmla="*/ 0 w 5760"/>
              <a:gd name="T97" fmla="*/ 0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5760" h="1573">
                <a:moveTo>
                  <a:pt x="0" y="0"/>
                </a:moveTo>
                <a:lnTo>
                  <a:pt x="0" y="351"/>
                </a:lnTo>
                <a:lnTo>
                  <a:pt x="282" y="357"/>
                </a:lnTo>
                <a:lnTo>
                  <a:pt x="627" y="363"/>
                </a:lnTo>
                <a:lnTo>
                  <a:pt x="960" y="375"/>
                </a:lnTo>
                <a:lnTo>
                  <a:pt x="1218" y="393"/>
                </a:lnTo>
                <a:lnTo>
                  <a:pt x="1470" y="411"/>
                </a:lnTo>
                <a:lnTo>
                  <a:pt x="1746" y="435"/>
                </a:lnTo>
                <a:lnTo>
                  <a:pt x="2022" y="462"/>
                </a:lnTo>
                <a:lnTo>
                  <a:pt x="2340" y="504"/>
                </a:lnTo>
                <a:lnTo>
                  <a:pt x="2664" y="549"/>
                </a:lnTo>
                <a:lnTo>
                  <a:pt x="2952" y="597"/>
                </a:lnTo>
                <a:lnTo>
                  <a:pt x="3225" y="648"/>
                </a:lnTo>
                <a:lnTo>
                  <a:pt x="3513" y="708"/>
                </a:lnTo>
                <a:lnTo>
                  <a:pt x="3693" y="750"/>
                </a:lnTo>
                <a:lnTo>
                  <a:pt x="3936" y="810"/>
                </a:lnTo>
                <a:lnTo>
                  <a:pt x="4095" y="855"/>
                </a:lnTo>
                <a:lnTo>
                  <a:pt x="4281" y="909"/>
                </a:lnTo>
                <a:lnTo>
                  <a:pt x="4503" y="981"/>
                </a:lnTo>
                <a:lnTo>
                  <a:pt x="4704" y="1053"/>
                </a:lnTo>
                <a:lnTo>
                  <a:pt x="4911" y="1131"/>
                </a:lnTo>
                <a:lnTo>
                  <a:pt x="5073" y="1197"/>
                </a:lnTo>
                <a:lnTo>
                  <a:pt x="5256" y="1281"/>
                </a:lnTo>
                <a:lnTo>
                  <a:pt x="5475" y="1401"/>
                </a:lnTo>
                <a:lnTo>
                  <a:pt x="5628" y="1482"/>
                </a:lnTo>
                <a:lnTo>
                  <a:pt x="5759" y="1572"/>
                </a:lnTo>
                <a:lnTo>
                  <a:pt x="5759" y="633"/>
                </a:lnTo>
                <a:lnTo>
                  <a:pt x="5493" y="570"/>
                </a:lnTo>
                <a:lnTo>
                  <a:pt x="5214" y="501"/>
                </a:lnTo>
                <a:lnTo>
                  <a:pt x="4950" y="444"/>
                </a:lnTo>
                <a:lnTo>
                  <a:pt x="4701" y="396"/>
                </a:lnTo>
                <a:lnTo>
                  <a:pt x="4425" y="348"/>
                </a:lnTo>
                <a:lnTo>
                  <a:pt x="4110" y="294"/>
                </a:lnTo>
                <a:lnTo>
                  <a:pt x="3813" y="252"/>
                </a:lnTo>
                <a:lnTo>
                  <a:pt x="3549" y="213"/>
                </a:lnTo>
                <a:lnTo>
                  <a:pt x="3261" y="183"/>
                </a:lnTo>
                <a:lnTo>
                  <a:pt x="3015" y="153"/>
                </a:lnTo>
                <a:lnTo>
                  <a:pt x="2757" y="129"/>
                </a:lnTo>
                <a:lnTo>
                  <a:pt x="2520" y="105"/>
                </a:lnTo>
                <a:lnTo>
                  <a:pt x="2301" y="87"/>
                </a:lnTo>
                <a:lnTo>
                  <a:pt x="2013" y="66"/>
                </a:lnTo>
                <a:lnTo>
                  <a:pt x="1731" y="48"/>
                </a:lnTo>
                <a:lnTo>
                  <a:pt x="1524" y="39"/>
                </a:lnTo>
                <a:lnTo>
                  <a:pt x="1260" y="27"/>
                </a:lnTo>
                <a:lnTo>
                  <a:pt x="966" y="15"/>
                </a:lnTo>
                <a:lnTo>
                  <a:pt x="714" y="12"/>
                </a:lnTo>
                <a:lnTo>
                  <a:pt x="510" y="6"/>
                </a:lnTo>
                <a:lnTo>
                  <a:pt x="24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9" name="Freeform 7">
            <a:extLst>
              <a:ext uri="{FF2B5EF4-FFF2-40B4-BE49-F238E27FC236}">
                <a16:creationId xmlns:a16="http://schemas.microsoft.com/office/drawing/2014/main" id="{2303283B-C8A1-4CC1-802F-13E30CCA2C40}"/>
              </a:ext>
            </a:extLst>
          </p:cNvPr>
          <p:cNvSpPr>
            <a:spLocks/>
          </p:cNvSpPr>
          <p:nvPr/>
        </p:nvSpPr>
        <p:spPr bwMode="white">
          <a:xfrm>
            <a:off x="0" y="1793875"/>
            <a:ext cx="9144000" cy="1539875"/>
          </a:xfrm>
          <a:custGeom>
            <a:avLst/>
            <a:gdLst>
              <a:gd name="T0" fmla="*/ 0 w 5760"/>
              <a:gd name="T1" fmla="*/ 0 h 970"/>
              <a:gd name="T2" fmla="*/ 0 w 5760"/>
              <a:gd name="T3" fmla="*/ 538163 h 970"/>
              <a:gd name="T4" fmla="*/ 504825 w 5760"/>
              <a:gd name="T5" fmla="*/ 542925 h 970"/>
              <a:gd name="T6" fmla="*/ 938213 w 5760"/>
              <a:gd name="T7" fmla="*/ 552450 h 970"/>
              <a:gd name="T8" fmla="*/ 1343025 w 5760"/>
              <a:gd name="T9" fmla="*/ 561975 h 970"/>
              <a:gd name="T10" fmla="*/ 1704975 w 5760"/>
              <a:gd name="T11" fmla="*/ 571500 h 970"/>
              <a:gd name="T12" fmla="*/ 2085975 w 5760"/>
              <a:gd name="T13" fmla="*/ 581025 h 970"/>
              <a:gd name="T14" fmla="*/ 2538413 w 5760"/>
              <a:gd name="T15" fmla="*/ 604838 h 970"/>
              <a:gd name="T16" fmla="*/ 3033713 w 5760"/>
              <a:gd name="T17" fmla="*/ 633413 h 970"/>
              <a:gd name="T18" fmla="*/ 3557588 w 5760"/>
              <a:gd name="T19" fmla="*/ 666750 h 970"/>
              <a:gd name="T20" fmla="*/ 4157663 w 5760"/>
              <a:gd name="T21" fmla="*/ 719138 h 970"/>
              <a:gd name="T22" fmla="*/ 4586288 w 5760"/>
              <a:gd name="T23" fmla="*/ 757238 h 970"/>
              <a:gd name="T24" fmla="*/ 5043488 w 5760"/>
              <a:gd name="T25" fmla="*/ 804863 h 970"/>
              <a:gd name="T26" fmla="*/ 5553075 w 5760"/>
              <a:gd name="T27" fmla="*/ 862013 h 970"/>
              <a:gd name="T28" fmla="*/ 6053138 w 5760"/>
              <a:gd name="T29" fmla="*/ 928688 h 970"/>
              <a:gd name="T30" fmla="*/ 6419850 w 5760"/>
              <a:gd name="T31" fmla="*/ 981075 h 970"/>
              <a:gd name="T32" fmla="*/ 6929438 w 5760"/>
              <a:gd name="T33" fmla="*/ 1062038 h 970"/>
              <a:gd name="T34" fmla="*/ 7434263 w 5760"/>
              <a:gd name="T35" fmla="*/ 1152525 h 970"/>
              <a:gd name="T36" fmla="*/ 7905750 w 5760"/>
              <a:gd name="T37" fmla="*/ 1247775 h 970"/>
              <a:gd name="T38" fmla="*/ 8362950 w 5760"/>
              <a:gd name="T39" fmla="*/ 1343025 h 970"/>
              <a:gd name="T40" fmla="*/ 8963025 w 5760"/>
              <a:gd name="T41" fmla="*/ 1495425 h 970"/>
              <a:gd name="T42" fmla="*/ 9142413 w 5760"/>
              <a:gd name="T43" fmla="*/ 1538288 h 970"/>
              <a:gd name="T44" fmla="*/ 9142413 w 5760"/>
              <a:gd name="T45" fmla="*/ 0 h 970"/>
              <a:gd name="T46" fmla="*/ 0 w 5760"/>
              <a:gd name="T47" fmla="*/ 0 h 970"/>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5760" h="970">
                <a:moveTo>
                  <a:pt x="0" y="0"/>
                </a:moveTo>
                <a:lnTo>
                  <a:pt x="0" y="339"/>
                </a:lnTo>
                <a:lnTo>
                  <a:pt x="318" y="342"/>
                </a:lnTo>
                <a:lnTo>
                  <a:pt x="591" y="348"/>
                </a:lnTo>
                <a:lnTo>
                  <a:pt x="846" y="354"/>
                </a:lnTo>
                <a:lnTo>
                  <a:pt x="1074" y="360"/>
                </a:lnTo>
                <a:lnTo>
                  <a:pt x="1314" y="366"/>
                </a:lnTo>
                <a:lnTo>
                  <a:pt x="1599" y="381"/>
                </a:lnTo>
                <a:lnTo>
                  <a:pt x="1911" y="399"/>
                </a:lnTo>
                <a:lnTo>
                  <a:pt x="2241" y="420"/>
                </a:lnTo>
                <a:lnTo>
                  <a:pt x="2619" y="453"/>
                </a:lnTo>
                <a:lnTo>
                  <a:pt x="2889" y="477"/>
                </a:lnTo>
                <a:lnTo>
                  <a:pt x="3177" y="507"/>
                </a:lnTo>
                <a:lnTo>
                  <a:pt x="3498" y="543"/>
                </a:lnTo>
                <a:lnTo>
                  <a:pt x="3813" y="585"/>
                </a:lnTo>
                <a:lnTo>
                  <a:pt x="4044" y="618"/>
                </a:lnTo>
                <a:lnTo>
                  <a:pt x="4365" y="669"/>
                </a:lnTo>
                <a:lnTo>
                  <a:pt x="4683" y="726"/>
                </a:lnTo>
                <a:lnTo>
                  <a:pt x="4980" y="786"/>
                </a:lnTo>
                <a:lnTo>
                  <a:pt x="5268" y="846"/>
                </a:lnTo>
                <a:lnTo>
                  <a:pt x="5646" y="942"/>
                </a:lnTo>
                <a:lnTo>
                  <a:pt x="5759" y="969"/>
                </a:lnTo>
                <a:lnTo>
                  <a:pt x="5759"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0" name="Freeform 8">
            <a:extLst>
              <a:ext uri="{FF2B5EF4-FFF2-40B4-BE49-F238E27FC236}">
                <a16:creationId xmlns:a16="http://schemas.microsoft.com/office/drawing/2014/main" id="{9C11ADF2-0769-4FB0-8649-4660D6088DFD}"/>
              </a:ext>
            </a:extLst>
          </p:cNvPr>
          <p:cNvSpPr>
            <a:spLocks/>
          </p:cNvSpPr>
          <p:nvPr/>
        </p:nvSpPr>
        <p:spPr bwMode="white">
          <a:xfrm>
            <a:off x="0" y="-20638"/>
            <a:ext cx="9144000" cy="1682751"/>
          </a:xfrm>
          <a:custGeom>
            <a:avLst/>
            <a:gdLst>
              <a:gd name="T0" fmla="*/ 0 w 5760"/>
              <a:gd name="T1" fmla="*/ 1195388 h 1060"/>
              <a:gd name="T2" fmla="*/ 0 w 5760"/>
              <a:gd name="T3" fmla="*/ 1681163 h 1060"/>
              <a:gd name="T4" fmla="*/ 9142413 w 5760"/>
              <a:gd name="T5" fmla="*/ 1681163 h 1060"/>
              <a:gd name="T6" fmla="*/ 9142413 w 5760"/>
              <a:gd name="T7" fmla="*/ 0 h 1060"/>
              <a:gd name="T8" fmla="*/ 8620125 w 5760"/>
              <a:gd name="T9" fmla="*/ 0 h 1060"/>
              <a:gd name="T10" fmla="*/ 8410575 w 5760"/>
              <a:gd name="T11" fmla="*/ 133350 h 1060"/>
              <a:gd name="T12" fmla="*/ 8153400 w 5760"/>
              <a:gd name="T13" fmla="*/ 252413 h 1060"/>
              <a:gd name="T14" fmla="*/ 7886700 w 5760"/>
              <a:gd name="T15" fmla="*/ 352425 h 1060"/>
              <a:gd name="T16" fmla="*/ 7639050 w 5760"/>
              <a:gd name="T17" fmla="*/ 423863 h 1060"/>
              <a:gd name="T18" fmla="*/ 7343775 w 5760"/>
              <a:gd name="T19" fmla="*/ 514350 h 1060"/>
              <a:gd name="T20" fmla="*/ 7048500 w 5760"/>
              <a:gd name="T21" fmla="*/ 581025 h 1060"/>
              <a:gd name="T22" fmla="*/ 6715125 w 5760"/>
              <a:gd name="T23" fmla="*/ 657225 h 1060"/>
              <a:gd name="T24" fmla="*/ 6253163 w 5760"/>
              <a:gd name="T25" fmla="*/ 742950 h 1060"/>
              <a:gd name="T26" fmla="*/ 5891213 w 5760"/>
              <a:gd name="T27" fmla="*/ 800100 h 1060"/>
              <a:gd name="T28" fmla="*/ 5462588 w 5760"/>
              <a:gd name="T29" fmla="*/ 862013 h 1060"/>
              <a:gd name="T30" fmla="*/ 5062538 w 5760"/>
              <a:gd name="T31" fmla="*/ 919163 h 1060"/>
              <a:gd name="T32" fmla="*/ 4643438 w 5760"/>
              <a:gd name="T33" fmla="*/ 962026 h 1060"/>
              <a:gd name="T34" fmla="*/ 4252913 w 5760"/>
              <a:gd name="T35" fmla="*/ 1004888 h 1060"/>
              <a:gd name="T36" fmla="*/ 3838575 w 5760"/>
              <a:gd name="T37" fmla="*/ 1038226 h 1060"/>
              <a:gd name="T38" fmla="*/ 3400425 w 5760"/>
              <a:gd name="T39" fmla="*/ 1071563 h 1060"/>
              <a:gd name="T40" fmla="*/ 3009900 w 5760"/>
              <a:gd name="T41" fmla="*/ 1100138 h 1060"/>
              <a:gd name="T42" fmla="*/ 2614613 w 5760"/>
              <a:gd name="T43" fmla="*/ 1123951 h 1060"/>
              <a:gd name="T44" fmla="*/ 2228850 w 5760"/>
              <a:gd name="T45" fmla="*/ 1143001 h 1060"/>
              <a:gd name="T46" fmla="*/ 1857375 w 5760"/>
              <a:gd name="T47" fmla="*/ 1162051 h 1060"/>
              <a:gd name="T48" fmla="*/ 1438275 w 5760"/>
              <a:gd name="T49" fmla="*/ 1171576 h 1060"/>
              <a:gd name="T50" fmla="*/ 847725 w 5760"/>
              <a:gd name="T51" fmla="*/ 1185863 h 1060"/>
              <a:gd name="T52" fmla="*/ 319088 w 5760"/>
              <a:gd name="T53" fmla="*/ 1195388 h 1060"/>
              <a:gd name="T54" fmla="*/ 0 w 5760"/>
              <a:gd name="T55" fmla="*/ 1195388 h 106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5760" h="1060">
                <a:moveTo>
                  <a:pt x="0" y="753"/>
                </a:moveTo>
                <a:lnTo>
                  <a:pt x="0" y="1059"/>
                </a:lnTo>
                <a:lnTo>
                  <a:pt x="5759" y="1059"/>
                </a:lnTo>
                <a:lnTo>
                  <a:pt x="5759" y="0"/>
                </a:lnTo>
                <a:lnTo>
                  <a:pt x="5430" y="0"/>
                </a:lnTo>
                <a:lnTo>
                  <a:pt x="5298" y="84"/>
                </a:lnTo>
                <a:lnTo>
                  <a:pt x="5136" y="159"/>
                </a:lnTo>
                <a:lnTo>
                  <a:pt x="4968" y="222"/>
                </a:lnTo>
                <a:lnTo>
                  <a:pt x="4812" y="267"/>
                </a:lnTo>
                <a:lnTo>
                  <a:pt x="4626" y="324"/>
                </a:lnTo>
                <a:lnTo>
                  <a:pt x="4440" y="366"/>
                </a:lnTo>
                <a:lnTo>
                  <a:pt x="4230" y="414"/>
                </a:lnTo>
                <a:lnTo>
                  <a:pt x="3939" y="468"/>
                </a:lnTo>
                <a:lnTo>
                  <a:pt x="3711" y="504"/>
                </a:lnTo>
                <a:lnTo>
                  <a:pt x="3441" y="543"/>
                </a:lnTo>
                <a:lnTo>
                  <a:pt x="3189" y="579"/>
                </a:lnTo>
                <a:lnTo>
                  <a:pt x="2925" y="606"/>
                </a:lnTo>
                <a:lnTo>
                  <a:pt x="2679" y="633"/>
                </a:lnTo>
                <a:lnTo>
                  <a:pt x="2418" y="654"/>
                </a:lnTo>
                <a:lnTo>
                  <a:pt x="2142" y="675"/>
                </a:lnTo>
                <a:lnTo>
                  <a:pt x="1896" y="693"/>
                </a:lnTo>
                <a:lnTo>
                  <a:pt x="1647" y="708"/>
                </a:lnTo>
                <a:lnTo>
                  <a:pt x="1404" y="720"/>
                </a:lnTo>
                <a:lnTo>
                  <a:pt x="1170" y="732"/>
                </a:lnTo>
                <a:lnTo>
                  <a:pt x="906" y="738"/>
                </a:lnTo>
                <a:lnTo>
                  <a:pt x="534" y="747"/>
                </a:lnTo>
                <a:lnTo>
                  <a:pt x="201" y="753"/>
                </a:lnTo>
                <a:lnTo>
                  <a:pt x="0" y="753"/>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1" name="Freeform 9">
            <a:extLst>
              <a:ext uri="{FF2B5EF4-FFF2-40B4-BE49-F238E27FC236}">
                <a16:creationId xmlns:a16="http://schemas.microsoft.com/office/drawing/2014/main" id="{AEBD8A66-B069-4972-B57A-CDA591CEDDB3}"/>
              </a:ext>
            </a:extLst>
          </p:cNvPr>
          <p:cNvSpPr>
            <a:spLocks/>
          </p:cNvSpPr>
          <p:nvPr/>
        </p:nvSpPr>
        <p:spPr bwMode="white">
          <a:xfrm>
            <a:off x="0" y="-20638"/>
            <a:ext cx="8388350" cy="1068388"/>
          </a:xfrm>
          <a:custGeom>
            <a:avLst/>
            <a:gdLst>
              <a:gd name="T0" fmla="*/ 0 w 5284"/>
              <a:gd name="T1" fmla="*/ 581025 h 673"/>
              <a:gd name="T2" fmla="*/ 0 w 5284"/>
              <a:gd name="T3" fmla="*/ 1066800 h 673"/>
              <a:gd name="T4" fmla="*/ 481013 w 5284"/>
              <a:gd name="T5" fmla="*/ 1066800 h 673"/>
              <a:gd name="T6" fmla="*/ 1147763 w 5284"/>
              <a:gd name="T7" fmla="*/ 1052513 h 673"/>
              <a:gd name="T8" fmla="*/ 1619250 w 5284"/>
              <a:gd name="T9" fmla="*/ 1038225 h 673"/>
              <a:gd name="T10" fmla="*/ 2066925 w 5284"/>
              <a:gd name="T11" fmla="*/ 1019175 h 673"/>
              <a:gd name="T12" fmla="*/ 2466975 w 5284"/>
              <a:gd name="T13" fmla="*/ 1000125 h 673"/>
              <a:gd name="T14" fmla="*/ 2824163 w 5284"/>
              <a:gd name="T15" fmla="*/ 976313 h 673"/>
              <a:gd name="T16" fmla="*/ 3114675 w 5284"/>
              <a:gd name="T17" fmla="*/ 962025 h 673"/>
              <a:gd name="T18" fmla="*/ 3481388 w 5284"/>
              <a:gd name="T19" fmla="*/ 933450 h 673"/>
              <a:gd name="T20" fmla="*/ 3886200 w 5284"/>
              <a:gd name="T21" fmla="*/ 904875 h 673"/>
              <a:gd name="T22" fmla="*/ 4286250 w 5284"/>
              <a:gd name="T23" fmla="*/ 866775 h 673"/>
              <a:gd name="T24" fmla="*/ 4610100 w 5284"/>
              <a:gd name="T25" fmla="*/ 838200 h 673"/>
              <a:gd name="T26" fmla="*/ 4981575 w 5284"/>
              <a:gd name="T27" fmla="*/ 790575 h 673"/>
              <a:gd name="T28" fmla="*/ 5276850 w 5284"/>
              <a:gd name="T29" fmla="*/ 752475 h 673"/>
              <a:gd name="T30" fmla="*/ 5610225 w 5284"/>
              <a:gd name="T31" fmla="*/ 709613 h 673"/>
              <a:gd name="T32" fmla="*/ 5929313 w 5284"/>
              <a:gd name="T33" fmla="*/ 666750 h 673"/>
              <a:gd name="T34" fmla="*/ 6243638 w 5284"/>
              <a:gd name="T35" fmla="*/ 609600 h 673"/>
              <a:gd name="T36" fmla="*/ 6534150 w 5284"/>
              <a:gd name="T37" fmla="*/ 557213 h 673"/>
              <a:gd name="T38" fmla="*/ 6772275 w 5284"/>
              <a:gd name="T39" fmla="*/ 504825 h 673"/>
              <a:gd name="T40" fmla="*/ 7058025 w 5284"/>
              <a:gd name="T41" fmla="*/ 442913 h 673"/>
              <a:gd name="T42" fmla="*/ 7334250 w 5284"/>
              <a:gd name="T43" fmla="*/ 376238 h 673"/>
              <a:gd name="T44" fmla="*/ 7586663 w 5284"/>
              <a:gd name="T45" fmla="*/ 304800 h 673"/>
              <a:gd name="T46" fmla="*/ 7810500 w 5284"/>
              <a:gd name="T47" fmla="*/ 233363 h 673"/>
              <a:gd name="T48" fmla="*/ 8072438 w 5284"/>
              <a:gd name="T49" fmla="*/ 142875 h 673"/>
              <a:gd name="T50" fmla="*/ 8243888 w 5284"/>
              <a:gd name="T51" fmla="*/ 66675 h 673"/>
              <a:gd name="T52" fmla="*/ 8386763 w 5284"/>
              <a:gd name="T53" fmla="*/ 0 h 673"/>
              <a:gd name="T54" fmla="*/ 5081588 w 5284"/>
              <a:gd name="T55" fmla="*/ 0 h 673"/>
              <a:gd name="T56" fmla="*/ 4733925 w 5284"/>
              <a:gd name="T57" fmla="*/ 90488 h 673"/>
              <a:gd name="T58" fmla="*/ 4405313 w 5284"/>
              <a:gd name="T59" fmla="*/ 171450 h 673"/>
              <a:gd name="T60" fmla="*/ 4067175 w 5284"/>
              <a:gd name="T61" fmla="*/ 238125 h 673"/>
              <a:gd name="T62" fmla="*/ 3805238 w 5284"/>
              <a:gd name="T63" fmla="*/ 290513 h 673"/>
              <a:gd name="T64" fmla="*/ 3500438 w 5284"/>
              <a:gd name="T65" fmla="*/ 338138 h 673"/>
              <a:gd name="T66" fmla="*/ 3176588 w 5284"/>
              <a:gd name="T67" fmla="*/ 385763 h 673"/>
              <a:gd name="T68" fmla="*/ 2819400 w 5284"/>
              <a:gd name="T69" fmla="*/ 433388 h 673"/>
              <a:gd name="T70" fmla="*/ 2438400 w 5284"/>
              <a:gd name="T71" fmla="*/ 471488 h 673"/>
              <a:gd name="T72" fmla="*/ 2133600 w 5284"/>
              <a:gd name="T73" fmla="*/ 495300 h 673"/>
              <a:gd name="T74" fmla="*/ 1800225 w 5284"/>
              <a:gd name="T75" fmla="*/ 523875 h 673"/>
              <a:gd name="T76" fmla="*/ 1462088 w 5284"/>
              <a:gd name="T77" fmla="*/ 542925 h 673"/>
              <a:gd name="T78" fmla="*/ 1104900 w 5284"/>
              <a:gd name="T79" fmla="*/ 561975 h 673"/>
              <a:gd name="T80" fmla="*/ 795338 w 5284"/>
              <a:gd name="T81" fmla="*/ 571500 h 673"/>
              <a:gd name="T82" fmla="*/ 442913 w 5284"/>
              <a:gd name="T83" fmla="*/ 581025 h 673"/>
              <a:gd name="T84" fmla="*/ 157163 w 5284"/>
              <a:gd name="T85" fmla="*/ 585788 h 673"/>
              <a:gd name="T86" fmla="*/ 0 w 5284"/>
              <a:gd name="T87" fmla="*/ 581025 h 67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284" h="673">
                <a:moveTo>
                  <a:pt x="0" y="366"/>
                </a:moveTo>
                <a:lnTo>
                  <a:pt x="0" y="672"/>
                </a:lnTo>
                <a:lnTo>
                  <a:pt x="303" y="672"/>
                </a:lnTo>
                <a:lnTo>
                  <a:pt x="723" y="663"/>
                </a:lnTo>
                <a:lnTo>
                  <a:pt x="1020" y="654"/>
                </a:lnTo>
                <a:lnTo>
                  <a:pt x="1302" y="642"/>
                </a:lnTo>
                <a:lnTo>
                  <a:pt x="1554" y="630"/>
                </a:lnTo>
                <a:lnTo>
                  <a:pt x="1779" y="615"/>
                </a:lnTo>
                <a:lnTo>
                  <a:pt x="1962" y="606"/>
                </a:lnTo>
                <a:lnTo>
                  <a:pt x="2193" y="588"/>
                </a:lnTo>
                <a:lnTo>
                  <a:pt x="2448" y="570"/>
                </a:lnTo>
                <a:lnTo>
                  <a:pt x="2700" y="546"/>
                </a:lnTo>
                <a:lnTo>
                  <a:pt x="2904" y="528"/>
                </a:lnTo>
                <a:lnTo>
                  <a:pt x="3138" y="498"/>
                </a:lnTo>
                <a:lnTo>
                  <a:pt x="3324" y="474"/>
                </a:lnTo>
                <a:lnTo>
                  <a:pt x="3534" y="447"/>
                </a:lnTo>
                <a:lnTo>
                  <a:pt x="3735" y="420"/>
                </a:lnTo>
                <a:lnTo>
                  <a:pt x="3933" y="384"/>
                </a:lnTo>
                <a:lnTo>
                  <a:pt x="4116" y="351"/>
                </a:lnTo>
                <a:lnTo>
                  <a:pt x="4266" y="318"/>
                </a:lnTo>
                <a:lnTo>
                  <a:pt x="4446" y="279"/>
                </a:lnTo>
                <a:lnTo>
                  <a:pt x="4620" y="237"/>
                </a:lnTo>
                <a:lnTo>
                  <a:pt x="4779" y="192"/>
                </a:lnTo>
                <a:lnTo>
                  <a:pt x="4920" y="147"/>
                </a:lnTo>
                <a:lnTo>
                  <a:pt x="5085" y="90"/>
                </a:lnTo>
                <a:lnTo>
                  <a:pt x="5193" y="42"/>
                </a:lnTo>
                <a:lnTo>
                  <a:pt x="5283" y="0"/>
                </a:lnTo>
                <a:lnTo>
                  <a:pt x="3201" y="0"/>
                </a:lnTo>
                <a:lnTo>
                  <a:pt x="2982" y="57"/>
                </a:lnTo>
                <a:lnTo>
                  <a:pt x="2775" y="108"/>
                </a:lnTo>
                <a:lnTo>
                  <a:pt x="2562" y="150"/>
                </a:lnTo>
                <a:lnTo>
                  <a:pt x="2397" y="183"/>
                </a:lnTo>
                <a:lnTo>
                  <a:pt x="2205" y="213"/>
                </a:lnTo>
                <a:lnTo>
                  <a:pt x="2001" y="243"/>
                </a:lnTo>
                <a:lnTo>
                  <a:pt x="1776" y="273"/>
                </a:lnTo>
                <a:lnTo>
                  <a:pt x="1536" y="297"/>
                </a:lnTo>
                <a:lnTo>
                  <a:pt x="1344" y="312"/>
                </a:lnTo>
                <a:lnTo>
                  <a:pt x="1134" y="330"/>
                </a:lnTo>
                <a:lnTo>
                  <a:pt x="921" y="342"/>
                </a:lnTo>
                <a:lnTo>
                  <a:pt x="696" y="354"/>
                </a:lnTo>
                <a:lnTo>
                  <a:pt x="501" y="360"/>
                </a:lnTo>
                <a:lnTo>
                  <a:pt x="279" y="366"/>
                </a:lnTo>
                <a:lnTo>
                  <a:pt x="99" y="369"/>
                </a:lnTo>
                <a:lnTo>
                  <a:pt x="0" y="366"/>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cap="flat" cmpd="sng">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2" name="Freeform 10">
            <a:extLst>
              <a:ext uri="{FF2B5EF4-FFF2-40B4-BE49-F238E27FC236}">
                <a16:creationId xmlns:a16="http://schemas.microsoft.com/office/drawing/2014/main" id="{E19001E7-BB44-4F2E-BA8F-94B55CA87992}"/>
              </a:ext>
            </a:extLst>
          </p:cNvPr>
          <p:cNvSpPr>
            <a:spLocks/>
          </p:cNvSpPr>
          <p:nvPr/>
        </p:nvSpPr>
        <p:spPr bwMode="white">
          <a:xfrm>
            <a:off x="0" y="-20638"/>
            <a:ext cx="4578350" cy="454026"/>
          </a:xfrm>
          <a:custGeom>
            <a:avLst/>
            <a:gdLst>
              <a:gd name="T0" fmla="*/ 0 w 2884"/>
              <a:gd name="T1" fmla="*/ 0 h 286"/>
              <a:gd name="T2" fmla="*/ 0 w 2884"/>
              <a:gd name="T3" fmla="*/ 452438 h 286"/>
              <a:gd name="T4" fmla="*/ 304800 w 2884"/>
              <a:gd name="T5" fmla="*/ 452438 h 286"/>
              <a:gd name="T6" fmla="*/ 609600 w 2884"/>
              <a:gd name="T7" fmla="*/ 447676 h 286"/>
              <a:gd name="T8" fmla="*/ 919163 w 2884"/>
              <a:gd name="T9" fmla="*/ 438151 h 286"/>
              <a:gd name="T10" fmla="*/ 1252538 w 2884"/>
              <a:gd name="T11" fmla="*/ 423863 h 286"/>
              <a:gd name="T12" fmla="*/ 1585913 w 2884"/>
              <a:gd name="T13" fmla="*/ 409576 h 286"/>
              <a:gd name="T14" fmla="*/ 1843088 w 2884"/>
              <a:gd name="T15" fmla="*/ 390526 h 286"/>
              <a:gd name="T16" fmla="*/ 2066925 w 2884"/>
              <a:gd name="T17" fmla="*/ 371476 h 286"/>
              <a:gd name="T18" fmla="*/ 2314575 w 2884"/>
              <a:gd name="T19" fmla="*/ 352426 h 286"/>
              <a:gd name="T20" fmla="*/ 2643188 w 2884"/>
              <a:gd name="T21" fmla="*/ 319088 h 286"/>
              <a:gd name="T22" fmla="*/ 3162300 w 2884"/>
              <a:gd name="T23" fmla="*/ 252413 h 286"/>
              <a:gd name="T24" fmla="*/ 3652838 w 2884"/>
              <a:gd name="T25" fmla="*/ 185738 h 286"/>
              <a:gd name="T26" fmla="*/ 4133850 w 2884"/>
              <a:gd name="T27" fmla="*/ 95250 h 286"/>
              <a:gd name="T28" fmla="*/ 4576763 w 2884"/>
              <a:gd name="T29" fmla="*/ 0 h 286"/>
              <a:gd name="T30" fmla="*/ 0 w 2884"/>
              <a:gd name="T31" fmla="*/ 0 h 2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884" h="286">
                <a:moveTo>
                  <a:pt x="0" y="0"/>
                </a:moveTo>
                <a:lnTo>
                  <a:pt x="0" y="285"/>
                </a:lnTo>
                <a:lnTo>
                  <a:pt x="192" y="285"/>
                </a:lnTo>
                <a:lnTo>
                  <a:pt x="384" y="282"/>
                </a:lnTo>
                <a:lnTo>
                  <a:pt x="579" y="276"/>
                </a:lnTo>
                <a:lnTo>
                  <a:pt x="789" y="267"/>
                </a:lnTo>
                <a:lnTo>
                  <a:pt x="999" y="258"/>
                </a:lnTo>
                <a:lnTo>
                  <a:pt x="1161" y="246"/>
                </a:lnTo>
                <a:lnTo>
                  <a:pt x="1302" y="234"/>
                </a:lnTo>
                <a:lnTo>
                  <a:pt x="1458" y="222"/>
                </a:lnTo>
                <a:lnTo>
                  <a:pt x="1665" y="201"/>
                </a:lnTo>
                <a:lnTo>
                  <a:pt x="1992" y="159"/>
                </a:lnTo>
                <a:lnTo>
                  <a:pt x="2301" y="117"/>
                </a:lnTo>
                <a:lnTo>
                  <a:pt x="2604" y="60"/>
                </a:lnTo>
                <a:lnTo>
                  <a:pt x="2883" y="0"/>
                </a:lnTo>
                <a:lnTo>
                  <a:pt x="0" y="0"/>
                </a:lnTo>
              </a:path>
            </a:pathLst>
          </a:cu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zh-CN" altLang="en-US"/>
          </a:p>
        </p:txBody>
      </p:sp>
      <p:sp>
        <p:nvSpPr>
          <p:cNvPr id="139275" name="Rectangle 11"/>
          <p:cNvSpPr>
            <a:spLocks noGrp="1" noChangeArrowheads="1"/>
          </p:cNvSpPr>
          <p:nvPr>
            <p:ph type="ctrTitle"/>
          </p:nvPr>
        </p:nvSpPr>
        <p:spPr>
          <a:xfrm>
            <a:off x="685800" y="2286000"/>
            <a:ext cx="7772400" cy="1143000"/>
          </a:xfrm>
          <a:prstGeom prst="rect">
            <a:avLst/>
          </a:prstGeom>
        </p:spPr>
        <p:txBody>
          <a:bodyPr/>
          <a:lstStyle>
            <a:lvl1pPr>
              <a:defRPr/>
            </a:lvl1pPr>
          </a:lstStyle>
          <a:p>
            <a:pPr lvl="0"/>
            <a:r>
              <a:rPr lang="en-US" altLang="zh-TW" noProof="0"/>
              <a:t>Click to edit Master title style</a:t>
            </a:r>
          </a:p>
        </p:txBody>
      </p:sp>
      <p:sp>
        <p:nvSpPr>
          <p:cNvPr id="139276" name="Rectangle 12"/>
          <p:cNvSpPr>
            <a:spLocks noGrp="1" noChangeArrowheads="1"/>
          </p:cNvSpPr>
          <p:nvPr>
            <p:ph type="subTitle" idx="1"/>
          </p:nvPr>
        </p:nvSpPr>
        <p:spPr>
          <a:xfrm>
            <a:off x="1371600" y="3886200"/>
            <a:ext cx="6400800" cy="1752600"/>
          </a:xfrm>
          <a:prstGeom prst="rect">
            <a:avLst/>
          </a:prstGeom>
        </p:spPr>
        <p:txBody>
          <a:bodyPr/>
          <a:lstStyle>
            <a:lvl1pPr marL="0" indent="0" algn="ctr">
              <a:buFontTx/>
              <a:buNone/>
              <a:defRPr/>
            </a:lvl1pPr>
          </a:lstStyle>
          <a:p>
            <a:pPr lvl="0"/>
            <a:r>
              <a:rPr lang="en-US" altLang="zh-TW" noProof="0"/>
              <a:t>Click to edit Master subtitle style</a:t>
            </a:r>
          </a:p>
        </p:txBody>
      </p:sp>
      <p:sp>
        <p:nvSpPr>
          <p:cNvPr id="13" name="Rectangle 13">
            <a:extLst>
              <a:ext uri="{FF2B5EF4-FFF2-40B4-BE49-F238E27FC236}">
                <a16:creationId xmlns:a16="http://schemas.microsoft.com/office/drawing/2014/main" id="{CFE7BD61-1721-4954-AC93-293DD13E0105}"/>
              </a:ext>
            </a:extLst>
          </p:cNvPr>
          <p:cNvSpPr>
            <a:spLocks noGrp="1" noChangeArrowheads="1"/>
          </p:cNvSpPr>
          <p:nvPr>
            <p:ph type="dt" sz="half" idx="10"/>
          </p:nvPr>
        </p:nvSpPr>
        <p:spPr>
          <a:xfrm>
            <a:off x="685800" y="6248400"/>
            <a:ext cx="1905000" cy="457200"/>
          </a:xfrm>
          <a:prstGeom prst="rect">
            <a:avLst/>
          </a:prstGeom>
        </p:spPr>
        <p:txBody>
          <a:bodyPr/>
          <a:lstStyle>
            <a:lvl1pPr eaLnBrk="1" hangingPunct="1">
              <a:defRPr/>
            </a:lvl1pPr>
          </a:lstStyle>
          <a:p>
            <a:pPr>
              <a:defRPr/>
            </a:pPr>
            <a:endParaRPr lang="en-US" altLang="zh-TW"/>
          </a:p>
        </p:txBody>
      </p:sp>
      <p:sp>
        <p:nvSpPr>
          <p:cNvPr id="14" name="Rectangle 14">
            <a:extLst>
              <a:ext uri="{FF2B5EF4-FFF2-40B4-BE49-F238E27FC236}">
                <a16:creationId xmlns:a16="http://schemas.microsoft.com/office/drawing/2014/main" id="{A0BDBB69-6E56-469B-BF71-40BA1991447C}"/>
              </a:ext>
            </a:extLst>
          </p:cNvPr>
          <p:cNvSpPr>
            <a:spLocks noGrp="1" noChangeArrowheads="1"/>
          </p:cNvSpPr>
          <p:nvPr>
            <p:ph type="ftr" sz="quarter" idx="11"/>
          </p:nvPr>
        </p:nvSpPr>
        <p:spPr bwMode="auto">
          <a:xfrm>
            <a:off x="3124200" y="6248400"/>
            <a:ext cx="2895600" cy="457200"/>
          </a:xfrm>
          <a:prstGeom prst="rect">
            <a:avLst/>
          </a:prstGeom>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ltLang="zh-TW"/>
          </a:p>
        </p:txBody>
      </p:sp>
      <p:sp>
        <p:nvSpPr>
          <p:cNvPr id="15" name="Rectangle 15">
            <a:extLst>
              <a:ext uri="{FF2B5EF4-FFF2-40B4-BE49-F238E27FC236}">
                <a16:creationId xmlns:a16="http://schemas.microsoft.com/office/drawing/2014/main" id="{C6592B44-5F8D-442F-B6F0-9590CFAC4F30}"/>
              </a:ext>
            </a:extLst>
          </p:cNvPr>
          <p:cNvSpPr>
            <a:spLocks noGrp="1" noChangeArrowheads="1"/>
          </p:cNvSpPr>
          <p:nvPr>
            <p:ph type="sldNum" sz="quarter" idx="12"/>
          </p:nvPr>
        </p:nvSpPr>
        <p:spPr>
          <a:xfrm>
            <a:off x="6553200" y="6248400"/>
            <a:ext cx="1905000" cy="457200"/>
          </a:xfrm>
          <a:prstGeom prst="rect">
            <a:avLst/>
          </a:prstGeom>
        </p:spPr>
        <p:txBody>
          <a:bodyPr/>
          <a:lstStyle>
            <a:lvl1pPr eaLnBrk="1" hangingPunct="1">
              <a:defRPr smtClean="0"/>
            </a:lvl1pPr>
          </a:lstStyle>
          <a:p>
            <a:pPr>
              <a:defRPr/>
            </a:pPr>
            <a:fld id="{9F88FC8B-EC01-4DBA-8BEC-2D3BCCEC9946}" type="slidenum">
              <a:rPr lang="en-US" altLang="zh-TW"/>
              <a:pPr>
                <a:defRPr/>
              </a:pPr>
              <a:t>‹#›</a:t>
            </a:fld>
            <a:endParaRPr lang="en-US" altLang="zh-TW"/>
          </a:p>
        </p:txBody>
      </p:sp>
    </p:spTree>
    <p:extLst>
      <p:ext uri="{BB962C8B-B14F-4D97-AF65-F5344CB8AC3E}">
        <p14:creationId xmlns:p14="http://schemas.microsoft.com/office/powerpoint/2010/main" val="4289080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subTnLst>
                                    <p:set>
                                      <p:cBhvr override="childStyle">
                                        <p:cTn dur="1" fill="hold" display="0" masterRel="sameClick" afterEffect="1">
                                          <p:stCondLst>
                                            <p:cond evt="end" delay="0">
                                              <p:tn val="5"/>
                                            </p:cond>
                                          </p:stCondLst>
                                        </p:cTn>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a:prstGeom prst="rect">
            <a:avLst/>
          </a:prstGeom>
        </p:spPr>
        <p:txBody>
          <a:bodyPr/>
          <a:lstStyle/>
          <a:p>
            <a:r>
              <a:rPr lang="zh-TW" altLang="en-US"/>
              <a:t>按一下以編輯母片標題樣式</a:t>
            </a:r>
            <a:endParaRPr lang="zh-CN" altLang="en-US"/>
          </a:p>
        </p:txBody>
      </p:sp>
      <p:sp>
        <p:nvSpPr>
          <p:cNvPr id="3" name="直排文字版面配置區 2"/>
          <p:cNvSpPr>
            <a:spLocks noGrp="1"/>
          </p:cNvSpPr>
          <p:nvPr>
            <p:ph type="body" orient="vert" idx="1"/>
          </p:nvPr>
        </p:nvSpPr>
        <p:spPr>
          <a:xfrm>
            <a:off x="685800" y="1981200"/>
            <a:ext cx="7772400" cy="4114800"/>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4" name="日期版面配置區 3">
            <a:extLst>
              <a:ext uri="{FF2B5EF4-FFF2-40B4-BE49-F238E27FC236}">
                <a16:creationId xmlns:a16="http://schemas.microsoft.com/office/drawing/2014/main" id="{92CDE1B2-DFB2-43B9-B37A-A715B7193671}"/>
              </a:ext>
            </a:extLst>
          </p:cNvPr>
          <p:cNvSpPr>
            <a:spLocks noGrp="1"/>
          </p:cNvSpPr>
          <p:nvPr>
            <p:ph type="dt" sz="half" idx="10"/>
          </p:nvPr>
        </p:nvSpPr>
        <p:spPr>
          <a:xfrm>
            <a:off x="685800" y="6248400"/>
            <a:ext cx="1905000" cy="457200"/>
          </a:xfrm>
          <a:prstGeom prst="rect">
            <a:avLst/>
          </a:prstGeom>
        </p:spPr>
        <p:txBody>
          <a:bodyPr/>
          <a:lstStyle>
            <a:lvl1pPr eaLnBrk="1" hangingPunct="1">
              <a:defRPr/>
            </a:lvl1pPr>
          </a:lstStyle>
          <a:p>
            <a:pPr>
              <a:defRPr/>
            </a:pPr>
            <a:endParaRPr lang="en-US" altLang="zh-TW"/>
          </a:p>
        </p:txBody>
      </p:sp>
      <p:sp>
        <p:nvSpPr>
          <p:cNvPr id="5" name="投影片編號版面配置區 4">
            <a:extLst>
              <a:ext uri="{FF2B5EF4-FFF2-40B4-BE49-F238E27FC236}">
                <a16:creationId xmlns:a16="http://schemas.microsoft.com/office/drawing/2014/main" id="{16F8A317-7F04-4BD4-9157-4C65E49FDCBD}"/>
              </a:ext>
            </a:extLst>
          </p:cNvPr>
          <p:cNvSpPr>
            <a:spLocks noGrp="1"/>
          </p:cNvSpPr>
          <p:nvPr>
            <p:ph type="sldNum" sz="quarter" idx="11"/>
          </p:nvPr>
        </p:nvSpPr>
        <p:spPr>
          <a:xfrm>
            <a:off x="6553200" y="6248400"/>
            <a:ext cx="1905000" cy="457200"/>
          </a:xfrm>
          <a:prstGeom prst="rect">
            <a:avLst/>
          </a:prstGeom>
        </p:spPr>
        <p:txBody>
          <a:bodyPr/>
          <a:lstStyle>
            <a:lvl1pPr eaLnBrk="1" hangingPunct="1">
              <a:defRPr smtClean="0"/>
            </a:lvl1pPr>
          </a:lstStyle>
          <a:p>
            <a:pPr>
              <a:defRPr/>
            </a:pPr>
            <a:fld id="{E533B2F6-3688-4F81-806C-25A7451BF14B}" type="slidenum">
              <a:rPr lang="en-US" altLang="zh-TW"/>
              <a:pPr>
                <a:defRPr/>
              </a:pPr>
              <a:t>‹#›</a:t>
            </a:fld>
            <a:endParaRPr lang="en-US" altLang="zh-TW"/>
          </a:p>
        </p:txBody>
      </p:sp>
    </p:spTree>
    <p:extLst>
      <p:ext uri="{BB962C8B-B14F-4D97-AF65-F5344CB8AC3E}">
        <p14:creationId xmlns:p14="http://schemas.microsoft.com/office/powerpoint/2010/main" val="774007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609600"/>
            <a:ext cx="1943100" cy="5486400"/>
          </a:xfrm>
          <a:prstGeom prst="rect">
            <a:avLst/>
          </a:prstGeom>
        </p:spPr>
        <p:txBody>
          <a:bodyPr vert="eaVert"/>
          <a:lstStyle/>
          <a:p>
            <a:r>
              <a:rPr lang="zh-TW" altLang="en-US"/>
              <a:t>按一下以編輯母片標題樣式</a:t>
            </a:r>
            <a:endParaRPr lang="zh-CN" altLang="en-US"/>
          </a:p>
        </p:txBody>
      </p:sp>
      <p:sp>
        <p:nvSpPr>
          <p:cNvPr id="3" name="直排文字版面配置區 2"/>
          <p:cNvSpPr>
            <a:spLocks noGrp="1"/>
          </p:cNvSpPr>
          <p:nvPr>
            <p:ph type="body" orient="vert" idx="1"/>
          </p:nvPr>
        </p:nvSpPr>
        <p:spPr>
          <a:xfrm>
            <a:off x="685800" y="609600"/>
            <a:ext cx="5676900" cy="5486400"/>
          </a:xfrm>
          <a:prstGeom prst="rect">
            <a:avLst/>
          </a:prstGeo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4" name="日期版面配置區 3">
            <a:extLst>
              <a:ext uri="{FF2B5EF4-FFF2-40B4-BE49-F238E27FC236}">
                <a16:creationId xmlns:a16="http://schemas.microsoft.com/office/drawing/2014/main" id="{D05BE87F-61C5-45CF-9C5B-DDBA2BB19698}"/>
              </a:ext>
            </a:extLst>
          </p:cNvPr>
          <p:cNvSpPr>
            <a:spLocks noGrp="1"/>
          </p:cNvSpPr>
          <p:nvPr>
            <p:ph type="dt" sz="half" idx="10"/>
          </p:nvPr>
        </p:nvSpPr>
        <p:spPr>
          <a:xfrm>
            <a:off x="685800" y="6248400"/>
            <a:ext cx="1905000" cy="457200"/>
          </a:xfrm>
          <a:prstGeom prst="rect">
            <a:avLst/>
          </a:prstGeom>
        </p:spPr>
        <p:txBody>
          <a:bodyPr/>
          <a:lstStyle>
            <a:lvl1pPr eaLnBrk="1" hangingPunct="1">
              <a:defRPr/>
            </a:lvl1pPr>
          </a:lstStyle>
          <a:p>
            <a:pPr>
              <a:defRPr/>
            </a:pPr>
            <a:endParaRPr lang="en-US" altLang="zh-TW"/>
          </a:p>
        </p:txBody>
      </p:sp>
      <p:sp>
        <p:nvSpPr>
          <p:cNvPr id="5" name="投影片編號版面配置區 4">
            <a:extLst>
              <a:ext uri="{FF2B5EF4-FFF2-40B4-BE49-F238E27FC236}">
                <a16:creationId xmlns:a16="http://schemas.microsoft.com/office/drawing/2014/main" id="{C75B74C8-5272-48AF-886B-F0EAF38BC146}"/>
              </a:ext>
            </a:extLst>
          </p:cNvPr>
          <p:cNvSpPr>
            <a:spLocks noGrp="1"/>
          </p:cNvSpPr>
          <p:nvPr>
            <p:ph type="sldNum" sz="quarter" idx="11"/>
          </p:nvPr>
        </p:nvSpPr>
        <p:spPr>
          <a:xfrm>
            <a:off x="6553200" y="6248400"/>
            <a:ext cx="1905000" cy="457200"/>
          </a:xfrm>
          <a:prstGeom prst="rect">
            <a:avLst/>
          </a:prstGeom>
        </p:spPr>
        <p:txBody>
          <a:bodyPr/>
          <a:lstStyle>
            <a:lvl1pPr eaLnBrk="1" hangingPunct="1">
              <a:defRPr smtClean="0"/>
            </a:lvl1pPr>
          </a:lstStyle>
          <a:p>
            <a:pPr>
              <a:defRPr/>
            </a:pPr>
            <a:fld id="{899531EC-1484-43A6-970F-2FFB672D4690}" type="slidenum">
              <a:rPr lang="en-US" altLang="zh-TW"/>
              <a:pPr>
                <a:defRPr/>
              </a:pPr>
              <a:t>‹#›</a:t>
            </a:fld>
            <a:endParaRPr lang="en-US" altLang="zh-TW"/>
          </a:p>
        </p:txBody>
      </p:sp>
    </p:spTree>
    <p:extLst>
      <p:ext uri="{BB962C8B-B14F-4D97-AF65-F5344CB8AC3E}">
        <p14:creationId xmlns:p14="http://schemas.microsoft.com/office/powerpoint/2010/main" val="1209741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a:prstGeom prst="rect">
            <a:avLst/>
          </a:prstGeom>
        </p:spPr>
        <p:txBody>
          <a:bodyPr/>
          <a:lstStyle/>
          <a:p>
            <a:r>
              <a:rPr lang="zh-TW" altLang="en-US"/>
              <a:t>按一下以編輯母片標題樣式</a:t>
            </a:r>
            <a:endParaRPr lang="zh-CN" altLang="en-US"/>
          </a:p>
        </p:txBody>
      </p:sp>
      <p:sp>
        <p:nvSpPr>
          <p:cNvPr id="3" name="表格版面配置區 2"/>
          <p:cNvSpPr>
            <a:spLocks noGrp="1"/>
          </p:cNvSpPr>
          <p:nvPr>
            <p:ph type="tbl" idx="1"/>
          </p:nvPr>
        </p:nvSpPr>
        <p:spPr>
          <a:xfrm>
            <a:off x="685800" y="1981200"/>
            <a:ext cx="7772400" cy="4114800"/>
          </a:xfrm>
          <a:prstGeom prst="rect">
            <a:avLst/>
          </a:prstGeom>
        </p:spPr>
        <p:txBody>
          <a:bodyPr/>
          <a:lstStyle/>
          <a:p>
            <a:pPr lvl="0"/>
            <a:endParaRPr lang="zh-CN" altLang="en-US" noProof="0"/>
          </a:p>
        </p:txBody>
      </p:sp>
      <p:sp>
        <p:nvSpPr>
          <p:cNvPr id="4" name="日期版面配置區 3">
            <a:extLst>
              <a:ext uri="{FF2B5EF4-FFF2-40B4-BE49-F238E27FC236}">
                <a16:creationId xmlns:a16="http://schemas.microsoft.com/office/drawing/2014/main" id="{ED8F00F9-A1D2-45A1-877D-8229A69B8D58}"/>
              </a:ext>
            </a:extLst>
          </p:cNvPr>
          <p:cNvSpPr>
            <a:spLocks noGrp="1"/>
          </p:cNvSpPr>
          <p:nvPr>
            <p:ph type="dt" sz="half" idx="10"/>
          </p:nvPr>
        </p:nvSpPr>
        <p:spPr>
          <a:xfrm>
            <a:off x="685800" y="6248400"/>
            <a:ext cx="1905000" cy="457200"/>
          </a:xfrm>
          <a:prstGeom prst="rect">
            <a:avLst/>
          </a:prstGeom>
        </p:spPr>
        <p:txBody>
          <a:bodyPr/>
          <a:lstStyle>
            <a:lvl1pPr eaLnBrk="1" hangingPunct="1">
              <a:defRPr/>
            </a:lvl1pPr>
          </a:lstStyle>
          <a:p>
            <a:pPr>
              <a:defRPr/>
            </a:pPr>
            <a:endParaRPr lang="en-US" altLang="zh-TW"/>
          </a:p>
        </p:txBody>
      </p:sp>
      <p:sp>
        <p:nvSpPr>
          <p:cNvPr id="5" name="投影片編號版面配置區 4">
            <a:extLst>
              <a:ext uri="{FF2B5EF4-FFF2-40B4-BE49-F238E27FC236}">
                <a16:creationId xmlns:a16="http://schemas.microsoft.com/office/drawing/2014/main" id="{44EB8C0B-80ED-411C-A836-A3D07D3C60A9}"/>
              </a:ext>
            </a:extLst>
          </p:cNvPr>
          <p:cNvSpPr>
            <a:spLocks noGrp="1"/>
          </p:cNvSpPr>
          <p:nvPr>
            <p:ph type="sldNum" sz="quarter" idx="11"/>
          </p:nvPr>
        </p:nvSpPr>
        <p:spPr>
          <a:xfrm>
            <a:off x="6553200" y="6248400"/>
            <a:ext cx="1905000" cy="457200"/>
          </a:xfrm>
          <a:prstGeom prst="rect">
            <a:avLst/>
          </a:prstGeom>
        </p:spPr>
        <p:txBody>
          <a:bodyPr/>
          <a:lstStyle>
            <a:lvl1pPr eaLnBrk="1" hangingPunct="1">
              <a:defRPr smtClean="0"/>
            </a:lvl1pPr>
          </a:lstStyle>
          <a:p>
            <a:pPr>
              <a:defRPr/>
            </a:pPr>
            <a:fld id="{6B05A5A8-696C-4825-AA76-C71C06969C8A}" type="slidenum">
              <a:rPr lang="en-US" altLang="zh-TW"/>
              <a:pPr>
                <a:defRPr/>
              </a:pPr>
              <a:t>‹#›</a:t>
            </a:fld>
            <a:endParaRPr lang="en-US" altLang="zh-TW"/>
          </a:p>
        </p:txBody>
      </p:sp>
    </p:spTree>
    <p:extLst>
      <p:ext uri="{BB962C8B-B14F-4D97-AF65-F5344CB8AC3E}">
        <p14:creationId xmlns:p14="http://schemas.microsoft.com/office/powerpoint/2010/main" val="552474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reserve="1">
  <p:cSld name="標題，美工圖案及文字">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a:prstGeom prst="rect">
            <a:avLst/>
          </a:prstGeom>
        </p:spPr>
        <p:txBody>
          <a:bodyPr/>
          <a:lstStyle/>
          <a:p>
            <a:r>
              <a:rPr lang="zh-TW" altLang="en-US"/>
              <a:t>按一下以編輯母片標題樣式</a:t>
            </a:r>
            <a:endParaRPr lang="zh-CN" altLang="en-US"/>
          </a:p>
        </p:txBody>
      </p:sp>
      <p:sp>
        <p:nvSpPr>
          <p:cNvPr id="3" name="線上影像版面配置區 2"/>
          <p:cNvSpPr>
            <a:spLocks noGrp="1"/>
          </p:cNvSpPr>
          <p:nvPr>
            <p:ph type="clipArt" sz="half" idx="1"/>
          </p:nvPr>
        </p:nvSpPr>
        <p:spPr>
          <a:xfrm>
            <a:off x="685800" y="1981200"/>
            <a:ext cx="3810000" cy="4114800"/>
          </a:xfrm>
          <a:prstGeom prst="rect">
            <a:avLst/>
          </a:prstGeom>
        </p:spPr>
        <p:txBody>
          <a:bodyPr/>
          <a:lstStyle/>
          <a:p>
            <a:pPr lvl="0"/>
            <a:endParaRPr lang="zh-CN" altLang="en-US" noProof="0"/>
          </a:p>
        </p:txBody>
      </p:sp>
      <p:sp>
        <p:nvSpPr>
          <p:cNvPr id="4" name="文字版面配置區 3"/>
          <p:cNvSpPr>
            <a:spLocks noGrp="1"/>
          </p:cNvSpPr>
          <p:nvPr>
            <p:ph type="body" sz="half" idx="2"/>
          </p:nvPr>
        </p:nvSpPr>
        <p:spPr>
          <a:xfrm>
            <a:off x="4648200" y="1981200"/>
            <a:ext cx="3810000" cy="4114800"/>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5" name="日期版面配置區 4">
            <a:extLst>
              <a:ext uri="{FF2B5EF4-FFF2-40B4-BE49-F238E27FC236}">
                <a16:creationId xmlns:a16="http://schemas.microsoft.com/office/drawing/2014/main" id="{BF9C62A3-D008-47FD-9C45-5162F7F9186F}"/>
              </a:ext>
            </a:extLst>
          </p:cNvPr>
          <p:cNvSpPr>
            <a:spLocks noGrp="1"/>
          </p:cNvSpPr>
          <p:nvPr>
            <p:ph type="dt" sz="half" idx="10"/>
          </p:nvPr>
        </p:nvSpPr>
        <p:spPr>
          <a:xfrm>
            <a:off x="685800" y="6248400"/>
            <a:ext cx="1905000" cy="457200"/>
          </a:xfrm>
          <a:prstGeom prst="rect">
            <a:avLst/>
          </a:prstGeom>
        </p:spPr>
        <p:txBody>
          <a:bodyPr/>
          <a:lstStyle>
            <a:lvl1pPr eaLnBrk="1" hangingPunct="1">
              <a:defRPr/>
            </a:lvl1pPr>
          </a:lstStyle>
          <a:p>
            <a:pPr>
              <a:defRPr/>
            </a:pPr>
            <a:endParaRPr lang="en-US" altLang="zh-TW"/>
          </a:p>
        </p:txBody>
      </p:sp>
      <p:sp>
        <p:nvSpPr>
          <p:cNvPr id="6" name="投影片編號版面配置區 5">
            <a:extLst>
              <a:ext uri="{FF2B5EF4-FFF2-40B4-BE49-F238E27FC236}">
                <a16:creationId xmlns:a16="http://schemas.microsoft.com/office/drawing/2014/main" id="{AB211842-A7BC-4476-8E21-7A3FB8387654}"/>
              </a:ext>
            </a:extLst>
          </p:cNvPr>
          <p:cNvSpPr>
            <a:spLocks noGrp="1"/>
          </p:cNvSpPr>
          <p:nvPr>
            <p:ph type="sldNum" sz="quarter" idx="11"/>
          </p:nvPr>
        </p:nvSpPr>
        <p:spPr>
          <a:xfrm>
            <a:off x="6553200" y="6248400"/>
            <a:ext cx="1905000" cy="457200"/>
          </a:xfrm>
          <a:prstGeom prst="rect">
            <a:avLst/>
          </a:prstGeom>
        </p:spPr>
        <p:txBody>
          <a:bodyPr/>
          <a:lstStyle>
            <a:lvl1pPr eaLnBrk="1" hangingPunct="1">
              <a:defRPr smtClean="0"/>
            </a:lvl1pPr>
          </a:lstStyle>
          <a:p>
            <a:pPr>
              <a:defRPr/>
            </a:pPr>
            <a:fld id="{88E97A80-1205-49FF-ACB8-27C6A65D08A5}" type="slidenum">
              <a:rPr lang="en-US" altLang="zh-TW"/>
              <a:pPr>
                <a:defRPr/>
              </a:pPr>
              <a:t>‹#›</a:t>
            </a:fld>
            <a:endParaRPr lang="en-US" altLang="zh-TW"/>
          </a:p>
        </p:txBody>
      </p:sp>
    </p:spTree>
    <p:extLst>
      <p:ext uri="{BB962C8B-B14F-4D97-AF65-F5344CB8AC3E}">
        <p14:creationId xmlns:p14="http://schemas.microsoft.com/office/powerpoint/2010/main" val="22504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a:prstGeom prst="rect">
            <a:avLst/>
          </a:prstGeom>
        </p:spPr>
        <p:txBody>
          <a:bodyPr/>
          <a:lstStyle/>
          <a:p>
            <a:r>
              <a:rPr lang="zh-TW" altLang="en-US"/>
              <a:t>按一下以編輯母片標題樣式</a:t>
            </a:r>
            <a:endParaRPr lang="zh-CN" altLang="en-US"/>
          </a:p>
        </p:txBody>
      </p:sp>
      <p:sp>
        <p:nvSpPr>
          <p:cNvPr id="3" name="內容版面配置區 2"/>
          <p:cNvSpPr>
            <a:spLocks noGrp="1"/>
          </p:cNvSpPr>
          <p:nvPr>
            <p:ph idx="1"/>
          </p:nvPr>
        </p:nvSpPr>
        <p:spPr>
          <a:xfrm>
            <a:off x="685800" y="1981200"/>
            <a:ext cx="7772400" cy="4114800"/>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4" name="日期版面配置區 3">
            <a:extLst>
              <a:ext uri="{FF2B5EF4-FFF2-40B4-BE49-F238E27FC236}">
                <a16:creationId xmlns:a16="http://schemas.microsoft.com/office/drawing/2014/main" id="{609BC52B-1152-432A-87E8-CDE601E849AF}"/>
              </a:ext>
            </a:extLst>
          </p:cNvPr>
          <p:cNvSpPr>
            <a:spLocks noGrp="1"/>
          </p:cNvSpPr>
          <p:nvPr>
            <p:ph type="dt" sz="half" idx="10"/>
          </p:nvPr>
        </p:nvSpPr>
        <p:spPr>
          <a:xfrm>
            <a:off x="685800" y="6248400"/>
            <a:ext cx="1905000" cy="457200"/>
          </a:xfrm>
          <a:prstGeom prst="rect">
            <a:avLst/>
          </a:prstGeom>
        </p:spPr>
        <p:txBody>
          <a:bodyPr/>
          <a:lstStyle>
            <a:lvl1pPr eaLnBrk="1" hangingPunct="1">
              <a:defRPr/>
            </a:lvl1pPr>
          </a:lstStyle>
          <a:p>
            <a:pPr>
              <a:defRPr/>
            </a:pPr>
            <a:endParaRPr lang="en-US" altLang="zh-TW"/>
          </a:p>
        </p:txBody>
      </p:sp>
      <p:sp>
        <p:nvSpPr>
          <p:cNvPr id="5" name="投影片編號版面配置區 4">
            <a:extLst>
              <a:ext uri="{FF2B5EF4-FFF2-40B4-BE49-F238E27FC236}">
                <a16:creationId xmlns:a16="http://schemas.microsoft.com/office/drawing/2014/main" id="{68876197-2A2F-4629-969E-9044450CCC9B}"/>
              </a:ext>
            </a:extLst>
          </p:cNvPr>
          <p:cNvSpPr>
            <a:spLocks noGrp="1"/>
          </p:cNvSpPr>
          <p:nvPr>
            <p:ph type="sldNum" sz="quarter" idx="11"/>
          </p:nvPr>
        </p:nvSpPr>
        <p:spPr>
          <a:xfrm>
            <a:off x="6553200" y="6248400"/>
            <a:ext cx="1905000" cy="457200"/>
          </a:xfrm>
          <a:prstGeom prst="rect">
            <a:avLst/>
          </a:prstGeom>
        </p:spPr>
        <p:txBody>
          <a:bodyPr/>
          <a:lstStyle>
            <a:lvl1pPr eaLnBrk="1" hangingPunct="1">
              <a:defRPr smtClean="0"/>
            </a:lvl1pPr>
          </a:lstStyle>
          <a:p>
            <a:pPr>
              <a:defRPr/>
            </a:pPr>
            <a:fld id="{58711568-10AE-411F-A638-2C2F65B0B906}" type="slidenum">
              <a:rPr lang="en-US" altLang="zh-TW"/>
              <a:pPr>
                <a:defRPr/>
              </a:pPr>
              <a:t>‹#›</a:t>
            </a:fld>
            <a:endParaRPr lang="en-US" altLang="zh-TW"/>
          </a:p>
        </p:txBody>
      </p:sp>
    </p:spTree>
    <p:extLst>
      <p:ext uri="{BB962C8B-B14F-4D97-AF65-F5344CB8AC3E}">
        <p14:creationId xmlns:p14="http://schemas.microsoft.com/office/powerpoint/2010/main" val="2736608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623888" y="1709738"/>
            <a:ext cx="7886700" cy="2852737"/>
          </a:xfrm>
          <a:prstGeom prst="rect">
            <a:avLst/>
          </a:prstGeom>
        </p:spPr>
        <p:txBody>
          <a:bodyPr anchor="b"/>
          <a:lstStyle>
            <a:lvl1pPr>
              <a:defRPr sz="6000"/>
            </a:lvl1pPr>
          </a:lstStyle>
          <a:p>
            <a:r>
              <a:rPr lang="zh-TW" altLang="en-US"/>
              <a:t>按一下以編輯母片標題樣式</a:t>
            </a:r>
            <a:endParaRPr lang="zh-CN" altLang="en-US"/>
          </a:p>
        </p:txBody>
      </p:sp>
      <p:sp>
        <p:nvSpPr>
          <p:cNvPr id="3" name="文字版面配置區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E536ACDD-B47F-4BDC-BD70-552697F80B05}"/>
              </a:ext>
            </a:extLst>
          </p:cNvPr>
          <p:cNvSpPr>
            <a:spLocks noGrp="1"/>
          </p:cNvSpPr>
          <p:nvPr>
            <p:ph type="dt" sz="half" idx="10"/>
          </p:nvPr>
        </p:nvSpPr>
        <p:spPr>
          <a:xfrm>
            <a:off x="685800" y="6248400"/>
            <a:ext cx="1905000" cy="457200"/>
          </a:xfrm>
          <a:prstGeom prst="rect">
            <a:avLst/>
          </a:prstGeom>
        </p:spPr>
        <p:txBody>
          <a:bodyPr/>
          <a:lstStyle>
            <a:lvl1pPr eaLnBrk="1" hangingPunct="1">
              <a:defRPr/>
            </a:lvl1pPr>
          </a:lstStyle>
          <a:p>
            <a:pPr>
              <a:defRPr/>
            </a:pPr>
            <a:endParaRPr lang="en-US" altLang="zh-TW"/>
          </a:p>
        </p:txBody>
      </p:sp>
      <p:sp>
        <p:nvSpPr>
          <p:cNvPr id="5" name="投影片編號版面配置區 4">
            <a:extLst>
              <a:ext uri="{FF2B5EF4-FFF2-40B4-BE49-F238E27FC236}">
                <a16:creationId xmlns:a16="http://schemas.microsoft.com/office/drawing/2014/main" id="{DECBC61A-0522-4CA3-9A74-B8782CB2E546}"/>
              </a:ext>
            </a:extLst>
          </p:cNvPr>
          <p:cNvSpPr>
            <a:spLocks noGrp="1"/>
          </p:cNvSpPr>
          <p:nvPr>
            <p:ph type="sldNum" sz="quarter" idx="11"/>
          </p:nvPr>
        </p:nvSpPr>
        <p:spPr>
          <a:xfrm>
            <a:off x="6553200" y="6248400"/>
            <a:ext cx="1905000" cy="457200"/>
          </a:xfrm>
          <a:prstGeom prst="rect">
            <a:avLst/>
          </a:prstGeom>
        </p:spPr>
        <p:txBody>
          <a:bodyPr/>
          <a:lstStyle>
            <a:lvl1pPr eaLnBrk="1" hangingPunct="1">
              <a:defRPr smtClean="0"/>
            </a:lvl1pPr>
          </a:lstStyle>
          <a:p>
            <a:pPr>
              <a:defRPr/>
            </a:pPr>
            <a:fld id="{A5557B91-8C8F-4252-90C4-ACA182D31FF5}" type="slidenum">
              <a:rPr lang="en-US" altLang="zh-TW"/>
              <a:pPr>
                <a:defRPr/>
              </a:pPr>
              <a:t>‹#›</a:t>
            </a:fld>
            <a:endParaRPr lang="en-US" altLang="zh-TW"/>
          </a:p>
        </p:txBody>
      </p:sp>
    </p:spTree>
    <p:extLst>
      <p:ext uri="{BB962C8B-B14F-4D97-AF65-F5344CB8AC3E}">
        <p14:creationId xmlns:p14="http://schemas.microsoft.com/office/powerpoint/2010/main" val="1943681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a:prstGeom prst="rect">
            <a:avLst/>
          </a:prstGeom>
        </p:spPr>
        <p:txBody>
          <a:bodyPr/>
          <a:lstStyle/>
          <a:p>
            <a:r>
              <a:rPr lang="zh-TW" altLang="en-US"/>
              <a:t>按一下以編輯母片標題樣式</a:t>
            </a:r>
            <a:endParaRPr lang="zh-CN" altLang="en-US"/>
          </a:p>
        </p:txBody>
      </p:sp>
      <p:sp>
        <p:nvSpPr>
          <p:cNvPr id="3" name="內容版面配置區 2"/>
          <p:cNvSpPr>
            <a:spLocks noGrp="1"/>
          </p:cNvSpPr>
          <p:nvPr>
            <p:ph sz="half" idx="1"/>
          </p:nvPr>
        </p:nvSpPr>
        <p:spPr>
          <a:xfrm>
            <a:off x="685800" y="1981200"/>
            <a:ext cx="3810000" cy="4114800"/>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4" name="內容版面配置區 3"/>
          <p:cNvSpPr>
            <a:spLocks noGrp="1"/>
          </p:cNvSpPr>
          <p:nvPr>
            <p:ph sz="half" idx="2"/>
          </p:nvPr>
        </p:nvSpPr>
        <p:spPr>
          <a:xfrm>
            <a:off x="4648200" y="1981200"/>
            <a:ext cx="3810000" cy="4114800"/>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5" name="日期版面配置區 4">
            <a:extLst>
              <a:ext uri="{FF2B5EF4-FFF2-40B4-BE49-F238E27FC236}">
                <a16:creationId xmlns:a16="http://schemas.microsoft.com/office/drawing/2014/main" id="{DF2A343F-868B-44DC-A5E3-A2C02E33894D}"/>
              </a:ext>
            </a:extLst>
          </p:cNvPr>
          <p:cNvSpPr>
            <a:spLocks noGrp="1"/>
          </p:cNvSpPr>
          <p:nvPr>
            <p:ph type="dt" sz="half" idx="10"/>
          </p:nvPr>
        </p:nvSpPr>
        <p:spPr>
          <a:xfrm>
            <a:off x="685800" y="6248400"/>
            <a:ext cx="1905000" cy="457200"/>
          </a:xfrm>
          <a:prstGeom prst="rect">
            <a:avLst/>
          </a:prstGeom>
        </p:spPr>
        <p:txBody>
          <a:bodyPr/>
          <a:lstStyle>
            <a:lvl1pPr eaLnBrk="1" hangingPunct="1">
              <a:defRPr/>
            </a:lvl1pPr>
          </a:lstStyle>
          <a:p>
            <a:pPr>
              <a:defRPr/>
            </a:pPr>
            <a:endParaRPr lang="en-US" altLang="zh-TW"/>
          </a:p>
        </p:txBody>
      </p:sp>
      <p:sp>
        <p:nvSpPr>
          <p:cNvPr id="6" name="投影片編號版面配置區 5">
            <a:extLst>
              <a:ext uri="{FF2B5EF4-FFF2-40B4-BE49-F238E27FC236}">
                <a16:creationId xmlns:a16="http://schemas.microsoft.com/office/drawing/2014/main" id="{241FF659-F485-45B3-B768-43937A8470F3}"/>
              </a:ext>
            </a:extLst>
          </p:cNvPr>
          <p:cNvSpPr>
            <a:spLocks noGrp="1"/>
          </p:cNvSpPr>
          <p:nvPr>
            <p:ph type="sldNum" sz="quarter" idx="11"/>
          </p:nvPr>
        </p:nvSpPr>
        <p:spPr>
          <a:xfrm>
            <a:off x="6553200" y="6248400"/>
            <a:ext cx="1905000" cy="457200"/>
          </a:xfrm>
          <a:prstGeom prst="rect">
            <a:avLst/>
          </a:prstGeom>
        </p:spPr>
        <p:txBody>
          <a:bodyPr/>
          <a:lstStyle>
            <a:lvl1pPr eaLnBrk="1" hangingPunct="1">
              <a:defRPr smtClean="0"/>
            </a:lvl1pPr>
          </a:lstStyle>
          <a:p>
            <a:pPr>
              <a:defRPr/>
            </a:pPr>
            <a:fld id="{DF0CF8F0-5677-4557-840F-2171061C39F4}" type="slidenum">
              <a:rPr lang="en-US" altLang="zh-TW"/>
              <a:pPr>
                <a:defRPr/>
              </a:pPr>
              <a:t>‹#›</a:t>
            </a:fld>
            <a:endParaRPr lang="en-US" altLang="zh-TW"/>
          </a:p>
        </p:txBody>
      </p:sp>
    </p:spTree>
    <p:extLst>
      <p:ext uri="{BB962C8B-B14F-4D97-AF65-F5344CB8AC3E}">
        <p14:creationId xmlns:p14="http://schemas.microsoft.com/office/powerpoint/2010/main" val="4273153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a:xfrm>
            <a:off x="630238" y="365125"/>
            <a:ext cx="7886700" cy="1325563"/>
          </a:xfrm>
          <a:prstGeom prst="rect">
            <a:avLst/>
          </a:prstGeom>
        </p:spPr>
        <p:txBody>
          <a:bodyPr/>
          <a:lstStyle/>
          <a:p>
            <a:r>
              <a:rPr lang="zh-TW" altLang="en-US"/>
              <a:t>按一下以編輯母片標題樣式</a:t>
            </a:r>
            <a:endParaRPr lang="zh-CN" altLang="en-US"/>
          </a:p>
        </p:txBody>
      </p:sp>
      <p:sp>
        <p:nvSpPr>
          <p:cNvPr id="3" name="文字版面配置區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30238" y="2505075"/>
            <a:ext cx="3868737" cy="3684588"/>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5" name="文字版面配置區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4629150" y="2505075"/>
            <a:ext cx="3887788" cy="3684588"/>
          </a:xfrm>
          <a:prstGeom prst="rect">
            <a:avLst/>
          </a:prstGeo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7" name="日期版面配置區 6">
            <a:extLst>
              <a:ext uri="{FF2B5EF4-FFF2-40B4-BE49-F238E27FC236}">
                <a16:creationId xmlns:a16="http://schemas.microsoft.com/office/drawing/2014/main" id="{982C5C8F-B0C6-462B-8F88-F5D20ED229B5}"/>
              </a:ext>
            </a:extLst>
          </p:cNvPr>
          <p:cNvSpPr>
            <a:spLocks noGrp="1"/>
          </p:cNvSpPr>
          <p:nvPr>
            <p:ph type="dt" sz="half" idx="10"/>
          </p:nvPr>
        </p:nvSpPr>
        <p:spPr>
          <a:xfrm>
            <a:off x="685800" y="6248400"/>
            <a:ext cx="1905000" cy="457200"/>
          </a:xfrm>
          <a:prstGeom prst="rect">
            <a:avLst/>
          </a:prstGeom>
        </p:spPr>
        <p:txBody>
          <a:bodyPr/>
          <a:lstStyle>
            <a:lvl1pPr eaLnBrk="1" hangingPunct="1">
              <a:defRPr/>
            </a:lvl1pPr>
          </a:lstStyle>
          <a:p>
            <a:pPr>
              <a:defRPr/>
            </a:pPr>
            <a:endParaRPr lang="en-US" altLang="zh-TW"/>
          </a:p>
        </p:txBody>
      </p:sp>
      <p:sp>
        <p:nvSpPr>
          <p:cNvPr id="8" name="投影片編號版面配置區 7">
            <a:extLst>
              <a:ext uri="{FF2B5EF4-FFF2-40B4-BE49-F238E27FC236}">
                <a16:creationId xmlns:a16="http://schemas.microsoft.com/office/drawing/2014/main" id="{B2865E18-7482-4688-9F18-7FF97A4A7427}"/>
              </a:ext>
            </a:extLst>
          </p:cNvPr>
          <p:cNvSpPr>
            <a:spLocks noGrp="1"/>
          </p:cNvSpPr>
          <p:nvPr>
            <p:ph type="sldNum" sz="quarter" idx="11"/>
          </p:nvPr>
        </p:nvSpPr>
        <p:spPr>
          <a:xfrm>
            <a:off x="6553200" y="6248400"/>
            <a:ext cx="1905000" cy="457200"/>
          </a:xfrm>
          <a:prstGeom prst="rect">
            <a:avLst/>
          </a:prstGeom>
        </p:spPr>
        <p:txBody>
          <a:bodyPr/>
          <a:lstStyle>
            <a:lvl1pPr eaLnBrk="1" hangingPunct="1">
              <a:defRPr smtClean="0"/>
            </a:lvl1pPr>
          </a:lstStyle>
          <a:p>
            <a:pPr>
              <a:defRPr/>
            </a:pPr>
            <a:fld id="{C84D0C08-E14F-4CE6-9C8A-5E67E449BC4B}" type="slidenum">
              <a:rPr lang="en-US" altLang="zh-TW"/>
              <a:pPr>
                <a:defRPr/>
              </a:pPr>
              <a:t>‹#›</a:t>
            </a:fld>
            <a:endParaRPr lang="en-US" altLang="zh-TW"/>
          </a:p>
        </p:txBody>
      </p:sp>
    </p:spTree>
    <p:extLst>
      <p:ext uri="{BB962C8B-B14F-4D97-AF65-F5344CB8AC3E}">
        <p14:creationId xmlns:p14="http://schemas.microsoft.com/office/powerpoint/2010/main" val="1640631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a:xfrm>
            <a:off x="685800" y="609600"/>
            <a:ext cx="7772400" cy="1143000"/>
          </a:xfrm>
          <a:prstGeom prst="rect">
            <a:avLst/>
          </a:prstGeom>
        </p:spPr>
        <p:txBody>
          <a:bodyPr/>
          <a:lstStyle/>
          <a:p>
            <a:r>
              <a:rPr lang="zh-TW" altLang="en-US"/>
              <a:t>按一下以編輯母片標題樣式</a:t>
            </a:r>
            <a:endParaRPr lang="zh-CN" altLang="en-US"/>
          </a:p>
        </p:txBody>
      </p:sp>
      <p:sp>
        <p:nvSpPr>
          <p:cNvPr id="3" name="日期版面配置區 2">
            <a:extLst>
              <a:ext uri="{FF2B5EF4-FFF2-40B4-BE49-F238E27FC236}">
                <a16:creationId xmlns:a16="http://schemas.microsoft.com/office/drawing/2014/main" id="{D2D48F24-475F-4CB8-BCD1-06226FFFD7B2}"/>
              </a:ext>
            </a:extLst>
          </p:cNvPr>
          <p:cNvSpPr>
            <a:spLocks noGrp="1"/>
          </p:cNvSpPr>
          <p:nvPr>
            <p:ph type="dt" sz="half" idx="10"/>
          </p:nvPr>
        </p:nvSpPr>
        <p:spPr>
          <a:xfrm>
            <a:off x="685800" y="6248400"/>
            <a:ext cx="1905000" cy="457200"/>
          </a:xfrm>
          <a:prstGeom prst="rect">
            <a:avLst/>
          </a:prstGeom>
        </p:spPr>
        <p:txBody>
          <a:bodyPr/>
          <a:lstStyle>
            <a:lvl1pPr eaLnBrk="1" hangingPunct="1">
              <a:defRPr/>
            </a:lvl1pPr>
          </a:lstStyle>
          <a:p>
            <a:pPr>
              <a:defRPr/>
            </a:pPr>
            <a:endParaRPr lang="en-US" altLang="zh-TW"/>
          </a:p>
        </p:txBody>
      </p:sp>
      <p:sp>
        <p:nvSpPr>
          <p:cNvPr id="4" name="投影片編號版面配置區 3">
            <a:extLst>
              <a:ext uri="{FF2B5EF4-FFF2-40B4-BE49-F238E27FC236}">
                <a16:creationId xmlns:a16="http://schemas.microsoft.com/office/drawing/2014/main" id="{85F428D2-2593-4BC9-A938-2B81F61A03BB}"/>
              </a:ext>
            </a:extLst>
          </p:cNvPr>
          <p:cNvSpPr>
            <a:spLocks noGrp="1"/>
          </p:cNvSpPr>
          <p:nvPr>
            <p:ph type="sldNum" sz="quarter" idx="11"/>
          </p:nvPr>
        </p:nvSpPr>
        <p:spPr>
          <a:xfrm>
            <a:off x="6553200" y="6248400"/>
            <a:ext cx="1905000" cy="457200"/>
          </a:xfrm>
          <a:prstGeom prst="rect">
            <a:avLst/>
          </a:prstGeom>
        </p:spPr>
        <p:txBody>
          <a:bodyPr/>
          <a:lstStyle>
            <a:lvl1pPr eaLnBrk="1" hangingPunct="1">
              <a:defRPr smtClean="0"/>
            </a:lvl1pPr>
          </a:lstStyle>
          <a:p>
            <a:pPr>
              <a:defRPr/>
            </a:pPr>
            <a:fld id="{C25AD4BE-BDA9-49F8-8AA8-476F9FFC7BB4}" type="slidenum">
              <a:rPr lang="en-US" altLang="zh-TW"/>
              <a:pPr>
                <a:defRPr/>
              </a:pPr>
              <a:t>‹#›</a:t>
            </a:fld>
            <a:endParaRPr lang="en-US" altLang="zh-TW"/>
          </a:p>
        </p:txBody>
      </p:sp>
    </p:spTree>
    <p:extLst>
      <p:ext uri="{BB962C8B-B14F-4D97-AF65-F5344CB8AC3E}">
        <p14:creationId xmlns:p14="http://schemas.microsoft.com/office/powerpoint/2010/main" val="18680830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38ADFDE0-A8F8-4B79-8437-450E14EB7A38}"/>
              </a:ext>
            </a:extLst>
          </p:cNvPr>
          <p:cNvSpPr>
            <a:spLocks noGrp="1"/>
          </p:cNvSpPr>
          <p:nvPr>
            <p:ph type="dt" sz="half" idx="10"/>
          </p:nvPr>
        </p:nvSpPr>
        <p:spPr>
          <a:xfrm>
            <a:off x="685800" y="6248400"/>
            <a:ext cx="1905000" cy="457200"/>
          </a:xfrm>
          <a:prstGeom prst="rect">
            <a:avLst/>
          </a:prstGeom>
        </p:spPr>
        <p:txBody>
          <a:bodyPr/>
          <a:lstStyle>
            <a:lvl1pPr eaLnBrk="1" hangingPunct="1">
              <a:defRPr/>
            </a:lvl1pPr>
          </a:lstStyle>
          <a:p>
            <a:pPr>
              <a:defRPr/>
            </a:pPr>
            <a:endParaRPr lang="en-US" altLang="zh-TW"/>
          </a:p>
        </p:txBody>
      </p:sp>
      <p:sp>
        <p:nvSpPr>
          <p:cNvPr id="3" name="投影片編號版面配置區 2">
            <a:extLst>
              <a:ext uri="{FF2B5EF4-FFF2-40B4-BE49-F238E27FC236}">
                <a16:creationId xmlns:a16="http://schemas.microsoft.com/office/drawing/2014/main" id="{905C2903-BBE2-4538-9599-FA1B54375C7B}"/>
              </a:ext>
            </a:extLst>
          </p:cNvPr>
          <p:cNvSpPr>
            <a:spLocks noGrp="1"/>
          </p:cNvSpPr>
          <p:nvPr>
            <p:ph type="sldNum" sz="quarter" idx="11"/>
          </p:nvPr>
        </p:nvSpPr>
        <p:spPr>
          <a:xfrm>
            <a:off x="6553200" y="6248400"/>
            <a:ext cx="1905000" cy="457200"/>
          </a:xfrm>
          <a:prstGeom prst="rect">
            <a:avLst/>
          </a:prstGeom>
        </p:spPr>
        <p:txBody>
          <a:bodyPr/>
          <a:lstStyle>
            <a:lvl1pPr eaLnBrk="1" hangingPunct="1">
              <a:defRPr smtClean="0"/>
            </a:lvl1pPr>
          </a:lstStyle>
          <a:p>
            <a:pPr>
              <a:defRPr/>
            </a:pPr>
            <a:fld id="{942173D3-C5F4-425F-B9CA-EDABFEFF82D1}" type="slidenum">
              <a:rPr lang="en-US" altLang="zh-TW"/>
              <a:pPr>
                <a:defRPr/>
              </a:pPr>
              <a:t>‹#›</a:t>
            </a:fld>
            <a:endParaRPr lang="en-US" altLang="zh-TW"/>
          </a:p>
        </p:txBody>
      </p:sp>
    </p:spTree>
    <p:extLst>
      <p:ext uri="{BB962C8B-B14F-4D97-AF65-F5344CB8AC3E}">
        <p14:creationId xmlns:p14="http://schemas.microsoft.com/office/powerpoint/2010/main" val="2369774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a:prstGeom prst="rect">
            <a:avLst/>
          </a:prstGeom>
        </p:spPr>
        <p:txBody>
          <a:bodyPr anchor="b"/>
          <a:lstStyle>
            <a:lvl1pPr>
              <a:defRPr sz="3200"/>
            </a:lvl1pPr>
          </a:lstStyle>
          <a:p>
            <a:r>
              <a:rPr lang="zh-TW" altLang="en-US"/>
              <a:t>按一下以編輯母片標題樣式</a:t>
            </a:r>
            <a:endParaRPr lang="zh-CN" altLang="en-US"/>
          </a:p>
        </p:txBody>
      </p:sp>
      <p:sp>
        <p:nvSpPr>
          <p:cNvPr id="3" name="內容版面配置區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zh-CN" altLang="en-US"/>
          </a:p>
        </p:txBody>
      </p:sp>
      <p:sp>
        <p:nvSpPr>
          <p:cNvPr id="4" name="文字版面配置區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703E527F-3EA1-462F-8CC3-86E392B98BBD}"/>
              </a:ext>
            </a:extLst>
          </p:cNvPr>
          <p:cNvSpPr>
            <a:spLocks noGrp="1"/>
          </p:cNvSpPr>
          <p:nvPr>
            <p:ph type="dt" sz="half" idx="10"/>
          </p:nvPr>
        </p:nvSpPr>
        <p:spPr>
          <a:xfrm>
            <a:off x="685800" y="6248400"/>
            <a:ext cx="1905000" cy="457200"/>
          </a:xfrm>
          <a:prstGeom prst="rect">
            <a:avLst/>
          </a:prstGeom>
        </p:spPr>
        <p:txBody>
          <a:bodyPr/>
          <a:lstStyle>
            <a:lvl1pPr eaLnBrk="1" hangingPunct="1">
              <a:defRPr/>
            </a:lvl1pPr>
          </a:lstStyle>
          <a:p>
            <a:pPr>
              <a:defRPr/>
            </a:pPr>
            <a:endParaRPr lang="en-US" altLang="zh-TW"/>
          </a:p>
        </p:txBody>
      </p:sp>
      <p:sp>
        <p:nvSpPr>
          <p:cNvPr id="6" name="投影片編號版面配置區 5">
            <a:extLst>
              <a:ext uri="{FF2B5EF4-FFF2-40B4-BE49-F238E27FC236}">
                <a16:creationId xmlns:a16="http://schemas.microsoft.com/office/drawing/2014/main" id="{A7FE7C4F-9E89-4AF5-BFC8-23781396408D}"/>
              </a:ext>
            </a:extLst>
          </p:cNvPr>
          <p:cNvSpPr>
            <a:spLocks noGrp="1"/>
          </p:cNvSpPr>
          <p:nvPr>
            <p:ph type="sldNum" sz="quarter" idx="11"/>
          </p:nvPr>
        </p:nvSpPr>
        <p:spPr>
          <a:xfrm>
            <a:off x="6553200" y="6248400"/>
            <a:ext cx="1905000" cy="457200"/>
          </a:xfrm>
          <a:prstGeom prst="rect">
            <a:avLst/>
          </a:prstGeom>
        </p:spPr>
        <p:txBody>
          <a:bodyPr/>
          <a:lstStyle>
            <a:lvl1pPr eaLnBrk="1" hangingPunct="1">
              <a:defRPr smtClean="0"/>
            </a:lvl1pPr>
          </a:lstStyle>
          <a:p>
            <a:pPr>
              <a:defRPr/>
            </a:pPr>
            <a:fld id="{0E3577C6-64B9-44CF-8AE1-1645DBFB1A2A}" type="slidenum">
              <a:rPr lang="en-US" altLang="zh-TW"/>
              <a:pPr>
                <a:defRPr/>
              </a:pPr>
              <a:t>‹#›</a:t>
            </a:fld>
            <a:endParaRPr lang="en-US" altLang="zh-TW"/>
          </a:p>
        </p:txBody>
      </p:sp>
    </p:spTree>
    <p:extLst>
      <p:ext uri="{BB962C8B-B14F-4D97-AF65-F5344CB8AC3E}">
        <p14:creationId xmlns:p14="http://schemas.microsoft.com/office/powerpoint/2010/main" val="810508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p:cNvSpPr>
            <a:spLocks noGrp="1"/>
          </p:cNvSpPr>
          <p:nvPr>
            <p:ph type="title"/>
          </p:nvPr>
        </p:nvSpPr>
        <p:spPr>
          <a:xfrm>
            <a:off x="630238" y="457200"/>
            <a:ext cx="2949575" cy="1600200"/>
          </a:xfrm>
          <a:prstGeom prst="rect">
            <a:avLst/>
          </a:prstGeom>
        </p:spPr>
        <p:txBody>
          <a:bodyPr anchor="b"/>
          <a:lstStyle>
            <a:lvl1pPr>
              <a:defRPr sz="3200"/>
            </a:lvl1pPr>
          </a:lstStyle>
          <a:p>
            <a:r>
              <a:rPr lang="zh-TW" altLang="en-US"/>
              <a:t>按一下以編輯母片標題樣式</a:t>
            </a:r>
            <a:endParaRPr lang="zh-CN" altLang="en-US"/>
          </a:p>
        </p:txBody>
      </p:sp>
      <p:sp>
        <p:nvSpPr>
          <p:cNvPr id="3" name="圖片版面配置區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字版面配置區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AC0821DF-62D2-4D5B-89ED-00FC7A6BB6AF}"/>
              </a:ext>
            </a:extLst>
          </p:cNvPr>
          <p:cNvSpPr>
            <a:spLocks noGrp="1"/>
          </p:cNvSpPr>
          <p:nvPr>
            <p:ph type="dt" sz="half" idx="10"/>
          </p:nvPr>
        </p:nvSpPr>
        <p:spPr>
          <a:xfrm>
            <a:off x="685800" y="6248400"/>
            <a:ext cx="1905000" cy="457200"/>
          </a:xfrm>
          <a:prstGeom prst="rect">
            <a:avLst/>
          </a:prstGeom>
        </p:spPr>
        <p:txBody>
          <a:bodyPr/>
          <a:lstStyle>
            <a:lvl1pPr eaLnBrk="1" hangingPunct="1">
              <a:defRPr/>
            </a:lvl1pPr>
          </a:lstStyle>
          <a:p>
            <a:pPr>
              <a:defRPr/>
            </a:pPr>
            <a:endParaRPr lang="en-US" altLang="zh-TW"/>
          </a:p>
        </p:txBody>
      </p:sp>
      <p:sp>
        <p:nvSpPr>
          <p:cNvPr id="6" name="投影片編號版面配置區 5">
            <a:extLst>
              <a:ext uri="{FF2B5EF4-FFF2-40B4-BE49-F238E27FC236}">
                <a16:creationId xmlns:a16="http://schemas.microsoft.com/office/drawing/2014/main" id="{386F42C0-856D-4F4A-9D93-AD829C9D7BFD}"/>
              </a:ext>
            </a:extLst>
          </p:cNvPr>
          <p:cNvSpPr>
            <a:spLocks noGrp="1"/>
          </p:cNvSpPr>
          <p:nvPr>
            <p:ph type="sldNum" sz="quarter" idx="11"/>
          </p:nvPr>
        </p:nvSpPr>
        <p:spPr>
          <a:xfrm>
            <a:off x="6553200" y="6248400"/>
            <a:ext cx="1905000" cy="457200"/>
          </a:xfrm>
          <a:prstGeom prst="rect">
            <a:avLst/>
          </a:prstGeom>
        </p:spPr>
        <p:txBody>
          <a:bodyPr/>
          <a:lstStyle>
            <a:lvl1pPr eaLnBrk="1" hangingPunct="1">
              <a:defRPr smtClean="0"/>
            </a:lvl1pPr>
          </a:lstStyle>
          <a:p>
            <a:pPr>
              <a:defRPr/>
            </a:pPr>
            <a:fld id="{ECFEF21A-1702-4936-B2B1-FBD51621EC62}" type="slidenum">
              <a:rPr lang="en-US" altLang="zh-TW"/>
              <a:pPr>
                <a:defRPr/>
              </a:pPr>
              <a:t>‹#›</a:t>
            </a:fld>
            <a:endParaRPr lang="en-US" altLang="zh-TW"/>
          </a:p>
        </p:txBody>
      </p:sp>
    </p:spTree>
    <p:extLst>
      <p:ext uri="{BB962C8B-B14F-4D97-AF65-F5344CB8AC3E}">
        <p14:creationId xmlns:p14="http://schemas.microsoft.com/office/powerpoint/2010/main" val="4257047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gradFill rotWithShape="0">
          <a:gsLst>
            <a:gs pos="0">
              <a:schemeClr val="bg2"/>
            </a:gs>
            <a:gs pos="100000">
              <a:schemeClr val="bg1"/>
            </a:gs>
          </a:gsLst>
          <a:lin ang="0" scaled="1"/>
        </a:gradFill>
        <a:effectLst/>
      </p:bgPr>
    </p:bg>
    <p:spTree>
      <p:nvGrpSpPr>
        <p:cNvPr id="1" name=""/>
        <p:cNvGrpSpPr/>
        <p:nvPr/>
      </p:nvGrpSpPr>
      <p:grpSpPr>
        <a:xfrm>
          <a:off x="0" y="0"/>
          <a:ext cx="0" cy="0"/>
          <a:chOff x="0" y="0"/>
          <a:chExt cx="0" cy="0"/>
        </a:xfrm>
      </p:grpSpPr>
      <p:sp>
        <p:nvSpPr>
          <p:cNvPr id="1026" name="Text Box 5">
            <a:extLst>
              <a:ext uri="{FF2B5EF4-FFF2-40B4-BE49-F238E27FC236}">
                <a16:creationId xmlns:a16="http://schemas.microsoft.com/office/drawing/2014/main" id="{A2823038-F79F-4827-A989-893E51F3BB64}"/>
              </a:ext>
            </a:extLst>
          </p:cNvPr>
          <p:cNvSpPr txBox="1">
            <a:spLocks noChangeArrowheads="1"/>
          </p:cNvSpPr>
          <p:nvPr userDrawn="1"/>
        </p:nvSpPr>
        <p:spPr bwMode="auto">
          <a:xfrm>
            <a:off x="71438" y="6505575"/>
            <a:ext cx="9037637" cy="307975"/>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pPr>
            <a:r>
              <a:rPr lang="zh-CN" altLang="en-US" sz="1400">
                <a:solidFill>
                  <a:srgbClr val="BFBFBF"/>
                </a:solidFill>
                <a:latin typeface="Arial Nova" panose="020B0504020202020204" pitchFamily="34" charset="0"/>
                <a:ea typeface="華康儷特圓(P)" pitchFamily="34" charset="-120"/>
              </a:rPr>
              <a:t>泰好宇宙課室</a:t>
            </a:r>
            <a:r>
              <a:rPr lang="en-US" altLang="zh-CN" sz="1400">
                <a:solidFill>
                  <a:srgbClr val="BFBFBF"/>
                </a:solidFill>
                <a:latin typeface="Arial Nova" panose="020B0504020202020204" pitchFamily="34" charset="0"/>
                <a:ea typeface="華康儷特圓(P)" pitchFamily="34" charset="-120"/>
              </a:rPr>
              <a:t>                                                                                                                                   </a:t>
            </a:r>
            <a:r>
              <a:rPr lang="en-US" altLang="zh-TW" sz="1400">
                <a:solidFill>
                  <a:srgbClr val="BFBFBF"/>
                </a:solidFill>
                <a:latin typeface="Arial Nova" panose="020B0504020202020204" pitchFamily="34" charset="0"/>
                <a:ea typeface="華康儷特圓(P)" pitchFamily="34" charset="-120"/>
              </a:rPr>
              <a:t>VeryGood.Tips</a:t>
            </a:r>
          </a:p>
        </p:txBody>
      </p:sp>
      <p:pic>
        <p:nvPicPr>
          <p:cNvPr id="1027" name="圖片 2" descr="一張含有 建築物, 時鐘 的圖片&#10;&#10;自動產生的描述">
            <a:extLst>
              <a:ext uri="{FF2B5EF4-FFF2-40B4-BE49-F238E27FC236}">
                <a16:creationId xmlns:a16="http://schemas.microsoft.com/office/drawing/2014/main" id="{541CCFA0-04FB-43A9-8533-CECB5AD2D1A2}"/>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500563" y="6597650"/>
            <a:ext cx="179387"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anose="02020603050405020304" pitchFamily="18" charset="0"/>
          <a:ea typeface="新細明體" panose="02020500000000000000" pitchFamily="18" charset="-120"/>
        </a:defRPr>
      </a:lvl2pPr>
      <a:lvl3pPr algn="ctr" rtl="0" eaLnBrk="0" fontAlgn="base" hangingPunct="0">
        <a:spcBef>
          <a:spcPct val="0"/>
        </a:spcBef>
        <a:spcAft>
          <a:spcPct val="0"/>
        </a:spcAft>
        <a:defRPr kumimoji="1" sz="4400">
          <a:solidFill>
            <a:schemeClr val="tx2"/>
          </a:solidFill>
          <a:latin typeface="Times New Roman" panose="02020603050405020304" pitchFamily="18" charset="0"/>
          <a:ea typeface="新細明體" panose="02020500000000000000" pitchFamily="18" charset="-120"/>
        </a:defRPr>
      </a:lvl3pPr>
      <a:lvl4pPr algn="ctr" rtl="0" eaLnBrk="0" fontAlgn="base" hangingPunct="0">
        <a:spcBef>
          <a:spcPct val="0"/>
        </a:spcBef>
        <a:spcAft>
          <a:spcPct val="0"/>
        </a:spcAft>
        <a:defRPr kumimoji="1" sz="4400">
          <a:solidFill>
            <a:schemeClr val="tx2"/>
          </a:solidFill>
          <a:latin typeface="Times New Roman" panose="02020603050405020304" pitchFamily="18" charset="0"/>
          <a:ea typeface="新細明體" panose="02020500000000000000" pitchFamily="18" charset="-120"/>
        </a:defRPr>
      </a:lvl4pPr>
      <a:lvl5pPr algn="ctr" rtl="0" eaLnBrk="0" fontAlgn="base" hangingPunct="0">
        <a:spcBef>
          <a:spcPct val="0"/>
        </a:spcBef>
        <a:spcAft>
          <a:spcPct val="0"/>
        </a:spcAft>
        <a:defRPr kumimoji="1" sz="4400">
          <a:solidFill>
            <a:schemeClr val="tx2"/>
          </a:solidFill>
          <a:latin typeface="Times New Roman" panose="02020603050405020304" pitchFamily="18" charset="0"/>
          <a:ea typeface="新細明體" panose="02020500000000000000" pitchFamily="18" charset="-120"/>
        </a:defRPr>
      </a:lvl5pPr>
      <a:lvl6pPr marL="457200" algn="ctr" rtl="0" fontAlgn="base">
        <a:spcBef>
          <a:spcPct val="0"/>
        </a:spcBef>
        <a:spcAft>
          <a:spcPct val="0"/>
        </a:spcAft>
        <a:defRPr kumimoji="1" sz="4400">
          <a:solidFill>
            <a:schemeClr val="tx2"/>
          </a:solidFill>
          <a:latin typeface="Times New Roman" panose="02020603050405020304" pitchFamily="18" charset="0"/>
          <a:ea typeface="新細明體" panose="02020500000000000000" pitchFamily="18" charset="-120"/>
        </a:defRPr>
      </a:lvl6pPr>
      <a:lvl7pPr marL="914400" algn="ctr" rtl="0" fontAlgn="base">
        <a:spcBef>
          <a:spcPct val="0"/>
        </a:spcBef>
        <a:spcAft>
          <a:spcPct val="0"/>
        </a:spcAft>
        <a:defRPr kumimoji="1" sz="4400">
          <a:solidFill>
            <a:schemeClr val="tx2"/>
          </a:solidFill>
          <a:latin typeface="Times New Roman" panose="02020603050405020304" pitchFamily="18" charset="0"/>
          <a:ea typeface="新細明體" panose="02020500000000000000" pitchFamily="18" charset="-120"/>
        </a:defRPr>
      </a:lvl7pPr>
      <a:lvl8pPr marL="1371600" algn="ctr" rtl="0" fontAlgn="base">
        <a:spcBef>
          <a:spcPct val="0"/>
        </a:spcBef>
        <a:spcAft>
          <a:spcPct val="0"/>
        </a:spcAft>
        <a:defRPr kumimoji="1" sz="4400">
          <a:solidFill>
            <a:schemeClr val="tx2"/>
          </a:solidFill>
          <a:latin typeface="Times New Roman" panose="02020603050405020304" pitchFamily="18" charset="0"/>
          <a:ea typeface="新細明體" panose="02020500000000000000" pitchFamily="18" charset="-120"/>
        </a:defRPr>
      </a:lvl8pPr>
      <a:lvl9pPr marL="1828800" algn="ctr" rtl="0" fontAlgn="base">
        <a:spcBef>
          <a:spcPct val="0"/>
        </a:spcBef>
        <a:spcAft>
          <a:spcPct val="0"/>
        </a:spcAft>
        <a:defRPr kumimoji="1" sz="4400">
          <a:solidFill>
            <a:schemeClr val="tx2"/>
          </a:solidFill>
          <a:latin typeface="Times New Roman" panose="02020603050405020304" pitchFamily="18" charset="0"/>
          <a:ea typeface="新細明體" panose="02020500000000000000" pitchFamily="18" charset="-120"/>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8.xml"/><Relationship Id="rId2" Type="http://schemas.openxmlformats.org/officeDocument/2006/relationships/slideLayout" Target="../slideLayouts/slideLayout7.xml"/><Relationship Id="rId1" Type="http://schemas.openxmlformats.org/officeDocument/2006/relationships/tags" Target="../tags/tag100.xml"/></Relationships>
</file>

<file path=ppt/slides/_rels/slide101.xml.rels><?xml version="1.0" encoding="UTF-8" standalone="yes"?>
<Relationships xmlns="http://schemas.openxmlformats.org/package/2006/relationships"><Relationship Id="rId3" Type="http://schemas.openxmlformats.org/officeDocument/2006/relationships/notesSlide" Target="../notesSlides/notesSlide99.xml"/><Relationship Id="rId2" Type="http://schemas.openxmlformats.org/officeDocument/2006/relationships/slideLayout" Target="../slideLayouts/slideLayout2.xml"/><Relationship Id="rId1" Type="http://schemas.openxmlformats.org/officeDocument/2006/relationships/tags" Target="../tags/tag101.xml"/></Relationships>
</file>

<file path=ppt/slides/_rels/slide102.xml.rels><?xml version="1.0" encoding="UTF-8" standalone="yes"?>
<Relationships xmlns="http://schemas.openxmlformats.org/package/2006/relationships"><Relationship Id="rId3" Type="http://schemas.openxmlformats.org/officeDocument/2006/relationships/notesSlide" Target="../notesSlides/notesSlide100.xml"/><Relationship Id="rId2" Type="http://schemas.openxmlformats.org/officeDocument/2006/relationships/slideLayout" Target="../slideLayouts/slideLayout7.xml"/><Relationship Id="rId1" Type="http://schemas.openxmlformats.org/officeDocument/2006/relationships/tags" Target="../tags/tag102.xml"/></Relationships>
</file>

<file path=ppt/slides/_rels/slide103.xml.rels><?xml version="1.0" encoding="UTF-8" standalone="yes"?>
<Relationships xmlns="http://schemas.openxmlformats.org/package/2006/relationships"><Relationship Id="rId3" Type="http://schemas.openxmlformats.org/officeDocument/2006/relationships/notesSlide" Target="../notesSlides/notesSlide101.xml"/><Relationship Id="rId2" Type="http://schemas.openxmlformats.org/officeDocument/2006/relationships/slideLayout" Target="../slideLayouts/slideLayout2.xml"/><Relationship Id="rId1" Type="http://schemas.openxmlformats.org/officeDocument/2006/relationships/tags" Target="../tags/tag103.xml"/></Relationships>
</file>

<file path=ppt/slides/_rels/slide104.xml.rels><?xml version="1.0" encoding="UTF-8" standalone="yes"?>
<Relationships xmlns="http://schemas.openxmlformats.org/package/2006/relationships"><Relationship Id="rId3" Type="http://schemas.openxmlformats.org/officeDocument/2006/relationships/notesSlide" Target="../notesSlides/notesSlide102.xml"/><Relationship Id="rId2" Type="http://schemas.openxmlformats.org/officeDocument/2006/relationships/slideLayout" Target="../slideLayouts/slideLayout7.xml"/><Relationship Id="rId1" Type="http://schemas.openxmlformats.org/officeDocument/2006/relationships/tags" Target="../tags/tag104.xml"/></Relationships>
</file>

<file path=ppt/slides/_rels/slide105.xml.rels><?xml version="1.0" encoding="UTF-8" standalone="yes"?>
<Relationships xmlns="http://schemas.openxmlformats.org/package/2006/relationships"><Relationship Id="rId3" Type="http://schemas.openxmlformats.org/officeDocument/2006/relationships/notesSlide" Target="../notesSlides/notesSlide103.xml"/><Relationship Id="rId2" Type="http://schemas.openxmlformats.org/officeDocument/2006/relationships/slideLayout" Target="../slideLayouts/slideLayout7.xml"/><Relationship Id="rId1" Type="http://schemas.openxmlformats.org/officeDocument/2006/relationships/tags" Target="../tags/tag105.xml"/></Relationships>
</file>

<file path=ppt/slides/_rels/slide106.xml.rels><?xml version="1.0" encoding="UTF-8" standalone="yes"?>
<Relationships xmlns="http://schemas.openxmlformats.org/package/2006/relationships"><Relationship Id="rId3" Type="http://schemas.openxmlformats.org/officeDocument/2006/relationships/notesSlide" Target="../notesSlides/notesSlide104.xml"/><Relationship Id="rId2" Type="http://schemas.openxmlformats.org/officeDocument/2006/relationships/slideLayout" Target="../slideLayouts/slideLayout7.xml"/><Relationship Id="rId1" Type="http://schemas.openxmlformats.org/officeDocument/2006/relationships/tags" Target="../tags/tag106.xml"/></Relationships>
</file>

<file path=ppt/slides/_rels/slide107.xml.rels><?xml version="1.0" encoding="UTF-8" standalone="yes"?>
<Relationships xmlns="http://schemas.openxmlformats.org/package/2006/relationships"><Relationship Id="rId3" Type="http://schemas.openxmlformats.org/officeDocument/2006/relationships/notesSlide" Target="../notesSlides/notesSlide105.xml"/><Relationship Id="rId2" Type="http://schemas.openxmlformats.org/officeDocument/2006/relationships/slideLayout" Target="../slideLayouts/slideLayout2.xml"/><Relationship Id="rId1" Type="http://schemas.openxmlformats.org/officeDocument/2006/relationships/tags" Target="../tags/tag107.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6.xml"/><Relationship Id="rId2" Type="http://schemas.openxmlformats.org/officeDocument/2006/relationships/slideLayout" Target="../slideLayouts/slideLayout7.xml"/><Relationship Id="rId1" Type="http://schemas.openxmlformats.org/officeDocument/2006/relationships/tags" Target="../tags/tag108.xml"/><Relationship Id="rId4" Type="http://schemas.openxmlformats.org/officeDocument/2006/relationships/image" Target="../media/image2.png"/></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0.xml.rels><?xml version="1.0" encoding="UTF-8" standalone="yes"?>
<Relationships xmlns="http://schemas.openxmlformats.org/package/2006/relationships"><Relationship Id="rId3" Type="http://schemas.openxmlformats.org/officeDocument/2006/relationships/notesSlide" Target="../notesSlides/notesSlide107.xml"/><Relationship Id="rId2" Type="http://schemas.openxmlformats.org/officeDocument/2006/relationships/slideLayout" Target="../slideLayouts/slideLayout7.xml"/><Relationship Id="rId1" Type="http://schemas.openxmlformats.org/officeDocument/2006/relationships/tags" Target="../tags/tag109.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tags" Target="../tags/tag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6.xml"/><Relationship Id="rId1" Type="http://schemas.openxmlformats.org/officeDocument/2006/relationships/tags" Target="../tags/tag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27.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28.xml"/><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6.xml"/><Relationship Id="rId1" Type="http://schemas.openxmlformats.org/officeDocument/2006/relationships/tags" Target="../tags/tag3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31.xml"/><Relationship Id="rId5" Type="http://schemas.openxmlformats.org/officeDocument/2006/relationships/image" Target="../media/image5.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3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6.xml"/><Relationship Id="rId1" Type="http://schemas.openxmlformats.org/officeDocument/2006/relationships/tags" Target="../tags/tag3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34.xm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3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3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7.xml"/><Relationship Id="rId1" Type="http://schemas.openxmlformats.org/officeDocument/2006/relationships/tags" Target="../tags/tag39.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7.xml"/><Relationship Id="rId1" Type="http://schemas.openxmlformats.org/officeDocument/2006/relationships/tags" Target="../tags/tag40.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7.xml"/><Relationship Id="rId1" Type="http://schemas.openxmlformats.org/officeDocument/2006/relationships/tags" Target="../tags/tag4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7.xml"/><Relationship Id="rId1" Type="http://schemas.openxmlformats.org/officeDocument/2006/relationships/tags" Target="../tags/tag4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7.xml"/><Relationship Id="rId1" Type="http://schemas.openxmlformats.org/officeDocument/2006/relationships/tags" Target="../tags/tag43.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7.xml"/><Relationship Id="rId1" Type="http://schemas.openxmlformats.org/officeDocument/2006/relationships/tags" Target="../tags/tag44.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7.xml"/><Relationship Id="rId1" Type="http://schemas.openxmlformats.org/officeDocument/2006/relationships/tags" Target="../tags/tag45.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7.xml"/><Relationship Id="rId1" Type="http://schemas.openxmlformats.org/officeDocument/2006/relationships/tags" Target="../tags/tag46.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tags" Target="../tags/tag47.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7.xml"/><Relationship Id="rId1" Type="http://schemas.openxmlformats.org/officeDocument/2006/relationships/tags" Target="../tags/tag48.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7.xml"/><Relationship Id="rId1" Type="http://schemas.openxmlformats.org/officeDocument/2006/relationships/tags" Target="../tags/tag50.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53.xml"/><Relationship Id="rId4" Type="http://schemas.openxmlformats.org/officeDocument/2006/relationships/image" Target="../media/image8.jpe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tags" Target="../tags/tag54.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3.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7.xml"/><Relationship Id="rId1" Type="http://schemas.openxmlformats.org/officeDocument/2006/relationships/tags" Target="../tags/tag57.xml"/></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12.xml"/><Relationship Id="rId1" Type="http://schemas.openxmlformats.org/officeDocument/2006/relationships/tags" Target="../tags/tag58.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7.xml"/><Relationship Id="rId1" Type="http://schemas.openxmlformats.org/officeDocument/2006/relationships/tags" Target="../tags/tag5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7.xml"/><Relationship Id="rId1" Type="http://schemas.openxmlformats.org/officeDocument/2006/relationships/tags" Target="../tags/tag60.xml"/></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9.xml"/><Relationship Id="rId2" Type="http://schemas.openxmlformats.org/officeDocument/2006/relationships/slideLayout" Target="../slideLayouts/slideLayout2.xml"/><Relationship Id="rId1" Type="http://schemas.openxmlformats.org/officeDocument/2006/relationships/tags" Target="../tags/tag61.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tags" Target="../tags/tag62.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1.xml"/><Relationship Id="rId1" Type="http://schemas.openxmlformats.org/officeDocument/2006/relationships/tags" Target="../tags/tag63.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2.xml"/><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63.xml"/><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6.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1.bin"/><Relationship Id="rId4" Type="http://schemas.openxmlformats.org/officeDocument/2006/relationships/notesSlide" Target="../notesSlides/notesSlide64.xml"/></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67.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1.bin"/><Relationship Id="rId4" Type="http://schemas.openxmlformats.org/officeDocument/2006/relationships/notesSlide" Target="../notesSlides/notesSlide65.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66.xml"/><Relationship Id="rId2" Type="http://schemas.openxmlformats.org/officeDocument/2006/relationships/slideLayout" Target="../slideLayouts/slideLayout7.xml"/><Relationship Id="rId1" Type="http://schemas.openxmlformats.org/officeDocument/2006/relationships/tags" Target="../tags/tag68.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67.xml"/><Relationship Id="rId2" Type="http://schemas.openxmlformats.org/officeDocument/2006/relationships/slideLayout" Target="../slideLayouts/slideLayout2.xml"/><Relationship Id="rId1" Type="http://schemas.openxmlformats.org/officeDocument/2006/relationships/tags" Target="../tags/tag69.xml"/><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6.xml"/><Relationship Id="rId1" Type="http://schemas.openxmlformats.org/officeDocument/2006/relationships/tags" Target="../tags/tag70.xml"/></Relationships>
</file>

<file path=ppt/slides/_rels/slide71.xml.rels><?xml version="1.0" encoding="UTF-8" standalone="yes"?>
<Relationships xmlns="http://schemas.openxmlformats.org/package/2006/relationships"><Relationship Id="rId3" Type="http://schemas.openxmlformats.org/officeDocument/2006/relationships/notesSlide" Target="../notesSlides/notesSlide69.xml"/><Relationship Id="rId2" Type="http://schemas.openxmlformats.org/officeDocument/2006/relationships/slideLayout" Target="../slideLayouts/slideLayout6.xml"/><Relationship Id="rId1" Type="http://schemas.openxmlformats.org/officeDocument/2006/relationships/tags" Target="../tags/tag71.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70.xml"/><Relationship Id="rId2" Type="http://schemas.openxmlformats.org/officeDocument/2006/relationships/slideLayout" Target="../slideLayouts/slideLayout7.xml"/><Relationship Id="rId1" Type="http://schemas.openxmlformats.org/officeDocument/2006/relationships/tags" Target="../tags/tag72.xml"/></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2.xml"/><Relationship Id="rId2" Type="http://schemas.openxmlformats.org/officeDocument/2006/relationships/slideLayout" Target="../slideLayouts/slideLayout7.xml"/><Relationship Id="rId1" Type="http://schemas.openxmlformats.org/officeDocument/2006/relationships/tags" Target="../tags/tag74.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6.xml"/><Relationship Id="rId1" Type="http://schemas.openxmlformats.org/officeDocument/2006/relationships/tags" Target="../tags/tag75.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7.xml"/><Relationship Id="rId1" Type="http://schemas.openxmlformats.org/officeDocument/2006/relationships/tags" Target="../tags/tag76.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tags" Target="../tags/tag77.xml"/></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1.xml"/><Relationship Id="rId1" Type="http://schemas.openxmlformats.org/officeDocument/2006/relationships/tags" Target="../tags/tag78.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1.xml"/><Relationship Id="rId1" Type="http://schemas.openxmlformats.org/officeDocument/2006/relationships/tags" Target="../tags/tag79.xml"/><Relationship Id="rId4" Type="http://schemas.openxmlformats.org/officeDocument/2006/relationships/image" Target="../media/image11.wmf"/></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78.xml"/><Relationship Id="rId2" Type="http://schemas.openxmlformats.org/officeDocument/2006/relationships/slideLayout" Target="../slideLayouts/slideLayout1.xml"/><Relationship Id="rId1" Type="http://schemas.openxmlformats.org/officeDocument/2006/relationships/tags" Target="../tags/tag80.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9.xml"/><Relationship Id="rId2" Type="http://schemas.openxmlformats.org/officeDocument/2006/relationships/slideLayout" Target="../slideLayouts/slideLayout1.xml"/><Relationship Id="rId1" Type="http://schemas.openxmlformats.org/officeDocument/2006/relationships/tags" Target="../tags/tag81.xml"/></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80.xml"/><Relationship Id="rId2" Type="http://schemas.openxmlformats.org/officeDocument/2006/relationships/slideLayout" Target="../slideLayouts/slideLayout1.xml"/><Relationship Id="rId1" Type="http://schemas.openxmlformats.org/officeDocument/2006/relationships/tags" Target="../tags/tag82.xml"/><Relationship Id="rId5" Type="http://schemas.openxmlformats.org/officeDocument/2006/relationships/image" Target="../media/image13.wmf"/><Relationship Id="rId4" Type="http://schemas.openxmlformats.org/officeDocument/2006/relationships/image" Target="../media/image12.wmf"/></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1.xml"/><Relationship Id="rId2" Type="http://schemas.openxmlformats.org/officeDocument/2006/relationships/slideLayout" Target="../slideLayouts/slideLayout1.xml"/><Relationship Id="rId1" Type="http://schemas.openxmlformats.org/officeDocument/2006/relationships/tags" Target="../tags/tag83.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2.xml"/><Relationship Id="rId2" Type="http://schemas.openxmlformats.org/officeDocument/2006/relationships/slideLayout" Target="../slideLayouts/slideLayout1.xml"/><Relationship Id="rId1" Type="http://schemas.openxmlformats.org/officeDocument/2006/relationships/tags" Target="../tags/tag84.xml"/></Relationships>
</file>

<file path=ppt/slides/_rels/slide85.xml.rels><?xml version="1.0" encoding="UTF-8" standalone="yes"?>
<Relationships xmlns="http://schemas.openxmlformats.org/package/2006/relationships"><Relationship Id="rId3" Type="http://schemas.openxmlformats.org/officeDocument/2006/relationships/notesSlide" Target="../notesSlides/notesSlide83.xml"/><Relationship Id="rId2" Type="http://schemas.openxmlformats.org/officeDocument/2006/relationships/slideLayout" Target="../slideLayouts/slideLayout1.xml"/><Relationship Id="rId1" Type="http://schemas.openxmlformats.org/officeDocument/2006/relationships/tags" Target="../tags/tag85.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4.xml"/><Relationship Id="rId2" Type="http://schemas.openxmlformats.org/officeDocument/2006/relationships/slideLayout" Target="../slideLayouts/slideLayout1.xml"/><Relationship Id="rId1" Type="http://schemas.openxmlformats.org/officeDocument/2006/relationships/tags" Target="../tags/tag86.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85.xml"/><Relationship Id="rId2" Type="http://schemas.openxmlformats.org/officeDocument/2006/relationships/slideLayout" Target="../slideLayouts/slideLayout1.xml"/><Relationship Id="rId1" Type="http://schemas.openxmlformats.org/officeDocument/2006/relationships/tags" Target="../tags/tag87.xml"/></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86.xml"/><Relationship Id="rId2" Type="http://schemas.openxmlformats.org/officeDocument/2006/relationships/slideLayout" Target="../slideLayouts/slideLayout1.xml"/><Relationship Id="rId1" Type="http://schemas.openxmlformats.org/officeDocument/2006/relationships/tags" Target="../tags/tag88.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87.xml"/><Relationship Id="rId2" Type="http://schemas.openxmlformats.org/officeDocument/2006/relationships/slideLayout" Target="../slideLayouts/slideLayout1.xml"/><Relationship Id="rId1" Type="http://schemas.openxmlformats.org/officeDocument/2006/relationships/tags" Target="../tags/tag8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9.xml"/></Relationships>
</file>

<file path=ppt/slides/_rels/slide90.xml.rels><?xml version="1.0" encoding="UTF-8" standalone="yes"?>
<Relationships xmlns="http://schemas.openxmlformats.org/package/2006/relationships"><Relationship Id="rId3" Type="http://schemas.openxmlformats.org/officeDocument/2006/relationships/notesSlide" Target="../notesSlides/notesSlide88.xml"/><Relationship Id="rId2" Type="http://schemas.openxmlformats.org/officeDocument/2006/relationships/slideLayout" Target="../slideLayouts/slideLayout1.xml"/><Relationship Id="rId1" Type="http://schemas.openxmlformats.org/officeDocument/2006/relationships/tags" Target="../tags/tag90.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89.xml"/><Relationship Id="rId2" Type="http://schemas.openxmlformats.org/officeDocument/2006/relationships/slideLayout" Target="../slideLayouts/slideLayout1.xml"/><Relationship Id="rId1" Type="http://schemas.openxmlformats.org/officeDocument/2006/relationships/tags" Target="../tags/tag91.xml"/></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90.xml"/><Relationship Id="rId2" Type="http://schemas.openxmlformats.org/officeDocument/2006/relationships/slideLayout" Target="../slideLayouts/slideLayout2.xml"/><Relationship Id="rId1" Type="http://schemas.openxmlformats.org/officeDocument/2006/relationships/tags" Target="../tags/tag92.xml"/></Relationships>
</file>

<file path=ppt/slides/_rels/slide93.xml.rels><?xml version="1.0" encoding="UTF-8" standalone="yes"?>
<Relationships xmlns="http://schemas.openxmlformats.org/package/2006/relationships"><Relationship Id="rId3" Type="http://schemas.openxmlformats.org/officeDocument/2006/relationships/notesSlide" Target="../notesSlides/notesSlide91.xml"/><Relationship Id="rId2" Type="http://schemas.openxmlformats.org/officeDocument/2006/relationships/slideLayout" Target="../slideLayouts/slideLayout1.xml"/><Relationship Id="rId1" Type="http://schemas.openxmlformats.org/officeDocument/2006/relationships/tags" Target="../tags/tag93.xml"/></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7.xml"/><Relationship Id="rId1" Type="http://schemas.openxmlformats.org/officeDocument/2006/relationships/tags" Target="../tags/tag94.xml"/></Relationships>
</file>

<file path=ppt/slides/_rels/slide95.xml.rels><?xml version="1.0" encoding="UTF-8" standalone="yes"?>
<Relationships xmlns="http://schemas.openxmlformats.org/package/2006/relationships"><Relationship Id="rId3" Type="http://schemas.openxmlformats.org/officeDocument/2006/relationships/notesSlide" Target="../notesSlides/notesSlide93.xml"/><Relationship Id="rId2" Type="http://schemas.openxmlformats.org/officeDocument/2006/relationships/slideLayout" Target="../slideLayouts/slideLayout2.xml"/><Relationship Id="rId1" Type="http://schemas.openxmlformats.org/officeDocument/2006/relationships/tags" Target="../tags/tag95.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4.xml"/><Relationship Id="rId2" Type="http://schemas.openxmlformats.org/officeDocument/2006/relationships/slideLayout" Target="../slideLayouts/slideLayout2.xml"/><Relationship Id="rId1" Type="http://schemas.openxmlformats.org/officeDocument/2006/relationships/tags" Target="../tags/tag96.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5.xml"/><Relationship Id="rId2" Type="http://schemas.openxmlformats.org/officeDocument/2006/relationships/slideLayout" Target="../slideLayouts/slideLayout2.xml"/><Relationship Id="rId1" Type="http://schemas.openxmlformats.org/officeDocument/2006/relationships/tags" Target="../tags/tag97.xml"/></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96.xml"/><Relationship Id="rId2" Type="http://schemas.openxmlformats.org/officeDocument/2006/relationships/slideLayout" Target="../slideLayouts/slideLayout7.xml"/><Relationship Id="rId1" Type="http://schemas.openxmlformats.org/officeDocument/2006/relationships/tags" Target="../tags/tag98.xml"/></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97.xml"/><Relationship Id="rId2" Type="http://schemas.openxmlformats.org/officeDocument/2006/relationships/slideLayout" Target="../slideLayouts/slideLayout7.xml"/><Relationship Id="rId1" Type="http://schemas.openxmlformats.org/officeDocument/2006/relationships/tags" Target="../tags/tag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5">
            <a:extLst>
              <a:ext uri="{FF2B5EF4-FFF2-40B4-BE49-F238E27FC236}">
                <a16:creationId xmlns:a16="http://schemas.microsoft.com/office/drawing/2014/main" id="{3396B306-AC92-4F5B-806B-DCEA07B4CEA1}"/>
              </a:ext>
            </a:extLst>
          </p:cNvPr>
          <p:cNvSpPr>
            <a:spLocks noGrp="1" noChangeArrowheads="1"/>
          </p:cNvSpPr>
          <p:nvPr>
            <p:ph type="title" idx="4294967295"/>
          </p:nvPr>
        </p:nvSpPr>
        <p:spPr bwMode="auto">
          <a:xfrm>
            <a:off x="685800" y="44450"/>
            <a:ext cx="77724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sz="1800">
                <a:solidFill>
                  <a:schemeClr val="bg1"/>
                </a:solidFill>
              </a:rPr>
              <a:t>MBA</a:t>
            </a:r>
            <a:r>
              <a:rPr lang="en-US" altLang="zh-TW" sz="1800">
                <a:solidFill>
                  <a:srgbClr val="7F7F7F"/>
                </a:solidFill>
              </a:rPr>
              <a:t> </a:t>
            </a:r>
            <a:r>
              <a:rPr lang="zh-TW" altLang="en-US" sz="1800">
                <a:solidFill>
                  <a:schemeClr val="bg1"/>
                </a:solidFill>
              </a:rPr>
              <a:t>組織行為學</a:t>
            </a:r>
          </a:p>
        </p:txBody>
      </p:sp>
      <p:sp>
        <p:nvSpPr>
          <p:cNvPr id="16387" name="WordArt 2">
            <a:extLst>
              <a:ext uri="{FF2B5EF4-FFF2-40B4-BE49-F238E27FC236}">
                <a16:creationId xmlns:a16="http://schemas.microsoft.com/office/drawing/2014/main" id="{BEC65352-5E74-4AFA-B10E-23D325262E72}"/>
              </a:ext>
            </a:extLst>
          </p:cNvPr>
          <p:cNvSpPr>
            <a:spLocks noChangeArrowheads="1" noChangeShapeType="1" noTextEdit="1"/>
          </p:cNvSpPr>
          <p:nvPr/>
        </p:nvSpPr>
        <p:spPr bwMode="auto">
          <a:xfrm>
            <a:off x="2903538" y="1268413"/>
            <a:ext cx="5629275" cy="838200"/>
          </a:xfrm>
          <a:prstGeom prst="rect">
            <a:avLst/>
          </a:prstGeom>
        </p:spPr>
        <p:txBody>
          <a:bodyPr wrap="none" fromWordArt="1">
            <a:prstTxWarp prst="textPlain">
              <a:avLst>
                <a:gd name="adj" fmla="val 50000"/>
              </a:avLst>
            </a:prstTxWarp>
          </a:bodyPr>
          <a:lstStyle/>
          <a:p>
            <a:pPr algn="ctr"/>
            <a:r>
              <a:rPr lang="zh-TW" altLang="en-US" sz="4000" kern="10" dirty="0">
                <a:ln w="9525">
                  <a:solidFill>
                    <a:schemeClr val="bg2"/>
                  </a:solidFill>
                  <a:miter lim="800000"/>
                  <a:headEnd/>
                  <a:tailEnd/>
                </a:ln>
                <a:gradFill rotWithShape="1">
                  <a:gsLst>
                    <a:gs pos="0">
                      <a:srgbClr val="FFFF00"/>
                    </a:gs>
                    <a:gs pos="100000">
                      <a:srgbClr val="FF9933"/>
                    </a:gs>
                  </a:gsLst>
                  <a:path path="rect">
                    <a:fillToRect l="50000" t="50000" r="50000" b="50000"/>
                  </a:path>
                </a:gradFill>
                <a:effectLst>
                  <a:outerShdw dist="35921" dir="2700000" algn="ctr" rotWithShape="0">
                    <a:schemeClr val="bg2"/>
                  </a:outerShdw>
                </a:effectLst>
                <a:ea typeface="全真超特明" panose="02010609000101010101" pitchFamily="49" charset="-120"/>
              </a:rPr>
              <a:t>美國文化大學</a:t>
            </a:r>
            <a:endParaRPr lang="zh-CN" altLang="en-US" sz="4000" kern="10" dirty="0">
              <a:ln w="9525">
                <a:solidFill>
                  <a:schemeClr val="bg2"/>
                </a:solidFill>
                <a:miter lim="800000"/>
                <a:headEnd/>
                <a:tailEnd/>
              </a:ln>
              <a:gradFill rotWithShape="1">
                <a:gsLst>
                  <a:gs pos="0">
                    <a:srgbClr val="FFFF00"/>
                  </a:gs>
                  <a:gs pos="100000">
                    <a:srgbClr val="FF9933"/>
                  </a:gs>
                </a:gsLst>
                <a:path path="rect">
                  <a:fillToRect l="50000" t="50000" r="50000" b="50000"/>
                </a:path>
              </a:gradFill>
              <a:effectLst>
                <a:outerShdw dist="35921" dir="2700000" algn="ctr" rotWithShape="0">
                  <a:schemeClr val="bg2"/>
                </a:outerShdw>
              </a:effectLst>
            </a:endParaRPr>
          </a:p>
        </p:txBody>
      </p:sp>
      <p:sp>
        <p:nvSpPr>
          <p:cNvPr id="16388" name="WordArt 3">
            <a:extLst>
              <a:ext uri="{FF2B5EF4-FFF2-40B4-BE49-F238E27FC236}">
                <a16:creationId xmlns:a16="http://schemas.microsoft.com/office/drawing/2014/main" id="{7D6FDA65-2941-42E9-9C16-EBCEFBF281AC}"/>
              </a:ext>
            </a:extLst>
          </p:cNvPr>
          <p:cNvSpPr>
            <a:spLocks noChangeArrowheads="1" noChangeShapeType="1" noTextEdit="1"/>
          </p:cNvSpPr>
          <p:nvPr/>
        </p:nvSpPr>
        <p:spPr bwMode="auto">
          <a:xfrm>
            <a:off x="3132138" y="3719513"/>
            <a:ext cx="5689600" cy="1079500"/>
          </a:xfrm>
          <a:prstGeom prst="rect">
            <a:avLst/>
          </a:prstGeom>
        </p:spPr>
        <p:txBody>
          <a:bodyPr wrap="none" fromWordArt="1">
            <a:prstTxWarp prst="textPlain">
              <a:avLst>
                <a:gd name="adj" fmla="val 50000"/>
              </a:avLst>
            </a:prstTxWarp>
          </a:bodyPr>
          <a:lstStyle/>
          <a:p>
            <a:pPr algn="ctr"/>
            <a:r>
              <a:rPr lang="zh-TW" altLang="en-US" sz="3600" kern="10" dirty="0">
                <a:ln w="9525">
                  <a:solidFill>
                    <a:schemeClr val="bg2"/>
                  </a:solidFill>
                  <a:miter lim="800000"/>
                  <a:headEnd/>
                  <a:tailEnd/>
                </a:ln>
                <a:solidFill>
                  <a:srgbClr val="7AADFF"/>
                </a:solidFill>
                <a:effectLst>
                  <a:outerShdw dist="35921" dir="2700000" algn="ctr" rotWithShape="0">
                    <a:schemeClr val="bg2"/>
                  </a:outerShdw>
                </a:effectLst>
                <a:ea typeface="全真超特明" panose="02010609000101010101" pitchFamily="49" charset="-120"/>
              </a:rPr>
              <a:t>組織行為學</a:t>
            </a:r>
            <a:endParaRPr lang="zh-CN" altLang="en-US" sz="3600" kern="10" dirty="0">
              <a:ln w="9525">
                <a:solidFill>
                  <a:schemeClr val="bg2"/>
                </a:solidFill>
                <a:miter lim="800000"/>
                <a:headEnd/>
                <a:tailEnd/>
              </a:ln>
              <a:solidFill>
                <a:srgbClr val="7AADFF"/>
              </a:solidFill>
              <a:effectLst>
                <a:outerShdw dist="35921" dir="2700000" algn="ctr" rotWithShape="0">
                  <a:schemeClr val="bg2"/>
                </a:outerShdw>
              </a:effectLst>
            </a:endParaRPr>
          </a:p>
        </p:txBody>
      </p:sp>
      <p:sp>
        <p:nvSpPr>
          <p:cNvPr id="16389" name="Text Box 4">
            <a:extLst>
              <a:ext uri="{FF2B5EF4-FFF2-40B4-BE49-F238E27FC236}">
                <a16:creationId xmlns:a16="http://schemas.microsoft.com/office/drawing/2014/main" id="{E81EC8CF-7BAC-44B6-9577-65D13C800F07}"/>
              </a:ext>
            </a:extLst>
          </p:cNvPr>
          <p:cNvSpPr txBox="1">
            <a:spLocks noChangeArrowheads="1"/>
          </p:cNvSpPr>
          <p:nvPr/>
        </p:nvSpPr>
        <p:spPr bwMode="auto">
          <a:xfrm>
            <a:off x="4572000" y="5451475"/>
            <a:ext cx="4392613" cy="641350"/>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8100">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r" eaLnBrk="1" hangingPunct="1">
              <a:spcBef>
                <a:spcPct val="50000"/>
              </a:spcBef>
            </a:pPr>
            <a:r>
              <a:rPr lang="en-US" altLang="zh-CN" sz="3600">
                <a:solidFill>
                  <a:schemeClr val="folHlink"/>
                </a:solidFill>
                <a:latin typeface="Times New Roman" panose="02020603050405020304" pitchFamily="18" charset="0"/>
                <a:ea typeface="全真超特明" panose="02010609000101010101" pitchFamily="49" charset="-120"/>
              </a:rPr>
              <a:t>講師：韓雷疇碩士</a:t>
            </a:r>
          </a:p>
        </p:txBody>
      </p:sp>
      <p:pic>
        <p:nvPicPr>
          <p:cNvPr id="16390" name="Picture 5" descr="ACU-001c-600">
            <a:extLst>
              <a:ext uri="{FF2B5EF4-FFF2-40B4-BE49-F238E27FC236}">
                <a16:creationId xmlns:a16="http://schemas.microsoft.com/office/drawing/2014/main" id="{EEE0BBB8-3D58-4C6C-95AC-8AF1782044C4}"/>
              </a:ext>
            </a:extLst>
          </p:cNvPr>
          <p:cNvPicPr>
            <a:picLocks noChangeAspect="1" noChangeArrowheads="1"/>
          </p:cNvPicPr>
          <p:nvPr/>
        </p:nvPicPr>
        <p:blipFill>
          <a:blip r:embed="rId4">
            <a:clrChange>
              <a:clrFrom>
                <a:srgbClr val="FFFFFF"/>
              </a:clrFrom>
              <a:clrTo>
                <a:srgbClr val="FFFFFF">
                  <a:alpha val="0"/>
                </a:srgbClr>
              </a:clrTo>
            </a:clrChange>
            <a:lum contrast="6000"/>
            <a:extLst>
              <a:ext uri="{28A0092B-C50C-407E-A947-70E740481C1C}">
                <a14:useLocalDpi xmlns:a14="http://schemas.microsoft.com/office/drawing/2010/main" val="0"/>
              </a:ext>
            </a:extLst>
          </a:blip>
          <a:srcRect/>
          <a:stretch>
            <a:fillRect/>
          </a:stretch>
        </p:blipFill>
        <p:spPr bwMode="auto">
          <a:xfrm>
            <a:off x="323850" y="404813"/>
            <a:ext cx="2376488" cy="234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WordArt 6">
            <a:extLst>
              <a:ext uri="{FF2B5EF4-FFF2-40B4-BE49-F238E27FC236}">
                <a16:creationId xmlns:a16="http://schemas.microsoft.com/office/drawing/2014/main" id="{63121AA5-26EC-45E3-9A13-72E11A1F13CB}"/>
              </a:ext>
            </a:extLst>
          </p:cNvPr>
          <p:cNvSpPr>
            <a:spLocks noChangeArrowheads="1" noChangeShapeType="1" noTextEdit="1"/>
          </p:cNvSpPr>
          <p:nvPr/>
        </p:nvSpPr>
        <p:spPr bwMode="auto">
          <a:xfrm>
            <a:off x="2700338" y="2225675"/>
            <a:ext cx="5832475" cy="458788"/>
          </a:xfrm>
          <a:prstGeom prst="rect">
            <a:avLst/>
          </a:prstGeom>
        </p:spPr>
        <p:txBody>
          <a:bodyPr wrap="none" fromWordArt="1">
            <a:prstTxWarp prst="textPlain">
              <a:avLst>
                <a:gd name="adj" fmla="val 50000"/>
              </a:avLst>
            </a:prstTxWarp>
          </a:bodyPr>
          <a:lstStyle/>
          <a:p>
            <a:pPr algn="ctr"/>
            <a:r>
              <a:rPr lang="en-US" altLang="zh-CN" sz="3600" kern="10">
                <a:ln w="9525">
                  <a:solidFill>
                    <a:schemeClr val="tx1"/>
                  </a:solidFill>
                  <a:round/>
                  <a:headEnd/>
                  <a:tailEnd/>
                </a:ln>
                <a:solidFill>
                  <a:srgbClr val="FFFFFF"/>
                </a:solidFill>
                <a:latin typeface="Times New Roman" panose="02020603050405020304" pitchFamily="18" charset="0"/>
                <a:cs typeface="Times New Roman" panose="02020603050405020304" pitchFamily="18" charset="0"/>
              </a:rPr>
              <a:t>American Culture University</a:t>
            </a:r>
            <a:endParaRPr lang="zh-CN" altLang="en-US" sz="3600" kern="10">
              <a:ln w="9525">
                <a:solidFill>
                  <a:schemeClr val="tx1"/>
                </a:solidFill>
                <a:round/>
                <a:headEnd/>
                <a:tailEnd/>
              </a:ln>
              <a:solidFill>
                <a:srgbClr val="FFFFFF"/>
              </a:solidFill>
              <a:latin typeface="Times New Roman" panose="02020603050405020304" pitchFamily="18" charset="0"/>
              <a:cs typeface="Times New Roman" panose="02020603050405020304" pitchFamily="18" charset="0"/>
            </a:endParaRPr>
          </a:p>
        </p:txBody>
      </p:sp>
      <p:sp>
        <p:nvSpPr>
          <p:cNvPr id="140295" name="WordArt 7">
            <a:extLst>
              <a:ext uri="{FF2B5EF4-FFF2-40B4-BE49-F238E27FC236}">
                <a16:creationId xmlns:a16="http://schemas.microsoft.com/office/drawing/2014/main" id="{73D2D646-E6B1-4612-8C1E-FE1FB8AE85C5}"/>
              </a:ext>
            </a:extLst>
          </p:cNvPr>
          <p:cNvSpPr>
            <a:spLocks noChangeArrowheads="1" noChangeShapeType="1" noTextEdit="1"/>
          </p:cNvSpPr>
          <p:nvPr/>
        </p:nvSpPr>
        <p:spPr bwMode="auto">
          <a:xfrm>
            <a:off x="395288" y="3790950"/>
            <a:ext cx="2552700" cy="1008063"/>
          </a:xfrm>
          <a:prstGeom prst="rect">
            <a:avLst/>
          </a:prstGeom>
        </p:spPr>
        <p:txBody>
          <a:bodyPr wrap="none" fromWordArt="1">
            <a:prstTxWarp prst="textPlain">
              <a:avLst>
                <a:gd name="adj" fmla="val 50000"/>
              </a:avLst>
            </a:prstTxWarp>
          </a:bodyPr>
          <a:lstStyle/>
          <a:p>
            <a:pPr algn="ctr" eaLnBrk="1" hangingPunct="1">
              <a:defRPr/>
            </a:pPr>
            <a:r>
              <a:rPr lang="en-US" altLang="zh-CN" sz="8000" b="1" kern="10" dirty="0">
                <a:ln w="9525">
                  <a:solidFill>
                    <a:schemeClr val="bg2"/>
                  </a:solidFill>
                  <a:round/>
                  <a:headEnd/>
                  <a:tailEnd/>
                </a:ln>
                <a:solidFill>
                  <a:srgbClr val="7AADFF"/>
                </a:solidFill>
                <a:latin typeface="Arial Black" panose="020B0A04020102020204" pitchFamily="34" charset="0"/>
              </a:rPr>
              <a:t>MBA</a:t>
            </a:r>
            <a:endParaRPr lang="zh-CN" altLang="en-US" sz="8000" kern="10" dirty="0">
              <a:ln w="9525">
                <a:solidFill>
                  <a:schemeClr val="bg2"/>
                </a:solidFill>
                <a:round/>
                <a:headEnd/>
                <a:tailEnd/>
              </a:ln>
              <a:solidFill>
                <a:srgbClr val="7AADFF"/>
              </a:solidFill>
              <a:effectLst>
                <a:outerShdw dist="35921" dir="2700000" algn="ctr" rotWithShape="0">
                  <a:schemeClr val="bg2"/>
                </a:outerShdw>
              </a:effectLst>
              <a:latin typeface="Arial Black" panose="020B0A04020102020204" pitchFamily="34" charset="0"/>
            </a:endParaRPr>
          </a:p>
        </p:txBody>
      </p:sp>
      <p:sp>
        <p:nvSpPr>
          <p:cNvPr id="16393" name="WordArt 8">
            <a:extLst>
              <a:ext uri="{FF2B5EF4-FFF2-40B4-BE49-F238E27FC236}">
                <a16:creationId xmlns:a16="http://schemas.microsoft.com/office/drawing/2014/main" id="{21CA2EC3-95FD-41B4-AB58-A7A4B2DA36B8}"/>
              </a:ext>
            </a:extLst>
          </p:cNvPr>
          <p:cNvSpPr>
            <a:spLocks noChangeArrowheads="1" noChangeShapeType="1" noTextEdit="1"/>
          </p:cNvSpPr>
          <p:nvPr/>
        </p:nvSpPr>
        <p:spPr bwMode="auto">
          <a:xfrm>
            <a:off x="395288" y="5589588"/>
            <a:ext cx="3313112" cy="431800"/>
          </a:xfrm>
          <a:prstGeom prst="rect">
            <a:avLst/>
          </a:prstGeom>
        </p:spPr>
        <p:txBody>
          <a:bodyPr wrap="none" fromWordArt="1">
            <a:prstTxWarp prst="textPlain">
              <a:avLst>
                <a:gd name="adj" fmla="val 50000"/>
              </a:avLst>
            </a:prstTxWarp>
          </a:bodyPr>
          <a:lstStyle/>
          <a:p>
            <a:pPr algn="ctr"/>
            <a:r>
              <a:rPr lang="en-US" altLang="zh-CN" sz="2800" b="1" kern="10">
                <a:ln w="9525">
                  <a:solidFill>
                    <a:schemeClr val="bg2"/>
                  </a:solidFill>
                  <a:round/>
                  <a:headEnd/>
                  <a:tailEnd/>
                </a:ln>
                <a:solidFill>
                  <a:schemeClr val="folHlink"/>
                </a:solidFill>
                <a:cs typeface="Arial" panose="020B0604020202020204" pitchFamily="34" charset="0"/>
              </a:rPr>
              <a:t>VeryGood.tips</a:t>
            </a:r>
            <a:endParaRPr lang="zh-CN" altLang="en-US" sz="2800" b="1" kern="10">
              <a:ln w="9525">
                <a:solidFill>
                  <a:schemeClr val="bg2"/>
                </a:solidFill>
                <a:round/>
                <a:headEnd/>
                <a:tailEnd/>
              </a:ln>
              <a:solidFill>
                <a:schemeClr val="folHlink"/>
              </a:solidFill>
              <a:cs typeface="Arial" panose="020B0604020202020204" pitchFamily="34" charset="0"/>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7">
            <a:extLst>
              <a:ext uri="{FF2B5EF4-FFF2-40B4-BE49-F238E27FC236}">
                <a16:creationId xmlns:a16="http://schemas.microsoft.com/office/drawing/2014/main" id="{57D7CAD6-0BF5-4660-ACC3-C92E2012DEF5}"/>
              </a:ext>
            </a:extLst>
          </p:cNvPr>
          <p:cNvSpPr>
            <a:spLocks noGrp="1" noChangeArrowheads="1"/>
          </p:cNvSpPr>
          <p:nvPr>
            <p:ph type="title" idx="4294967295"/>
          </p:nvPr>
        </p:nvSpPr>
        <p:spPr bwMode="auto">
          <a:xfrm>
            <a:off x="685800" y="609600"/>
            <a:ext cx="77724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zh-TW" altLang="en-US" sz="16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內容</a:t>
            </a:r>
          </a:p>
        </p:txBody>
      </p:sp>
      <p:sp>
        <p:nvSpPr>
          <p:cNvPr id="32771" name="Rectangle 2">
            <a:extLst>
              <a:ext uri="{FF2B5EF4-FFF2-40B4-BE49-F238E27FC236}">
                <a16:creationId xmlns:a16="http://schemas.microsoft.com/office/drawing/2014/main" id="{0CCB5460-ECCA-4C6F-9058-D49196C5761F}"/>
              </a:ext>
            </a:extLst>
          </p:cNvPr>
          <p:cNvSpPr>
            <a:spLocks noChangeArrowheads="1"/>
          </p:cNvSpPr>
          <p:nvPr/>
        </p:nvSpPr>
        <p:spPr bwMode="auto">
          <a:xfrm>
            <a:off x="4495800" y="304800"/>
            <a:ext cx="4114800" cy="609600"/>
          </a:xfrm>
          <a:prstGeom prst="rect">
            <a:avLst/>
          </a:prstGeom>
          <a:solidFill>
            <a:srgbClr val="00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3600"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工作</a:t>
            </a:r>
            <a:r>
              <a:rPr lang="en-US" altLang="zh-TW"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WORK</a:t>
            </a:r>
            <a:r>
              <a:rPr lang="en-US" altLang="zh-TW"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400"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zh-TW" altLang="en-US" sz="3200"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目標</a:t>
            </a:r>
            <a:r>
              <a:rPr lang="en-US" altLang="zh-TW"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GOALS</a:t>
            </a:r>
            <a:r>
              <a:rPr lang="en-US" altLang="zh-TW"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400"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a:t>
            </a:r>
          </a:p>
        </p:txBody>
      </p:sp>
      <p:sp>
        <p:nvSpPr>
          <p:cNvPr id="32772" name="Rectangle 3">
            <a:extLst>
              <a:ext uri="{FF2B5EF4-FFF2-40B4-BE49-F238E27FC236}">
                <a16:creationId xmlns:a16="http://schemas.microsoft.com/office/drawing/2014/main" id="{85E16F77-A974-42B5-95DB-841B705BEE16}"/>
              </a:ext>
            </a:extLst>
          </p:cNvPr>
          <p:cNvSpPr>
            <a:spLocks noChangeArrowheads="1"/>
          </p:cNvSpPr>
          <p:nvPr/>
        </p:nvSpPr>
        <p:spPr bwMode="auto">
          <a:xfrm>
            <a:off x="4495800" y="1219200"/>
            <a:ext cx="4191000" cy="584775"/>
          </a:xfrm>
          <a:prstGeom prst="rect">
            <a:avLst/>
          </a:prstGeom>
          <a:solidFill>
            <a:srgbClr val="00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32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個體行為</a:t>
            </a:r>
            <a:r>
              <a:rPr lang="zh-TW" altLang="en-US" sz="32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MOTIVATION</a:t>
            </a:r>
            <a:endParaRPr lang="en-US" altLang="zh-TW">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2773" name="Rectangle 4">
            <a:extLst>
              <a:ext uri="{FF2B5EF4-FFF2-40B4-BE49-F238E27FC236}">
                <a16:creationId xmlns:a16="http://schemas.microsoft.com/office/drawing/2014/main" id="{2D6E1A6B-5892-4E4A-9144-DAAD1DB41C5B}"/>
              </a:ext>
            </a:extLst>
          </p:cNvPr>
          <p:cNvSpPr>
            <a:spLocks noChangeArrowheads="1"/>
          </p:cNvSpPr>
          <p:nvPr/>
        </p:nvSpPr>
        <p:spPr bwMode="auto">
          <a:xfrm>
            <a:off x="4495800" y="2133600"/>
            <a:ext cx="4191000" cy="584775"/>
          </a:xfrm>
          <a:prstGeom prst="rect">
            <a:avLst/>
          </a:prstGeom>
          <a:solidFill>
            <a:srgbClr val="00FF00"/>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32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群體行為</a:t>
            </a:r>
            <a:r>
              <a:rPr lang="zh-TW" altLang="en-US" sz="28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GP.</a:t>
            </a:r>
            <a:r>
              <a:rPr lang="en-US" altLang="zh-TW" sz="20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BEHAVIOR</a:t>
            </a:r>
          </a:p>
        </p:txBody>
      </p:sp>
      <p:sp>
        <p:nvSpPr>
          <p:cNvPr id="32774" name="Rectangle 5">
            <a:extLst>
              <a:ext uri="{FF2B5EF4-FFF2-40B4-BE49-F238E27FC236}">
                <a16:creationId xmlns:a16="http://schemas.microsoft.com/office/drawing/2014/main" id="{1E031199-8611-4950-A552-56874CAF3105}"/>
              </a:ext>
            </a:extLst>
          </p:cNvPr>
          <p:cNvSpPr>
            <a:spLocks noChangeArrowheads="1"/>
          </p:cNvSpPr>
          <p:nvPr/>
        </p:nvSpPr>
        <p:spPr bwMode="auto">
          <a:xfrm>
            <a:off x="685800" y="304800"/>
            <a:ext cx="2362200" cy="1066800"/>
          </a:xfrm>
          <a:prstGeom prst="rect">
            <a:avLst/>
          </a:prstGeom>
          <a:gradFill rotWithShape="0">
            <a:gsLst>
              <a:gs pos="0">
                <a:srgbClr val="FFCC99"/>
              </a:gs>
              <a:gs pos="50000">
                <a:srgbClr val="FFFFFF"/>
              </a:gs>
              <a:gs pos="100000">
                <a:srgbClr val="FFCC99"/>
              </a:gs>
            </a:gsLst>
            <a:lin ang="5400000" scaled="1"/>
          </a:gra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FFCC99"/>
            </a:extrusionClr>
            <a:contourClr>
              <a:srgbClr val="FFCC99"/>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60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內容</a:t>
            </a:r>
          </a:p>
        </p:txBody>
      </p:sp>
      <p:sp>
        <p:nvSpPr>
          <p:cNvPr id="32775" name="Rectangle 6">
            <a:extLst>
              <a:ext uri="{FF2B5EF4-FFF2-40B4-BE49-F238E27FC236}">
                <a16:creationId xmlns:a16="http://schemas.microsoft.com/office/drawing/2014/main" id="{E5EAB21A-1F3C-49D9-9D6E-51D5E1E39EBD}"/>
              </a:ext>
            </a:extLst>
          </p:cNvPr>
          <p:cNvSpPr>
            <a:spLocks noChangeArrowheads="1"/>
          </p:cNvSpPr>
          <p:nvPr/>
        </p:nvSpPr>
        <p:spPr bwMode="auto">
          <a:xfrm>
            <a:off x="685800" y="3429000"/>
            <a:ext cx="3505200" cy="457200"/>
          </a:xfrm>
          <a:prstGeom prst="rect">
            <a:avLst/>
          </a:prstGeom>
          <a:solidFill>
            <a:schemeClr val="folHlink"/>
          </a:solidFill>
          <a:ln w="9525">
            <a:solidFill>
              <a:schemeClr val="tx1"/>
            </a:solidFill>
            <a:miter lim="800000"/>
            <a:headEnd/>
            <a:tailEnd/>
          </a:ln>
          <a:effectLst>
            <a:outerShdw dist="35921" dir="2700000" algn="ctr" rotWithShape="0">
              <a:schemeClr val="bg2"/>
            </a:outerShdw>
          </a:effec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32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組織設計</a:t>
            </a:r>
            <a:r>
              <a:rPr lang="zh-TW" altLang="en-US" sz="20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DESIGN</a:t>
            </a:r>
          </a:p>
        </p:txBody>
      </p:sp>
      <p:sp>
        <p:nvSpPr>
          <p:cNvPr id="32776" name="Text Box 7">
            <a:extLst>
              <a:ext uri="{FF2B5EF4-FFF2-40B4-BE49-F238E27FC236}">
                <a16:creationId xmlns:a16="http://schemas.microsoft.com/office/drawing/2014/main" id="{27FDD5A6-336E-40CF-A336-24F423D86D98}"/>
              </a:ext>
            </a:extLst>
          </p:cNvPr>
          <p:cNvSpPr txBox="1">
            <a:spLocks noChangeArrowheads="1"/>
          </p:cNvSpPr>
          <p:nvPr/>
        </p:nvSpPr>
        <p:spPr bwMode="auto">
          <a:xfrm>
            <a:off x="609600" y="4267200"/>
            <a:ext cx="2057400" cy="830997"/>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pPr>
            <a:r>
              <a:rPr lang="zh-TW" altLang="en-US" sz="28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工作再設計</a:t>
            </a:r>
            <a:r>
              <a:rPr lang="zh-TW" altLang="en-US" sz="20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WORK</a:t>
            </a:r>
            <a:r>
              <a:rPr lang="en-US" altLang="zh-TW">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DESIGN</a:t>
            </a:r>
            <a:endParaRPr lang="en-US" altLang="zh-TW" sz="20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2777" name="Rectangle 8">
            <a:extLst>
              <a:ext uri="{FF2B5EF4-FFF2-40B4-BE49-F238E27FC236}">
                <a16:creationId xmlns:a16="http://schemas.microsoft.com/office/drawing/2014/main" id="{F6115E43-9F61-415A-8ED8-DCC2AD4966B4}"/>
              </a:ext>
            </a:extLst>
          </p:cNvPr>
          <p:cNvSpPr>
            <a:spLocks noChangeArrowheads="1"/>
          </p:cNvSpPr>
          <p:nvPr/>
        </p:nvSpPr>
        <p:spPr bwMode="auto">
          <a:xfrm>
            <a:off x="1219200" y="5334000"/>
            <a:ext cx="3276600" cy="838200"/>
          </a:xfrm>
          <a:prstGeom prst="rect">
            <a:avLst/>
          </a:prstGeom>
          <a:solidFill>
            <a:srgbClr val="FFFF99"/>
          </a:solidFill>
          <a:ln w="9525">
            <a:solidFill>
              <a:schemeClr val="tx1"/>
            </a:solidFill>
            <a:miter lim="800000"/>
            <a:headEnd/>
            <a:tailEnd/>
          </a:ln>
          <a:effectLst>
            <a:outerShdw dist="35921" dir="2700000" algn="ctr" rotWithShape="0">
              <a:schemeClr val="bg2"/>
            </a:outerShdw>
          </a:effec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32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組織結構</a:t>
            </a:r>
            <a:r>
              <a:rPr lang="zh-TW" altLang="en-US" sz="20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zh-TW" altLang="en-US" sz="20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eaLnBrk="1" hangingPunct="1"/>
            <a:r>
              <a:rPr lang="en-US" altLang="zh-TW" sz="20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ORG.</a:t>
            </a:r>
            <a:r>
              <a:rPr lang="en-US" altLang="zh-TW" sz="20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STRUCTURE</a:t>
            </a:r>
            <a:endParaRPr lang="en-US" altLang="zh-TW" sz="22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2778" name="Text Box 9">
            <a:extLst>
              <a:ext uri="{FF2B5EF4-FFF2-40B4-BE49-F238E27FC236}">
                <a16:creationId xmlns:a16="http://schemas.microsoft.com/office/drawing/2014/main" id="{590CBECE-D53B-4CBD-B886-B9C07FF687DA}"/>
              </a:ext>
            </a:extLst>
          </p:cNvPr>
          <p:cNvSpPr txBox="1">
            <a:spLocks noChangeArrowheads="1"/>
          </p:cNvSpPr>
          <p:nvPr/>
        </p:nvSpPr>
        <p:spPr bwMode="auto">
          <a:xfrm>
            <a:off x="5029200" y="3505200"/>
            <a:ext cx="3581400" cy="260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sz="30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組織過程</a:t>
            </a:r>
            <a:r>
              <a:rPr lang="zh-TW" altLang="en-US" sz="30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PROCESSES</a:t>
            </a:r>
          </a:p>
          <a:p>
            <a:pPr eaLnBrk="1" hangingPunct="1">
              <a:spcBef>
                <a:spcPct val="50000"/>
              </a:spcBef>
            </a:pPr>
            <a:r>
              <a:rPr lang="zh-TW" altLang="en-US" sz="30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領導</a:t>
            </a:r>
            <a:r>
              <a:rPr lang="zh-TW" altLang="en-US" sz="30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LEADERSHIP</a:t>
            </a:r>
          </a:p>
          <a:p>
            <a:pPr eaLnBrk="1" hangingPunct="1">
              <a:spcBef>
                <a:spcPct val="50000"/>
              </a:spcBef>
            </a:pPr>
            <a:r>
              <a:rPr lang="zh-TW" altLang="en-US" sz="30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溝通</a:t>
            </a:r>
            <a:r>
              <a:rPr lang="zh-TW" altLang="en-US" sz="30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COMMUNICATION</a:t>
            </a:r>
            <a:r>
              <a:rPr lang="en-US" altLang="zh-TW" sz="26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eaLnBrk="1" hangingPunct="1">
              <a:spcBef>
                <a:spcPct val="50000"/>
              </a:spcBef>
            </a:pPr>
            <a:r>
              <a:rPr lang="zh-TW" altLang="en-US" sz="30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決策</a:t>
            </a:r>
            <a:r>
              <a:rPr lang="zh-TW" altLang="en-US" sz="30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DECISION</a:t>
            </a:r>
            <a:r>
              <a:rPr lang="en-US" altLang="zh-TW" sz="20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MAKING</a:t>
            </a:r>
          </a:p>
        </p:txBody>
      </p:sp>
      <p:sp>
        <p:nvSpPr>
          <p:cNvPr id="32779" name="Line 10">
            <a:extLst>
              <a:ext uri="{FF2B5EF4-FFF2-40B4-BE49-F238E27FC236}">
                <a16:creationId xmlns:a16="http://schemas.microsoft.com/office/drawing/2014/main" id="{7BE0C5E7-73E3-49D3-83E1-83145B032D3B}"/>
              </a:ext>
            </a:extLst>
          </p:cNvPr>
          <p:cNvSpPr>
            <a:spLocks noChangeShapeType="1"/>
          </p:cNvSpPr>
          <p:nvPr/>
        </p:nvSpPr>
        <p:spPr bwMode="auto">
          <a:xfrm>
            <a:off x="6324600" y="914400"/>
            <a:ext cx="0" cy="381000"/>
          </a:xfrm>
          <a:prstGeom prst="line">
            <a:avLst/>
          </a:prstGeom>
          <a:noFill/>
          <a:ln w="381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2780" name="Line 11">
            <a:extLst>
              <a:ext uri="{FF2B5EF4-FFF2-40B4-BE49-F238E27FC236}">
                <a16:creationId xmlns:a16="http://schemas.microsoft.com/office/drawing/2014/main" id="{0BDA96E0-B185-409D-8A5F-F9F670205B77}"/>
              </a:ext>
            </a:extLst>
          </p:cNvPr>
          <p:cNvSpPr>
            <a:spLocks noChangeShapeType="1"/>
          </p:cNvSpPr>
          <p:nvPr/>
        </p:nvSpPr>
        <p:spPr bwMode="auto">
          <a:xfrm>
            <a:off x="6324600" y="1905000"/>
            <a:ext cx="0" cy="304800"/>
          </a:xfrm>
          <a:prstGeom prst="line">
            <a:avLst/>
          </a:prstGeom>
          <a:noFill/>
          <a:ln w="381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2781" name="Line 12">
            <a:extLst>
              <a:ext uri="{FF2B5EF4-FFF2-40B4-BE49-F238E27FC236}">
                <a16:creationId xmlns:a16="http://schemas.microsoft.com/office/drawing/2014/main" id="{F8DB9A22-82A5-4665-BFA3-3BD9C5E86DA4}"/>
              </a:ext>
            </a:extLst>
          </p:cNvPr>
          <p:cNvSpPr>
            <a:spLocks noChangeShapeType="1"/>
          </p:cNvSpPr>
          <p:nvPr/>
        </p:nvSpPr>
        <p:spPr bwMode="auto">
          <a:xfrm>
            <a:off x="305205" y="3376515"/>
            <a:ext cx="86106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2782" name="Line 13">
            <a:extLst>
              <a:ext uri="{FF2B5EF4-FFF2-40B4-BE49-F238E27FC236}">
                <a16:creationId xmlns:a16="http://schemas.microsoft.com/office/drawing/2014/main" id="{569A90D8-66A5-44AF-9613-91C55D2D94FC}"/>
              </a:ext>
            </a:extLst>
          </p:cNvPr>
          <p:cNvSpPr>
            <a:spLocks noChangeShapeType="1"/>
          </p:cNvSpPr>
          <p:nvPr/>
        </p:nvSpPr>
        <p:spPr bwMode="auto">
          <a:xfrm>
            <a:off x="8915400" y="3382350"/>
            <a:ext cx="0" cy="2971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2783" name="Line 14">
            <a:extLst>
              <a:ext uri="{FF2B5EF4-FFF2-40B4-BE49-F238E27FC236}">
                <a16:creationId xmlns:a16="http://schemas.microsoft.com/office/drawing/2014/main" id="{5FFFF8AE-9688-4D04-80F7-1C30A26B15ED}"/>
              </a:ext>
            </a:extLst>
          </p:cNvPr>
          <p:cNvSpPr>
            <a:spLocks noChangeShapeType="1"/>
          </p:cNvSpPr>
          <p:nvPr/>
        </p:nvSpPr>
        <p:spPr bwMode="auto">
          <a:xfrm>
            <a:off x="4800600" y="3352800"/>
            <a:ext cx="0" cy="2988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2784" name="Line 15">
            <a:extLst>
              <a:ext uri="{FF2B5EF4-FFF2-40B4-BE49-F238E27FC236}">
                <a16:creationId xmlns:a16="http://schemas.microsoft.com/office/drawing/2014/main" id="{61F48AF6-7D14-4519-AF51-85AA06DB18A1}"/>
              </a:ext>
            </a:extLst>
          </p:cNvPr>
          <p:cNvSpPr>
            <a:spLocks noChangeShapeType="1"/>
          </p:cNvSpPr>
          <p:nvPr/>
        </p:nvSpPr>
        <p:spPr bwMode="auto">
          <a:xfrm>
            <a:off x="304800" y="3352800"/>
            <a:ext cx="0" cy="2971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2785" name="Line 16">
            <a:extLst>
              <a:ext uri="{FF2B5EF4-FFF2-40B4-BE49-F238E27FC236}">
                <a16:creationId xmlns:a16="http://schemas.microsoft.com/office/drawing/2014/main" id="{D951AE07-1851-4F87-BA92-90AA88E8AC44}"/>
              </a:ext>
            </a:extLst>
          </p:cNvPr>
          <p:cNvSpPr>
            <a:spLocks noChangeShapeType="1"/>
          </p:cNvSpPr>
          <p:nvPr/>
        </p:nvSpPr>
        <p:spPr bwMode="auto">
          <a:xfrm>
            <a:off x="304800" y="6324600"/>
            <a:ext cx="8610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2786" name="Line 17">
            <a:extLst>
              <a:ext uri="{FF2B5EF4-FFF2-40B4-BE49-F238E27FC236}">
                <a16:creationId xmlns:a16="http://schemas.microsoft.com/office/drawing/2014/main" id="{FFB5434C-7AD1-4F49-AD7E-1813828EFFD7}"/>
              </a:ext>
            </a:extLst>
          </p:cNvPr>
          <p:cNvSpPr>
            <a:spLocks noChangeShapeType="1"/>
          </p:cNvSpPr>
          <p:nvPr/>
        </p:nvSpPr>
        <p:spPr bwMode="auto">
          <a:xfrm flipH="1">
            <a:off x="1066800" y="3886200"/>
            <a:ext cx="1217613" cy="381000"/>
          </a:xfrm>
          <a:prstGeom prst="line">
            <a:avLst/>
          </a:prstGeom>
          <a:noFill/>
          <a:ln w="5715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2787" name="Line 18">
            <a:extLst>
              <a:ext uri="{FF2B5EF4-FFF2-40B4-BE49-F238E27FC236}">
                <a16:creationId xmlns:a16="http://schemas.microsoft.com/office/drawing/2014/main" id="{0A610B73-1843-4F6C-837A-B394B5EC0C94}"/>
              </a:ext>
            </a:extLst>
          </p:cNvPr>
          <p:cNvSpPr>
            <a:spLocks noChangeShapeType="1"/>
          </p:cNvSpPr>
          <p:nvPr/>
        </p:nvSpPr>
        <p:spPr bwMode="auto">
          <a:xfrm>
            <a:off x="2286000" y="3810000"/>
            <a:ext cx="1524000" cy="1524000"/>
          </a:xfrm>
          <a:prstGeom prst="line">
            <a:avLst/>
          </a:prstGeom>
          <a:noFill/>
          <a:ln w="38100">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2788" name="Line 19">
            <a:extLst>
              <a:ext uri="{FF2B5EF4-FFF2-40B4-BE49-F238E27FC236}">
                <a16:creationId xmlns:a16="http://schemas.microsoft.com/office/drawing/2014/main" id="{44CB178E-B248-4798-97D3-7E92BCECE189}"/>
              </a:ext>
            </a:extLst>
          </p:cNvPr>
          <p:cNvSpPr>
            <a:spLocks noChangeShapeType="1"/>
          </p:cNvSpPr>
          <p:nvPr/>
        </p:nvSpPr>
        <p:spPr bwMode="auto">
          <a:xfrm flipH="1">
            <a:off x="2627799" y="2767749"/>
            <a:ext cx="3672393" cy="565995"/>
          </a:xfrm>
          <a:prstGeom prst="line">
            <a:avLst/>
          </a:prstGeom>
          <a:noFill/>
          <a:ln w="381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2789" name="Line 20">
            <a:extLst>
              <a:ext uri="{FF2B5EF4-FFF2-40B4-BE49-F238E27FC236}">
                <a16:creationId xmlns:a16="http://schemas.microsoft.com/office/drawing/2014/main" id="{EFF73AF1-B806-45E8-A53E-B70EC9CDA4FB}"/>
              </a:ext>
            </a:extLst>
          </p:cNvPr>
          <p:cNvSpPr>
            <a:spLocks noChangeShapeType="1"/>
          </p:cNvSpPr>
          <p:nvPr/>
        </p:nvSpPr>
        <p:spPr bwMode="auto">
          <a:xfrm>
            <a:off x="6300192" y="2743200"/>
            <a:ext cx="838200" cy="609600"/>
          </a:xfrm>
          <a:prstGeom prst="line">
            <a:avLst/>
          </a:prstGeom>
          <a:noFill/>
          <a:ln w="3810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ustDataLst>
      <p:tags r:id="rId1"/>
    </p:custData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1" name="Rectangle 2">
            <a:extLst>
              <a:ext uri="{FF2B5EF4-FFF2-40B4-BE49-F238E27FC236}">
                <a16:creationId xmlns:a16="http://schemas.microsoft.com/office/drawing/2014/main" id="{B7436183-0014-4933-9BF3-CADA0AE908D6}"/>
              </a:ext>
            </a:extLst>
          </p:cNvPr>
          <p:cNvSpPr>
            <a:spLocks noChangeArrowheads="1"/>
          </p:cNvSpPr>
          <p:nvPr/>
        </p:nvSpPr>
        <p:spPr bwMode="auto">
          <a:xfrm>
            <a:off x="356369" y="548680"/>
            <a:ext cx="3711575" cy="501650"/>
          </a:xfrm>
          <a:prstGeom prst="rect">
            <a:avLst/>
          </a:prstGeom>
          <a:noFill/>
          <a:ln w="9525">
            <a:solidFill>
              <a:srgbClr val="FF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2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內聚力</a:t>
            </a:r>
            <a:r>
              <a:rPr lang="zh-TW" altLang="en-US" sz="22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2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COHENSIVENESS</a:t>
            </a:r>
          </a:p>
        </p:txBody>
      </p:sp>
      <p:sp>
        <p:nvSpPr>
          <p:cNvPr id="217092" name="Text Box 3">
            <a:extLst>
              <a:ext uri="{FF2B5EF4-FFF2-40B4-BE49-F238E27FC236}">
                <a16:creationId xmlns:a16="http://schemas.microsoft.com/office/drawing/2014/main" id="{4CA0437A-F3A9-49B2-A715-559D92483410}"/>
              </a:ext>
            </a:extLst>
          </p:cNvPr>
          <p:cNvSpPr txBox="1">
            <a:spLocks noChangeArrowheads="1"/>
          </p:cNvSpPr>
          <p:nvPr/>
        </p:nvSpPr>
        <p:spPr bwMode="auto">
          <a:xfrm>
            <a:off x="4114800" y="593130"/>
            <a:ext cx="41148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sz="22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受到激勵而願意留在</a:t>
            </a:r>
            <a:r>
              <a:rPr lang="zh-TW" altLang="en-US" sz="22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2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Gp</a:t>
            </a:r>
            <a:r>
              <a:rPr lang="en-US" altLang="zh-TW" sz="22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2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的程度</a:t>
            </a:r>
          </a:p>
        </p:txBody>
      </p:sp>
      <p:sp>
        <p:nvSpPr>
          <p:cNvPr id="217093" name="Rectangle 5">
            <a:extLst>
              <a:ext uri="{FF2B5EF4-FFF2-40B4-BE49-F238E27FC236}">
                <a16:creationId xmlns:a16="http://schemas.microsoft.com/office/drawing/2014/main" id="{0B8DE30B-B92E-434C-898E-20DB0D1BF3D7}"/>
              </a:ext>
            </a:extLst>
          </p:cNvPr>
          <p:cNvSpPr>
            <a:spLocks noChangeArrowheads="1"/>
          </p:cNvSpPr>
          <p:nvPr/>
        </p:nvSpPr>
        <p:spPr bwMode="auto">
          <a:xfrm>
            <a:off x="336550" y="2565400"/>
            <a:ext cx="7620000" cy="55880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4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群體間合作與績效</a:t>
            </a:r>
            <a:r>
              <a:rPr lang="zh-TW" altLang="en-US" sz="24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4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PERFORMANCE</a:t>
            </a:r>
            <a:r>
              <a:rPr lang="zh-TW" altLang="en-US" sz="24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24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INTERGROUP</a:t>
            </a:r>
          </a:p>
        </p:txBody>
      </p:sp>
      <p:sp>
        <p:nvSpPr>
          <p:cNvPr id="217094" name="Text Box 6">
            <a:extLst>
              <a:ext uri="{FF2B5EF4-FFF2-40B4-BE49-F238E27FC236}">
                <a16:creationId xmlns:a16="http://schemas.microsoft.com/office/drawing/2014/main" id="{6C5E293A-5F5F-4748-B294-9941DB5A2519}"/>
              </a:ext>
            </a:extLst>
          </p:cNvPr>
          <p:cNvSpPr txBox="1">
            <a:spLocks noChangeArrowheads="1"/>
          </p:cNvSpPr>
          <p:nvPr/>
        </p:nvSpPr>
        <p:spPr bwMode="auto">
          <a:xfrm>
            <a:off x="381000" y="3213100"/>
            <a:ext cx="7696200" cy="2970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sz="2200" dirty="0">
                <a:latin typeface="Arial Unicode MS" panose="020B0604020202020204" pitchFamily="34" charset="-128"/>
                <a:ea typeface="Arial Unicode MS" panose="020B0604020202020204" pitchFamily="34" charset="-128"/>
                <a:cs typeface="Arial Unicode MS" panose="020B0604020202020204" pitchFamily="34" charset="-128"/>
              </a:rPr>
              <a:t>影響因素：相互依賴需求</a:t>
            </a:r>
            <a:r>
              <a:rPr lang="zh-TW" altLang="en-US" sz="2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200" dirty="0">
                <a:latin typeface="Arial Unicode MS" panose="020B0604020202020204" pitchFamily="34" charset="-128"/>
                <a:ea typeface="Arial Unicode MS" panose="020B0604020202020204" pitchFamily="34" charset="-128"/>
                <a:cs typeface="Arial Unicode MS" panose="020B0604020202020204" pitchFamily="34" charset="-128"/>
              </a:rPr>
              <a:t>Interdependence</a:t>
            </a:r>
            <a:r>
              <a:rPr lang="en-US" altLang="zh-TW" sz="2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200" dirty="0">
                <a:latin typeface="Arial Unicode MS" panose="020B0604020202020204" pitchFamily="34" charset="-128"/>
                <a:ea typeface="Arial Unicode MS" panose="020B0604020202020204" pitchFamily="34" charset="-128"/>
                <a:cs typeface="Arial Unicode MS" panose="020B0604020202020204" pitchFamily="34" charset="-128"/>
              </a:rPr>
              <a:t>信息流動需求</a:t>
            </a:r>
            <a:r>
              <a:rPr lang="zh-TW" altLang="en-US" sz="2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200" dirty="0">
                <a:latin typeface="Arial Unicode MS" panose="020B0604020202020204" pitchFamily="34" charset="-128"/>
                <a:ea typeface="Arial Unicode MS" panose="020B0604020202020204" pitchFamily="34" charset="-128"/>
                <a:cs typeface="Arial Unicode MS" panose="020B0604020202020204" pitchFamily="34" charset="-128"/>
              </a:rPr>
              <a:t>Information</a:t>
            </a:r>
            <a:r>
              <a:rPr lang="en-US" altLang="zh-TW" sz="2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200" dirty="0">
                <a:latin typeface="Arial Unicode MS" panose="020B0604020202020204" pitchFamily="34" charset="-128"/>
                <a:ea typeface="Arial Unicode MS" panose="020B0604020202020204" pitchFamily="34" charset="-128"/>
                <a:cs typeface="Arial Unicode MS" panose="020B0604020202020204" pitchFamily="34" charset="-128"/>
              </a:rPr>
              <a:t>How</a:t>
            </a:r>
            <a:r>
              <a:rPr lang="en-US" altLang="zh-TW" sz="2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br>
              <a:rPr lang="en-US" altLang="zh-TW" sz="22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altLang="zh-TW" sz="2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200" dirty="0">
                <a:latin typeface="Arial Unicode MS" panose="020B0604020202020204" pitchFamily="34" charset="-128"/>
                <a:ea typeface="Arial Unicode MS" panose="020B0604020202020204" pitchFamily="34" charset="-128"/>
                <a:cs typeface="Arial Unicode MS" panose="020B0604020202020204" pitchFamily="34" charset="-128"/>
              </a:rPr>
              <a:t>整合性需求</a:t>
            </a:r>
            <a:r>
              <a:rPr lang="zh-TW" altLang="en-US" sz="2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200" dirty="0">
                <a:latin typeface="Arial Unicode MS" panose="020B0604020202020204" pitchFamily="34" charset="-128"/>
                <a:ea typeface="Arial Unicode MS" panose="020B0604020202020204" pitchFamily="34" charset="-128"/>
                <a:cs typeface="Arial Unicode MS" panose="020B0604020202020204" pitchFamily="34" charset="-128"/>
              </a:rPr>
              <a:t>Integration</a:t>
            </a:r>
          </a:p>
          <a:p>
            <a:pPr eaLnBrk="1" hangingPunct="1">
              <a:spcBef>
                <a:spcPct val="50000"/>
              </a:spcBef>
            </a:pPr>
            <a:r>
              <a:rPr lang="zh-TW" altLang="en-US" sz="2200" dirty="0">
                <a:latin typeface="Arial Unicode MS" panose="020B0604020202020204" pitchFamily="34" charset="-128"/>
                <a:ea typeface="Arial Unicode MS" panose="020B0604020202020204" pitchFamily="34" charset="-128"/>
                <a:cs typeface="Arial Unicode MS" panose="020B0604020202020204" pitchFamily="34" charset="-128"/>
              </a:rPr>
              <a:t>提高績效方法：</a:t>
            </a:r>
            <a:r>
              <a:rPr lang="en-US" altLang="zh-TW" sz="2200" dirty="0">
                <a:latin typeface="Arial Unicode MS" panose="020B0604020202020204" pitchFamily="34" charset="-128"/>
                <a:ea typeface="Arial Unicode MS" panose="020B0604020202020204" pitchFamily="34" charset="-128"/>
                <a:cs typeface="Arial Unicode MS" panose="020B0604020202020204" pitchFamily="34" charset="-128"/>
              </a:rPr>
              <a:t>1.</a:t>
            </a:r>
            <a:r>
              <a:rPr lang="en-US" altLang="zh-TW" sz="2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200" dirty="0">
                <a:latin typeface="Arial Unicode MS" panose="020B0604020202020204" pitchFamily="34" charset="-128"/>
                <a:ea typeface="Arial Unicode MS" panose="020B0604020202020204" pitchFamily="34" charset="-128"/>
                <a:cs typeface="Arial Unicode MS" panose="020B0604020202020204" pitchFamily="34" charset="-128"/>
              </a:rPr>
              <a:t>規則，程序要求</a:t>
            </a:r>
            <a:r>
              <a:rPr lang="zh-TW" altLang="en-US" sz="2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200" dirty="0">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a:t>
            </a:r>
            <a:r>
              <a:rPr lang="zh-TW" altLang="en-US" sz="2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 </a:t>
            </a:r>
            <a:r>
              <a:rPr lang="en-US" altLang="zh-TW" sz="2200" dirty="0">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Rules</a:t>
            </a:r>
            <a:r>
              <a:rPr lang="en-US" altLang="zh-TW" sz="2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 </a:t>
            </a:r>
            <a:r>
              <a:rPr lang="en-US" altLang="zh-TW" sz="2200" dirty="0">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a:t>
            </a:r>
            <a:r>
              <a:rPr lang="en-US" altLang="zh-TW" sz="2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 </a:t>
            </a:r>
            <a:r>
              <a:rPr lang="en-US" altLang="zh-TW" sz="2200" dirty="0">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Procedures</a:t>
            </a:r>
            <a:r>
              <a:rPr lang="en-US" altLang="zh-TW" sz="2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 </a:t>
            </a:r>
            <a:r>
              <a:rPr lang="en-US" altLang="zh-TW" sz="2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200" dirty="0">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a:t>
            </a:r>
            <a:r>
              <a:rPr lang="en-US" altLang="zh-TW" sz="2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		  </a:t>
            </a:r>
            <a:r>
              <a:rPr lang="en-US" altLang="zh-TW" sz="2200" dirty="0">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2.</a:t>
            </a:r>
            <a:r>
              <a:rPr lang="en-US" altLang="zh-TW" sz="2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  </a:t>
            </a:r>
            <a:r>
              <a:rPr lang="zh-TW" altLang="en-US" sz="2200" dirty="0">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人員交換</a:t>
            </a:r>
            <a:r>
              <a:rPr lang="zh-TW" altLang="en-US" sz="2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  </a:t>
            </a:r>
            <a:r>
              <a:rPr lang="en-US" altLang="zh-TW" sz="2200" dirty="0">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MEMBER</a:t>
            </a:r>
            <a:r>
              <a:rPr lang="en-US" altLang="zh-TW" sz="2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 </a:t>
            </a:r>
            <a:r>
              <a:rPr lang="en-US" altLang="zh-TW" sz="2200" dirty="0">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EXCHANGE</a:t>
            </a:r>
            <a:r>
              <a:rPr lang="en-US" altLang="zh-TW" sz="2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			  </a:t>
            </a:r>
            <a:r>
              <a:rPr lang="en-US" altLang="zh-TW" sz="2200" dirty="0">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3.</a:t>
            </a:r>
            <a:r>
              <a:rPr lang="en-US" altLang="zh-TW" sz="2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  </a:t>
            </a:r>
            <a:r>
              <a:rPr lang="zh-TW" altLang="en-US" sz="2200" dirty="0">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職能聯絡</a:t>
            </a:r>
            <a:r>
              <a:rPr lang="zh-TW" altLang="en-US" sz="2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  </a:t>
            </a:r>
            <a:r>
              <a:rPr lang="en-US" altLang="zh-TW" sz="2200" dirty="0">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LINKING</a:t>
            </a:r>
            <a:r>
              <a:rPr lang="en-US" altLang="zh-TW" sz="2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 </a:t>
            </a:r>
            <a:r>
              <a:rPr lang="en-US" altLang="zh-TW" sz="2200" dirty="0">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ROLE</a:t>
            </a:r>
            <a:r>
              <a:rPr lang="en-US" altLang="zh-TW" sz="2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				  </a:t>
            </a:r>
            <a:r>
              <a:rPr lang="en-US" altLang="zh-TW" sz="2200" dirty="0">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4.</a:t>
            </a:r>
            <a:r>
              <a:rPr lang="en-US" altLang="zh-TW" sz="2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  </a:t>
            </a:r>
            <a:r>
              <a:rPr lang="zh-TW" altLang="en-US" sz="2200" dirty="0">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任務小組</a:t>
            </a:r>
            <a:r>
              <a:rPr lang="zh-TW" altLang="en-US" sz="2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  </a:t>
            </a:r>
            <a:r>
              <a:rPr lang="en-US" altLang="zh-TW" sz="2200" dirty="0">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TASK</a:t>
            </a:r>
            <a:r>
              <a:rPr lang="en-US" altLang="zh-TW" sz="2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 </a:t>
            </a:r>
            <a:r>
              <a:rPr lang="en-US" altLang="zh-TW" sz="2200" dirty="0">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FORCE</a:t>
            </a:r>
            <a:r>
              <a:rPr lang="en-US" altLang="zh-TW" sz="2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					  </a:t>
            </a:r>
            <a:r>
              <a:rPr lang="en-US" altLang="zh-TW" sz="2200" dirty="0">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5.</a:t>
            </a:r>
            <a:r>
              <a:rPr lang="en-US" altLang="zh-TW" sz="2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  </a:t>
            </a:r>
            <a:r>
              <a:rPr lang="zh-TW" altLang="en-US" sz="2200" dirty="0">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拆夥</a:t>
            </a:r>
            <a:r>
              <a:rPr lang="zh-TW" altLang="en-US" sz="2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          </a:t>
            </a:r>
            <a:r>
              <a:rPr lang="en-US" altLang="zh-TW" sz="2200" dirty="0">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DECOUPLING</a:t>
            </a:r>
          </a:p>
        </p:txBody>
      </p:sp>
      <p:sp>
        <p:nvSpPr>
          <p:cNvPr id="217095" name="Rectangle 15">
            <a:extLst>
              <a:ext uri="{FF2B5EF4-FFF2-40B4-BE49-F238E27FC236}">
                <a16:creationId xmlns:a16="http://schemas.microsoft.com/office/drawing/2014/main" id="{25308E8B-2F85-4B89-BABF-1724B9DFB598}"/>
              </a:ext>
            </a:extLst>
          </p:cNvPr>
          <p:cNvSpPr>
            <a:spLocks noGrp="1" noChangeArrowheads="1"/>
          </p:cNvSpPr>
          <p:nvPr>
            <p:ph type="title" idx="4294967295"/>
          </p:nvPr>
        </p:nvSpPr>
        <p:spPr bwMode="auto">
          <a:xfrm>
            <a:off x="685800" y="1396826"/>
            <a:ext cx="7772400" cy="8080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內聚力</a:t>
            </a:r>
          </a:p>
        </p:txBody>
      </p:sp>
    </p:spTree>
    <p:custDataLst>
      <p:tags r:id="rId1"/>
    </p:custData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a:extLst>
              <a:ext uri="{FF2B5EF4-FFF2-40B4-BE49-F238E27FC236}">
                <a16:creationId xmlns:a16="http://schemas.microsoft.com/office/drawing/2014/main" id="{A17F28BA-D428-484B-B8D7-3B35801DE9CD}"/>
              </a:ext>
            </a:extLst>
          </p:cNvPr>
          <p:cNvSpPr>
            <a:spLocks noGrp="1" noChangeArrowheads="1"/>
          </p:cNvSpPr>
          <p:nvPr>
            <p:ph type="title"/>
          </p:nvPr>
        </p:nvSpPr>
        <p:spPr bwMode="auto">
          <a:xfrm>
            <a:off x="685800" y="7620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6000" dirty="0">
                <a:latin typeface="Arial Unicode MS" panose="020B0604020202020204" pitchFamily="34" charset="-128"/>
                <a:ea typeface="Arial Unicode MS" panose="020B0604020202020204" pitchFamily="34" charset="-128"/>
                <a:cs typeface="Arial Unicode MS" panose="020B0604020202020204" pitchFamily="34" charset="-128"/>
              </a:rPr>
              <a:t>小 型 案 例 討 論</a:t>
            </a:r>
            <a:r>
              <a:rPr lang="en-US" altLang="zh-CN" dirty="0">
                <a:latin typeface="Arial Unicode MS" panose="020B0604020202020204" pitchFamily="34" charset="-128"/>
                <a:ea typeface="Arial Unicode MS" panose="020B0604020202020204" pitchFamily="34" charset="-128"/>
                <a:cs typeface="Arial Unicode MS" panose="020B0604020202020204" pitchFamily="34" charset="-128"/>
              </a:rPr>
              <a:t> </a:t>
            </a:r>
          </a:p>
        </p:txBody>
      </p:sp>
      <p:sp>
        <p:nvSpPr>
          <p:cNvPr id="219139" name="Rectangle 3">
            <a:extLst>
              <a:ext uri="{FF2B5EF4-FFF2-40B4-BE49-F238E27FC236}">
                <a16:creationId xmlns:a16="http://schemas.microsoft.com/office/drawing/2014/main" id="{7F5E7E7C-8CE8-470E-A8DE-30AF5A3F3BE6}"/>
              </a:ext>
            </a:extLst>
          </p:cNvPr>
          <p:cNvSpPr>
            <a:spLocks noGrp="1" noChangeArrowheads="1"/>
          </p:cNvSpPr>
          <p:nvPr>
            <p:ph type="body" idx="1"/>
          </p:nvPr>
        </p:nvSpPr>
        <p:spPr bwMode="auto">
          <a:xfrm>
            <a:off x="685800" y="2204864"/>
            <a:ext cx="7772400" cy="389113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buFontTx/>
              <a:buNone/>
            </a:pPr>
            <a:r>
              <a:rPr lang="en-US" altLang="zh-CN" sz="5400" dirty="0" err="1">
                <a:latin typeface="Arial Unicode MS" panose="020B0604020202020204" pitchFamily="34" charset="-128"/>
                <a:ea typeface="Arial Unicode MS" panose="020B0604020202020204" pitchFamily="34" charset="-128"/>
                <a:cs typeface="Arial Unicode MS" panose="020B0604020202020204" pitchFamily="34" charset="-128"/>
              </a:rPr>
              <a:t>Pg</a:t>
            </a:r>
            <a:r>
              <a:rPr lang="en-US" altLang="zh-CN" sz="5400" dirty="0">
                <a:latin typeface="Arial Unicode MS" panose="020B0604020202020204" pitchFamily="34" charset="-128"/>
                <a:ea typeface="Arial Unicode MS" panose="020B0604020202020204" pitchFamily="34" charset="-128"/>
                <a:cs typeface="Arial Unicode MS" panose="020B0604020202020204" pitchFamily="34" charset="-128"/>
              </a:rPr>
              <a:t> . 324</a:t>
            </a:r>
          </a:p>
        </p:txBody>
      </p:sp>
    </p:spTree>
    <p:custDataLst>
      <p:tags r:id="rId1"/>
    </p:custData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2">
            <a:extLst>
              <a:ext uri="{FF2B5EF4-FFF2-40B4-BE49-F238E27FC236}">
                <a16:creationId xmlns:a16="http://schemas.microsoft.com/office/drawing/2014/main" id="{EF6E84EC-44AF-41F5-B3A6-C87969E7CE66}"/>
              </a:ext>
            </a:extLst>
          </p:cNvPr>
          <p:cNvSpPr>
            <a:spLocks noGrp="1" noChangeArrowheads="1"/>
          </p:cNvSpPr>
          <p:nvPr>
            <p:ph type="title" idx="4294967295"/>
          </p:nvPr>
        </p:nvSpPr>
        <p:spPr bwMode="auto">
          <a:xfrm>
            <a:off x="685800" y="730150"/>
            <a:ext cx="77724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zh-TW" sz="16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16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決 策 </a:t>
            </a:r>
          </a:p>
        </p:txBody>
      </p:sp>
      <p:sp>
        <p:nvSpPr>
          <p:cNvPr id="221187" name="Rectangle 2">
            <a:extLst>
              <a:ext uri="{FF2B5EF4-FFF2-40B4-BE49-F238E27FC236}">
                <a16:creationId xmlns:a16="http://schemas.microsoft.com/office/drawing/2014/main" id="{65E2D1D2-6516-4605-A7A3-6D4B98334E3A}"/>
              </a:ext>
            </a:extLst>
          </p:cNvPr>
          <p:cNvSpPr>
            <a:spLocks noChangeArrowheads="1"/>
          </p:cNvSpPr>
          <p:nvPr/>
        </p:nvSpPr>
        <p:spPr bwMode="auto">
          <a:xfrm>
            <a:off x="755576" y="272950"/>
            <a:ext cx="5492824" cy="762000"/>
          </a:xfrm>
          <a:prstGeom prst="rect">
            <a:avLst/>
          </a:prstGeom>
          <a:solidFill>
            <a:srgbClr val="FFFF99"/>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4800" dirty="0">
                <a:solidFill>
                  <a:srgbClr val="0000FF"/>
                </a:solidFill>
                <a:latin typeface="Arial Unicode MS" panose="020B0604020202020204" pitchFamily="34" charset="-128"/>
                <a:ea typeface="Arial Unicode MS" panose="020B0604020202020204" pitchFamily="34" charset="-128"/>
                <a:cs typeface="Arial Unicode MS" panose="020B0604020202020204" pitchFamily="34" charset="-128"/>
              </a:rPr>
              <a:t>決</a:t>
            </a:r>
            <a:r>
              <a:rPr lang="zh-TW" altLang="en-US" sz="4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4800" dirty="0">
                <a:solidFill>
                  <a:srgbClr val="0000FF"/>
                </a:solidFill>
                <a:latin typeface="Arial Unicode MS" panose="020B0604020202020204" pitchFamily="34" charset="-128"/>
                <a:ea typeface="Arial Unicode MS" panose="020B0604020202020204" pitchFamily="34" charset="-128"/>
                <a:cs typeface="Arial Unicode MS" panose="020B0604020202020204" pitchFamily="34" charset="-128"/>
              </a:rPr>
              <a:t>策</a:t>
            </a:r>
            <a:r>
              <a:rPr lang="zh-TW" altLang="en-US" sz="24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400" dirty="0">
                <a:solidFill>
                  <a:srgbClr val="0000FF"/>
                </a:solidFill>
                <a:latin typeface="Arial Unicode MS" panose="020B0604020202020204" pitchFamily="34" charset="-128"/>
                <a:ea typeface="Arial Unicode MS" panose="020B0604020202020204" pitchFamily="34" charset="-128"/>
                <a:cs typeface="Arial Unicode MS" panose="020B0604020202020204" pitchFamily="34" charset="-128"/>
              </a:rPr>
              <a:t>DECISION</a:t>
            </a:r>
            <a:r>
              <a:rPr lang="en-US" altLang="zh-TW" sz="24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400" dirty="0">
                <a:solidFill>
                  <a:srgbClr val="0000FF"/>
                </a:solidFill>
                <a:latin typeface="Arial Unicode MS" panose="020B0604020202020204" pitchFamily="34" charset="-128"/>
                <a:ea typeface="Arial Unicode MS" panose="020B0604020202020204" pitchFamily="34" charset="-128"/>
                <a:cs typeface="Arial Unicode MS" panose="020B0604020202020204" pitchFamily="34" charset="-128"/>
              </a:rPr>
              <a:t>MAKING</a:t>
            </a:r>
          </a:p>
        </p:txBody>
      </p:sp>
      <p:sp>
        <p:nvSpPr>
          <p:cNvPr id="221188" name="Rectangle 3">
            <a:extLst>
              <a:ext uri="{FF2B5EF4-FFF2-40B4-BE49-F238E27FC236}">
                <a16:creationId xmlns:a16="http://schemas.microsoft.com/office/drawing/2014/main" id="{995E44EA-3010-474D-A890-43019385E90C}"/>
              </a:ext>
            </a:extLst>
          </p:cNvPr>
          <p:cNvSpPr>
            <a:spLocks noChangeArrowheads="1"/>
          </p:cNvSpPr>
          <p:nvPr/>
        </p:nvSpPr>
        <p:spPr bwMode="auto">
          <a:xfrm>
            <a:off x="1295400" y="1415950"/>
            <a:ext cx="990600" cy="53340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sz="24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32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定 義</a:t>
            </a:r>
          </a:p>
        </p:txBody>
      </p:sp>
      <p:sp>
        <p:nvSpPr>
          <p:cNvPr id="221189" name="Text Box 4">
            <a:extLst>
              <a:ext uri="{FF2B5EF4-FFF2-40B4-BE49-F238E27FC236}">
                <a16:creationId xmlns:a16="http://schemas.microsoft.com/office/drawing/2014/main" id="{874C0F4B-086D-444F-8AE1-2190F13B7DF8}"/>
              </a:ext>
            </a:extLst>
          </p:cNvPr>
          <p:cNvSpPr txBox="1">
            <a:spLocks noChangeArrowheads="1"/>
          </p:cNvSpPr>
          <p:nvPr/>
        </p:nvSpPr>
        <p:spPr bwMode="auto">
          <a:xfrm>
            <a:off x="2286000" y="1339750"/>
            <a:ext cx="5562600" cy="221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sz="2800">
                <a:latin typeface="Arial Unicode MS" panose="020B0604020202020204" pitchFamily="34" charset="-128"/>
                <a:ea typeface="Arial Unicode MS" panose="020B0604020202020204" pitchFamily="34" charset="-128"/>
                <a:cs typeface="Arial Unicode MS" panose="020B0604020202020204" pitchFamily="34" charset="-128"/>
              </a:rPr>
              <a:t>使 組 織 發 揮 有 效 性 的 過 程</a:t>
            </a:r>
          </a:p>
          <a:p>
            <a:pPr eaLnBrk="1" hangingPunct="1">
              <a:spcBef>
                <a:spcPct val="50000"/>
              </a:spcBef>
            </a:pPr>
            <a:r>
              <a:rPr lang="zh-TW" altLang="en-US" sz="2800" b="1">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		</a:t>
            </a:r>
            <a:r>
              <a:rPr lang="zh-TW" altLang="en-US" sz="2800" b="1">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a:t>
            </a:r>
            <a:r>
              <a:rPr lang="zh-TW" altLang="en-US" sz="28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	</a:t>
            </a:r>
            <a:endParaRPr lang="zh-TW" altLang="en-US" sz="2800">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endParaRPr>
          </a:p>
          <a:p>
            <a:pPr eaLnBrk="1" hangingPunct="1">
              <a:lnSpc>
                <a:spcPct val="70000"/>
              </a:lnSpc>
              <a:spcBef>
                <a:spcPct val="50000"/>
              </a:spcBef>
            </a:pPr>
            <a:r>
              <a:rPr lang="zh-TW" altLang="en-US" sz="2800">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 </a:t>
            </a:r>
            <a:r>
              <a:rPr lang="zh-TW" altLang="en-US" sz="2800">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  澄 清 問 題 </a:t>
            </a:r>
          </a:p>
          <a:p>
            <a:pPr eaLnBrk="1" hangingPunct="1">
              <a:lnSpc>
                <a:spcPct val="70000"/>
              </a:lnSpc>
              <a:spcBef>
                <a:spcPct val="50000"/>
              </a:spcBef>
            </a:pPr>
            <a:r>
              <a:rPr lang="zh-TW" altLang="en-US" sz="2800">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   解 決 方 案 的 選 擇</a:t>
            </a:r>
            <a:r>
              <a:rPr lang="zh-TW" altLang="en-US" sz="28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    </a:t>
            </a:r>
            <a:r>
              <a:rPr lang="zh-TW" altLang="en-US" sz="28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p>
        </p:txBody>
      </p:sp>
      <p:sp>
        <p:nvSpPr>
          <p:cNvPr id="221190" name="Text Box 5">
            <a:extLst>
              <a:ext uri="{FF2B5EF4-FFF2-40B4-BE49-F238E27FC236}">
                <a16:creationId xmlns:a16="http://schemas.microsoft.com/office/drawing/2014/main" id="{511F3D57-A411-4D52-AC1B-A595EF382620}"/>
              </a:ext>
            </a:extLst>
          </p:cNvPr>
          <p:cNvSpPr txBox="1">
            <a:spLocks noChangeArrowheads="1"/>
          </p:cNvSpPr>
          <p:nvPr/>
        </p:nvSpPr>
        <p:spPr bwMode="auto">
          <a:xfrm>
            <a:off x="7391400" y="2101750"/>
            <a:ext cx="1371600" cy="93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sz="2200">
                <a:latin typeface="Arial Unicode MS" panose="020B0604020202020204" pitchFamily="34" charset="-128"/>
                <a:ea typeface="Arial Unicode MS" panose="020B0604020202020204" pitchFamily="34" charset="-128"/>
                <a:cs typeface="Arial Unicode MS" panose="020B0604020202020204" pitchFamily="34" charset="-128"/>
              </a:rPr>
              <a:t>實現目標</a:t>
            </a:r>
          </a:p>
          <a:p>
            <a:pPr eaLnBrk="1" hangingPunct="1">
              <a:spcBef>
                <a:spcPct val="50000"/>
              </a:spcBef>
            </a:pPr>
            <a:r>
              <a:rPr lang="zh-TW" altLang="en-US" sz="2200">
                <a:latin typeface="Arial Unicode MS" panose="020B0604020202020204" pitchFamily="34" charset="-128"/>
                <a:ea typeface="Arial Unicode MS" panose="020B0604020202020204" pitchFamily="34" charset="-128"/>
                <a:cs typeface="Arial Unicode MS" panose="020B0604020202020204" pitchFamily="34" charset="-128"/>
              </a:rPr>
              <a:t>使用資源</a:t>
            </a:r>
            <a:endParaRPr lang="zh-TW" altLang="en-US" sz="240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21191" name="Line 6">
            <a:extLst>
              <a:ext uri="{FF2B5EF4-FFF2-40B4-BE49-F238E27FC236}">
                <a16:creationId xmlns:a16="http://schemas.microsoft.com/office/drawing/2014/main" id="{08FAB5F7-40C7-492E-8F45-789E22E7A04C}"/>
              </a:ext>
            </a:extLst>
          </p:cNvPr>
          <p:cNvSpPr>
            <a:spLocks noChangeShapeType="1"/>
          </p:cNvSpPr>
          <p:nvPr/>
        </p:nvSpPr>
        <p:spPr bwMode="auto">
          <a:xfrm flipV="1">
            <a:off x="7315200" y="1568350"/>
            <a:ext cx="762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21192" name="Line 7">
            <a:extLst>
              <a:ext uri="{FF2B5EF4-FFF2-40B4-BE49-F238E27FC236}">
                <a16:creationId xmlns:a16="http://schemas.microsoft.com/office/drawing/2014/main" id="{627A1A85-5067-488D-89AA-DACAFD4D9C9A}"/>
              </a:ext>
            </a:extLst>
          </p:cNvPr>
          <p:cNvSpPr>
            <a:spLocks noChangeShapeType="1"/>
          </p:cNvSpPr>
          <p:nvPr/>
        </p:nvSpPr>
        <p:spPr bwMode="auto">
          <a:xfrm>
            <a:off x="8077200" y="156835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21193" name="Rectangle 8">
            <a:extLst>
              <a:ext uri="{FF2B5EF4-FFF2-40B4-BE49-F238E27FC236}">
                <a16:creationId xmlns:a16="http://schemas.microsoft.com/office/drawing/2014/main" id="{8E35B733-4B70-4A61-85AB-E7ED7A3FAD33}"/>
              </a:ext>
            </a:extLst>
          </p:cNvPr>
          <p:cNvSpPr>
            <a:spLocks noChangeArrowheads="1"/>
          </p:cNvSpPr>
          <p:nvPr/>
        </p:nvSpPr>
        <p:spPr bwMode="auto">
          <a:xfrm>
            <a:off x="772110" y="3549550"/>
            <a:ext cx="7239000" cy="53340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sz="24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32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決策模式</a:t>
            </a:r>
            <a:r>
              <a:rPr lang="zh-TW" altLang="en-US" sz="24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4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MODELS</a:t>
            </a:r>
            <a:r>
              <a:rPr lang="en-US" altLang="zh-TW" sz="24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4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OF</a:t>
            </a:r>
            <a:r>
              <a:rPr lang="en-US" altLang="zh-TW" sz="24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4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DECISION</a:t>
            </a:r>
            <a:r>
              <a:rPr lang="en-US" altLang="zh-TW" sz="24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4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MAKING</a:t>
            </a:r>
          </a:p>
        </p:txBody>
      </p:sp>
      <p:sp>
        <p:nvSpPr>
          <p:cNvPr id="221194" name="Text Box 9">
            <a:extLst>
              <a:ext uri="{FF2B5EF4-FFF2-40B4-BE49-F238E27FC236}">
                <a16:creationId xmlns:a16="http://schemas.microsoft.com/office/drawing/2014/main" id="{07CC8475-8DCD-4DD3-B26B-36181E7B2A6E}"/>
              </a:ext>
            </a:extLst>
          </p:cNvPr>
          <p:cNvSpPr txBox="1">
            <a:spLocks noChangeArrowheads="1"/>
          </p:cNvSpPr>
          <p:nvPr/>
        </p:nvSpPr>
        <p:spPr bwMode="auto">
          <a:xfrm>
            <a:off x="228600" y="4540150"/>
            <a:ext cx="8686800" cy="148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sz="2600" dirty="0">
                <a:latin typeface="Arial Unicode MS" panose="020B0604020202020204" pitchFamily="34" charset="-128"/>
                <a:ea typeface="Arial Unicode MS" panose="020B0604020202020204" pitchFamily="34" charset="-128"/>
                <a:cs typeface="Arial Unicode MS" panose="020B0604020202020204" pitchFamily="34" charset="-128"/>
              </a:rPr>
              <a:t>理性</a:t>
            </a:r>
            <a:r>
              <a:rPr lang="zh-TW" altLang="en-US" sz="2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6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2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600" dirty="0">
                <a:latin typeface="Arial Unicode MS" panose="020B0604020202020204" pitchFamily="34" charset="-128"/>
                <a:ea typeface="Arial Unicode MS" panose="020B0604020202020204" pitchFamily="34" charset="-128"/>
                <a:cs typeface="Arial Unicode MS" panose="020B0604020202020204" pitchFamily="34" charset="-128"/>
              </a:rPr>
              <a:t>古典模式</a:t>
            </a:r>
            <a:r>
              <a:rPr lang="zh-TW" altLang="en-US" sz="2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600" dirty="0">
                <a:latin typeface="Arial Unicode MS" panose="020B0604020202020204" pitchFamily="34" charset="-128"/>
                <a:ea typeface="Arial Unicode MS" panose="020B0604020202020204" pitchFamily="34" charset="-128"/>
                <a:cs typeface="Arial Unicode MS" panose="020B0604020202020204" pitchFamily="34" charset="-128"/>
              </a:rPr>
              <a:t>有效理性</a:t>
            </a:r>
            <a:r>
              <a:rPr lang="zh-TW" altLang="en-US" sz="2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600" dirty="0">
                <a:latin typeface="Arial Unicode MS" panose="020B0604020202020204" pitchFamily="34" charset="-128"/>
                <a:ea typeface="Arial Unicode MS" panose="020B0604020202020204" pitchFamily="34" charset="-128"/>
                <a:cs typeface="Arial Unicode MS" panose="020B0604020202020204" pitchFamily="34" charset="-128"/>
              </a:rPr>
              <a:t>回溯性</a:t>
            </a:r>
            <a:r>
              <a:rPr lang="zh-TW" altLang="en-US" sz="2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zh-TW" altLang="en-US" sz="2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spcBef>
                <a:spcPct val="50000"/>
              </a:spcBef>
            </a:pPr>
            <a:r>
              <a:rPr lang="zh-TW" altLang="en-US" sz="2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600" dirty="0">
                <a:latin typeface="Arial Unicode MS" panose="020B0604020202020204" pitchFamily="34" charset="-128"/>
                <a:ea typeface="Arial Unicode MS" panose="020B0604020202020204" pitchFamily="34" charset="-128"/>
                <a:cs typeface="Arial Unicode MS" panose="020B0604020202020204" pitchFamily="34" charset="-128"/>
              </a:rPr>
              <a:t>尋求可行方案，</a:t>
            </a:r>
            <a:r>
              <a:rPr lang="zh-TW" altLang="en-US" sz="2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600" dirty="0">
                <a:latin typeface="Arial Unicode MS" panose="020B0604020202020204" pitchFamily="34" charset="-128"/>
                <a:ea typeface="Arial Unicode MS" panose="020B0604020202020204" pitchFamily="34" charset="-128"/>
                <a:cs typeface="Arial Unicode MS" panose="020B0604020202020204" pitchFamily="34" charset="-128"/>
              </a:rPr>
              <a:t>以正覺方式</a:t>
            </a:r>
            <a:r>
              <a:rPr lang="zh-TW" altLang="en-US" sz="2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600" dirty="0">
                <a:latin typeface="Arial Unicode MS" panose="020B0604020202020204" pitchFamily="34" charset="-128"/>
                <a:ea typeface="Arial Unicode MS" panose="020B0604020202020204" pitchFamily="34" charset="-128"/>
                <a:cs typeface="Arial Unicode MS" panose="020B0604020202020204" pitchFamily="34" charset="-128"/>
              </a:rPr>
              <a:t>非最佳</a:t>
            </a:r>
            <a:r>
              <a:rPr lang="zh-TW" altLang="en-US" sz="2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6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2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600" dirty="0">
                <a:latin typeface="Arial Unicode MS" panose="020B0604020202020204" pitchFamily="34" charset="-128"/>
                <a:ea typeface="Arial Unicode MS" panose="020B0604020202020204" pitchFamily="34" charset="-128"/>
                <a:cs typeface="Arial Unicode MS" panose="020B0604020202020204" pitchFamily="34" charset="-128"/>
              </a:rPr>
              <a:t>調整期望</a:t>
            </a:r>
            <a:r>
              <a:rPr lang="zh-TW" altLang="en-US" sz="2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6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2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600" dirty="0">
                <a:latin typeface="Arial Unicode MS" panose="020B0604020202020204" pitchFamily="34" charset="-128"/>
                <a:ea typeface="Arial Unicode MS" panose="020B0604020202020204" pitchFamily="34" charset="-128"/>
                <a:cs typeface="Arial Unicode MS" panose="020B0604020202020204" pitchFamily="34" charset="-128"/>
              </a:rPr>
              <a:t>心中早有決定</a:t>
            </a:r>
          </a:p>
        </p:txBody>
      </p:sp>
      <p:sp>
        <p:nvSpPr>
          <p:cNvPr id="221195" name="Line 10">
            <a:extLst>
              <a:ext uri="{FF2B5EF4-FFF2-40B4-BE49-F238E27FC236}">
                <a16:creationId xmlns:a16="http://schemas.microsoft.com/office/drawing/2014/main" id="{D2F5DFBB-2722-4CF2-96E4-E7AE93B2F456}"/>
              </a:ext>
            </a:extLst>
          </p:cNvPr>
          <p:cNvSpPr>
            <a:spLocks noChangeShapeType="1"/>
          </p:cNvSpPr>
          <p:nvPr/>
        </p:nvSpPr>
        <p:spPr bwMode="auto">
          <a:xfrm>
            <a:off x="914400" y="806350"/>
            <a:ext cx="0" cy="2743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21196" name="Line 11">
            <a:extLst>
              <a:ext uri="{FF2B5EF4-FFF2-40B4-BE49-F238E27FC236}">
                <a16:creationId xmlns:a16="http://schemas.microsoft.com/office/drawing/2014/main" id="{16A8F673-B129-4A76-BDE2-FCD6C2740432}"/>
              </a:ext>
            </a:extLst>
          </p:cNvPr>
          <p:cNvSpPr>
            <a:spLocks noChangeShapeType="1"/>
          </p:cNvSpPr>
          <p:nvPr/>
        </p:nvSpPr>
        <p:spPr bwMode="auto">
          <a:xfrm>
            <a:off x="1752600" y="80635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ustDataLst>
      <p:tags r:id="rId1"/>
    </p:custData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2">
            <a:extLst>
              <a:ext uri="{FF2B5EF4-FFF2-40B4-BE49-F238E27FC236}">
                <a16:creationId xmlns:a16="http://schemas.microsoft.com/office/drawing/2014/main" id="{F0B07D91-113E-4C90-8F24-F03BB4C1D3E6}"/>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6600">
                <a:latin typeface="華康儷特圓(P)" pitchFamily="34" charset="-120"/>
                <a:ea typeface="華康儷特圓(P)" pitchFamily="34" charset="-120"/>
              </a:rPr>
              <a:t>Part 6</a:t>
            </a:r>
          </a:p>
        </p:txBody>
      </p:sp>
      <p:sp>
        <p:nvSpPr>
          <p:cNvPr id="223235" name="Rectangle 3">
            <a:extLst>
              <a:ext uri="{FF2B5EF4-FFF2-40B4-BE49-F238E27FC236}">
                <a16:creationId xmlns:a16="http://schemas.microsoft.com/office/drawing/2014/main" id="{36EFC704-C8D1-4BE8-8B7E-9A8E1051EF0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FF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endParaRPr lang="en-US" altLang="zh-TW" sz="2000">
              <a:latin typeface="華康儷特圓(P)" pitchFamily="34" charset="-120"/>
              <a:ea typeface="華康儷特圓(P)" pitchFamily="34" charset="-120"/>
            </a:endParaRPr>
          </a:p>
          <a:p>
            <a:pPr algn="ctr" eaLnBrk="1" hangingPunct="1">
              <a:buFontTx/>
              <a:buNone/>
            </a:pPr>
            <a:r>
              <a:rPr lang="zh-TW" altLang="en-US" sz="6000">
                <a:latin typeface="華康儷特圓(P)" pitchFamily="34" charset="-120"/>
                <a:ea typeface="華康儷特圓(P)" pitchFamily="34" charset="-120"/>
              </a:rPr>
              <a:t>决</a:t>
            </a:r>
            <a:r>
              <a:rPr lang="zh-TW" altLang="en-US" sz="6000">
                <a:solidFill>
                  <a:srgbClr val="7F7F7F"/>
                </a:solidFill>
                <a:latin typeface="華康儷特圓(P)" pitchFamily="34" charset="-120"/>
                <a:ea typeface="華康儷特圓(P)" pitchFamily="34" charset="-120"/>
              </a:rPr>
              <a:t> </a:t>
            </a:r>
            <a:r>
              <a:rPr lang="zh-TW" altLang="en-US" sz="6000">
                <a:latin typeface="華康儷特圓(P)" pitchFamily="34" charset="-120"/>
                <a:ea typeface="華康儷特圓(P)" pitchFamily="34" charset="-120"/>
              </a:rPr>
              <a:t>策</a:t>
            </a:r>
            <a:r>
              <a:rPr lang="zh-TW" altLang="en-US" sz="6000">
                <a:solidFill>
                  <a:srgbClr val="7F7F7F"/>
                </a:solidFill>
                <a:latin typeface="華康儷特圓(P)" pitchFamily="34" charset="-120"/>
                <a:ea typeface="華康儷特圓(P)" pitchFamily="34" charset="-120"/>
              </a:rPr>
              <a:t>  </a:t>
            </a:r>
            <a:endParaRPr lang="zh-TW" altLang="en-US" sz="6000">
              <a:latin typeface="華康儷特圓(P)" pitchFamily="34" charset="-120"/>
              <a:ea typeface="華康儷特圓(P)" pitchFamily="34" charset="-120"/>
            </a:endParaRPr>
          </a:p>
          <a:p>
            <a:pPr algn="ctr" eaLnBrk="1" hangingPunct="1">
              <a:buFontTx/>
              <a:buNone/>
            </a:pPr>
            <a:r>
              <a:rPr lang="en-US" altLang="zh-TW" sz="4800">
                <a:latin typeface="華康儷特圓(P)" pitchFamily="34" charset="-120"/>
                <a:ea typeface="華康儷特圓(P)" pitchFamily="34" charset="-120"/>
              </a:rPr>
              <a:t>DECISION</a:t>
            </a:r>
            <a:r>
              <a:rPr lang="en-US" altLang="zh-TW" sz="4800">
                <a:solidFill>
                  <a:srgbClr val="7F7F7F"/>
                </a:solidFill>
                <a:latin typeface="華康儷特圓(P)" pitchFamily="34" charset="-120"/>
                <a:ea typeface="華康儷特圓(P)" pitchFamily="34" charset="-120"/>
              </a:rPr>
              <a:t> </a:t>
            </a:r>
            <a:r>
              <a:rPr lang="en-US" altLang="zh-TW" sz="4800">
                <a:latin typeface="華康儷特圓(P)" pitchFamily="34" charset="-120"/>
                <a:ea typeface="華康儷特圓(P)" pitchFamily="34" charset="-120"/>
              </a:rPr>
              <a:t>MAKING</a:t>
            </a:r>
            <a:endParaRPr lang="en-US" altLang="zh-CN" sz="4800">
              <a:latin typeface="華康儷特圓(P)" pitchFamily="34" charset="-120"/>
              <a:ea typeface="華康儷特圓(P)" pitchFamily="34" charset="-120"/>
            </a:endParaRPr>
          </a:p>
        </p:txBody>
      </p:sp>
    </p:spTree>
    <p:custDataLst>
      <p:tags r:id="rId1"/>
    </p:custData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3">
            <a:extLst>
              <a:ext uri="{FF2B5EF4-FFF2-40B4-BE49-F238E27FC236}">
                <a16:creationId xmlns:a16="http://schemas.microsoft.com/office/drawing/2014/main" id="{1BB49E0B-BB66-4AEE-91DC-0DDD0536C8B1}"/>
              </a:ext>
            </a:extLst>
          </p:cNvPr>
          <p:cNvSpPr>
            <a:spLocks noGrp="1" noChangeArrowheads="1"/>
          </p:cNvSpPr>
          <p:nvPr>
            <p:ph type="title" idx="4294967295"/>
          </p:nvPr>
        </p:nvSpPr>
        <p:spPr bwMode="auto">
          <a:xfrm>
            <a:off x="685800" y="609600"/>
            <a:ext cx="77724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sz="16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群體決策</a:t>
            </a:r>
          </a:p>
        </p:txBody>
      </p:sp>
      <p:sp>
        <p:nvSpPr>
          <p:cNvPr id="225283" name="Rectangle 2">
            <a:extLst>
              <a:ext uri="{FF2B5EF4-FFF2-40B4-BE49-F238E27FC236}">
                <a16:creationId xmlns:a16="http://schemas.microsoft.com/office/drawing/2014/main" id="{0BD45512-BB89-47D4-8627-CCB282342499}"/>
              </a:ext>
            </a:extLst>
          </p:cNvPr>
          <p:cNvSpPr>
            <a:spLocks noChangeArrowheads="1"/>
          </p:cNvSpPr>
          <p:nvPr/>
        </p:nvSpPr>
        <p:spPr bwMode="auto">
          <a:xfrm>
            <a:off x="457200" y="304800"/>
            <a:ext cx="7391400" cy="68580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en-US" altLang="zh-TW" sz="48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48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群體決策</a:t>
            </a:r>
            <a:r>
              <a:rPr lang="zh-TW" altLang="en-US" sz="40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8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GP.</a:t>
            </a:r>
            <a:r>
              <a:rPr lang="en-US" altLang="zh-TW" sz="28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8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DECISION</a:t>
            </a:r>
          </a:p>
        </p:txBody>
      </p:sp>
      <p:sp>
        <p:nvSpPr>
          <p:cNvPr id="225284" name="Rectangle 3">
            <a:extLst>
              <a:ext uri="{FF2B5EF4-FFF2-40B4-BE49-F238E27FC236}">
                <a16:creationId xmlns:a16="http://schemas.microsoft.com/office/drawing/2014/main" id="{D98E15DA-100F-4888-B452-82B98C9B8590}"/>
              </a:ext>
            </a:extLst>
          </p:cNvPr>
          <p:cNvSpPr>
            <a:spLocks noChangeArrowheads="1"/>
          </p:cNvSpPr>
          <p:nvPr/>
        </p:nvSpPr>
        <p:spPr bwMode="auto">
          <a:xfrm>
            <a:off x="1066800" y="1524000"/>
            <a:ext cx="1828800" cy="609600"/>
          </a:xfrm>
          <a:prstGeom prst="rect">
            <a:avLst/>
          </a:prstGeom>
          <a:noFill/>
          <a:ln w="9525">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36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優缺點</a:t>
            </a:r>
          </a:p>
        </p:txBody>
      </p:sp>
      <p:sp>
        <p:nvSpPr>
          <p:cNvPr id="225285" name="Rectangle 4">
            <a:extLst>
              <a:ext uri="{FF2B5EF4-FFF2-40B4-BE49-F238E27FC236}">
                <a16:creationId xmlns:a16="http://schemas.microsoft.com/office/drawing/2014/main" id="{024E562C-46EF-41D3-B405-BB8C5B1335FC}"/>
              </a:ext>
            </a:extLst>
          </p:cNvPr>
          <p:cNvSpPr>
            <a:spLocks noChangeArrowheads="1"/>
          </p:cNvSpPr>
          <p:nvPr/>
        </p:nvSpPr>
        <p:spPr bwMode="auto">
          <a:xfrm>
            <a:off x="3059113" y="1752600"/>
            <a:ext cx="6019800" cy="1981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2600">
                <a:latin typeface="Arial Unicode MS" panose="020B0604020202020204" pitchFamily="34" charset="-128"/>
                <a:ea typeface="Arial Unicode MS" panose="020B0604020202020204" pitchFamily="34" charset="-128"/>
                <a:cs typeface="Arial Unicode MS" panose="020B0604020202020204" pitchFamily="34" charset="-128"/>
              </a:rPr>
              <a:t>寬 廣 視 野             時 間 多 ， 行 動</a:t>
            </a:r>
          </a:p>
          <a:p>
            <a:pPr eaLnBrk="1" hangingPunct="1"/>
            <a:r>
              <a:rPr lang="zh-TW" altLang="en-US" sz="2600">
                <a:latin typeface="Arial Unicode MS" panose="020B0604020202020204" pitchFamily="34" charset="-128"/>
                <a:ea typeface="Arial Unicode MS" panose="020B0604020202020204" pitchFamily="34" charset="-128"/>
                <a:cs typeface="Arial Unicode MS" panose="020B0604020202020204" pitchFamily="34" charset="-128"/>
              </a:rPr>
              <a:t>成 員 支 持             慢</a:t>
            </a:r>
          </a:p>
          <a:p>
            <a:pPr eaLnBrk="1" hangingPunct="1"/>
            <a:r>
              <a:rPr lang="zh-TW" altLang="en-US" sz="2600">
                <a:latin typeface="Arial Unicode MS" panose="020B0604020202020204" pitchFamily="34" charset="-128"/>
                <a:ea typeface="Arial Unicode MS" panose="020B0604020202020204" pitchFamily="34" charset="-128"/>
                <a:cs typeface="Arial Unicode MS" panose="020B0604020202020204" pitchFamily="34" charset="-128"/>
              </a:rPr>
              <a:t>被 少 數 人 控 制   多 變 成 折 衷</a:t>
            </a:r>
          </a:p>
          <a:p>
            <a:pPr eaLnBrk="1" hangingPunct="1"/>
            <a:r>
              <a:rPr lang="zh-TW" altLang="en-US" sz="2600">
                <a:latin typeface="Arial Unicode MS" panose="020B0604020202020204" pitchFamily="34" charset="-128"/>
                <a:ea typeface="Arial Unicode MS" panose="020B0604020202020204" pitchFamily="34" charset="-128"/>
                <a:cs typeface="Arial Unicode MS" panose="020B0604020202020204" pitchFamily="34" charset="-128"/>
              </a:rPr>
              <a:t>信 息 交 流</a:t>
            </a:r>
            <a:r>
              <a:rPr lang="zh-TW" altLang="en-US" sz="26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                              </a:t>
            </a:r>
          </a:p>
        </p:txBody>
      </p:sp>
      <p:sp>
        <p:nvSpPr>
          <p:cNvPr id="225286" name="Text Box 5">
            <a:extLst>
              <a:ext uri="{FF2B5EF4-FFF2-40B4-BE49-F238E27FC236}">
                <a16:creationId xmlns:a16="http://schemas.microsoft.com/office/drawing/2014/main" id="{9ED8EAA1-48B6-4614-B792-2214B2529FCE}"/>
              </a:ext>
            </a:extLst>
          </p:cNvPr>
          <p:cNvSpPr txBox="1">
            <a:spLocks noChangeArrowheads="1"/>
          </p:cNvSpPr>
          <p:nvPr/>
        </p:nvSpPr>
        <p:spPr bwMode="auto">
          <a:xfrm>
            <a:off x="3505200" y="1143000"/>
            <a:ext cx="4953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sz="34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優 點</a:t>
            </a:r>
            <a:r>
              <a:rPr lang="zh-TW" altLang="en-US" sz="30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30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30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34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缺 點</a:t>
            </a:r>
          </a:p>
        </p:txBody>
      </p:sp>
      <p:sp>
        <p:nvSpPr>
          <p:cNvPr id="225287" name="Line 6">
            <a:extLst>
              <a:ext uri="{FF2B5EF4-FFF2-40B4-BE49-F238E27FC236}">
                <a16:creationId xmlns:a16="http://schemas.microsoft.com/office/drawing/2014/main" id="{6EB8A399-C2E6-4D80-AFA4-BC35A47842A4}"/>
              </a:ext>
            </a:extLst>
          </p:cNvPr>
          <p:cNvSpPr>
            <a:spLocks noChangeShapeType="1"/>
          </p:cNvSpPr>
          <p:nvPr/>
        </p:nvSpPr>
        <p:spPr bwMode="auto">
          <a:xfrm>
            <a:off x="5715000" y="1752600"/>
            <a:ext cx="0" cy="198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25288" name="Rectangle 7">
            <a:extLst>
              <a:ext uri="{FF2B5EF4-FFF2-40B4-BE49-F238E27FC236}">
                <a16:creationId xmlns:a16="http://schemas.microsoft.com/office/drawing/2014/main" id="{98C385F4-2619-4D4B-A483-F609DAD91542}"/>
              </a:ext>
            </a:extLst>
          </p:cNvPr>
          <p:cNvSpPr>
            <a:spLocks noChangeArrowheads="1"/>
          </p:cNvSpPr>
          <p:nvPr/>
        </p:nvSpPr>
        <p:spPr bwMode="auto">
          <a:xfrm>
            <a:off x="533400" y="3810000"/>
            <a:ext cx="1828800" cy="914400"/>
          </a:xfrm>
          <a:prstGeom prst="rect">
            <a:avLst/>
          </a:prstGeom>
          <a:noFill/>
          <a:ln w="9525">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sz="24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4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影響決策 </a:t>
            </a:r>
          </a:p>
          <a:p>
            <a:pPr algn="ctr" eaLnBrk="1" hangingPunct="1"/>
            <a:r>
              <a:rPr lang="zh-TW" altLang="en-US" sz="24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質 素</a:t>
            </a:r>
          </a:p>
        </p:txBody>
      </p:sp>
      <p:sp>
        <p:nvSpPr>
          <p:cNvPr id="225289" name="Text Box 8">
            <a:extLst>
              <a:ext uri="{FF2B5EF4-FFF2-40B4-BE49-F238E27FC236}">
                <a16:creationId xmlns:a16="http://schemas.microsoft.com/office/drawing/2014/main" id="{4D41A67C-B146-41C1-8795-6A2A844A3750}"/>
              </a:ext>
            </a:extLst>
          </p:cNvPr>
          <p:cNvSpPr txBox="1">
            <a:spLocks noChangeArrowheads="1"/>
          </p:cNvSpPr>
          <p:nvPr/>
        </p:nvSpPr>
        <p:spPr bwMode="auto">
          <a:xfrm>
            <a:off x="2438400" y="3886200"/>
            <a:ext cx="6172200" cy="2363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lnSpc>
                <a:spcPct val="85000"/>
              </a:lnSpc>
              <a:spcBef>
                <a:spcPct val="50000"/>
              </a:spcBef>
            </a:pPr>
            <a:r>
              <a:rPr lang="en-US" altLang="zh-TW" sz="22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600">
                <a:latin typeface="Arial Unicode MS" panose="020B0604020202020204" pitchFamily="34" charset="-128"/>
                <a:ea typeface="Arial Unicode MS" panose="020B0604020202020204" pitchFamily="34" charset="-128"/>
                <a:cs typeface="Arial Unicode MS" panose="020B0604020202020204" pitchFamily="34" charset="-128"/>
              </a:rPr>
              <a:t>即 時 信 息 </a:t>
            </a:r>
          </a:p>
          <a:p>
            <a:pPr eaLnBrk="1" hangingPunct="1">
              <a:lnSpc>
                <a:spcPct val="70000"/>
              </a:lnSpc>
              <a:spcBef>
                <a:spcPct val="50000"/>
              </a:spcBef>
            </a:pPr>
            <a:r>
              <a:rPr lang="zh-TW" altLang="en-US" sz="2600">
                <a:latin typeface="Arial Unicode MS" panose="020B0604020202020204" pitchFamily="34" charset="-128"/>
                <a:ea typeface="Arial Unicode MS" panose="020B0604020202020204" pitchFamily="34" charset="-128"/>
                <a:cs typeface="Arial Unicode MS" panose="020B0604020202020204" pitchFamily="34" charset="-128"/>
              </a:rPr>
              <a:t> 多 種 同 時 性 選 擇  </a:t>
            </a:r>
          </a:p>
          <a:p>
            <a:pPr eaLnBrk="1" hangingPunct="1">
              <a:lnSpc>
                <a:spcPct val="70000"/>
              </a:lnSpc>
              <a:spcBef>
                <a:spcPct val="50000"/>
              </a:spcBef>
            </a:pPr>
            <a:r>
              <a:rPr lang="zh-TW" altLang="en-US" sz="2600">
                <a:latin typeface="Arial Unicode MS" panose="020B0604020202020204" pitchFamily="34" charset="-128"/>
                <a:ea typeface="Arial Unicode MS" panose="020B0604020202020204" pitchFamily="34" charset="-128"/>
                <a:cs typeface="Arial Unicode MS" panose="020B0604020202020204" pitchFamily="34" charset="-128"/>
              </a:rPr>
              <a:t> 雙 排 咨 詢 </a:t>
            </a:r>
          </a:p>
          <a:p>
            <a:pPr eaLnBrk="1" hangingPunct="1">
              <a:lnSpc>
                <a:spcPct val="70000"/>
              </a:lnSpc>
              <a:spcBef>
                <a:spcPct val="50000"/>
              </a:spcBef>
            </a:pPr>
            <a:r>
              <a:rPr lang="zh-TW" altLang="en-US" sz="2600">
                <a:latin typeface="Arial Unicode MS" panose="020B0604020202020204" pitchFamily="34" charset="-128"/>
                <a:ea typeface="Arial Unicode MS" panose="020B0604020202020204" pitchFamily="34" charset="-128"/>
                <a:cs typeface="Arial Unicode MS" panose="020B0604020202020204" pitchFamily="34" charset="-128"/>
              </a:rPr>
              <a:t> 有 條 件 贊 同 </a:t>
            </a:r>
          </a:p>
          <a:p>
            <a:pPr eaLnBrk="1" hangingPunct="1">
              <a:lnSpc>
                <a:spcPct val="70000"/>
              </a:lnSpc>
              <a:spcBef>
                <a:spcPct val="50000"/>
              </a:spcBef>
            </a:pPr>
            <a:r>
              <a:rPr lang="zh-TW" altLang="en-US" sz="2600">
                <a:latin typeface="Arial Unicode MS" panose="020B0604020202020204" pitchFamily="34" charset="-128"/>
                <a:ea typeface="Arial Unicode MS" panose="020B0604020202020204" pitchFamily="34" charset="-128"/>
                <a:cs typeface="Arial Unicode MS" panose="020B0604020202020204" pitchFamily="34" charset="-128"/>
              </a:rPr>
              <a:t> 整 合 決 策   </a:t>
            </a:r>
            <a:r>
              <a:rPr lang="zh-TW" altLang="en-US" sz="22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200">
                <a:latin typeface="Arial Unicode MS" panose="020B0604020202020204" pitchFamily="34" charset="-128"/>
                <a:ea typeface="Arial Unicode MS" panose="020B0604020202020204" pitchFamily="34" charset="-128"/>
                <a:cs typeface="Arial Unicode MS" panose="020B0604020202020204" pitchFamily="34" charset="-128"/>
              </a:rPr>
              <a:t>  </a:t>
            </a:r>
          </a:p>
        </p:txBody>
      </p:sp>
      <p:sp>
        <p:nvSpPr>
          <p:cNvPr id="225290" name="Line 9">
            <a:extLst>
              <a:ext uri="{FF2B5EF4-FFF2-40B4-BE49-F238E27FC236}">
                <a16:creationId xmlns:a16="http://schemas.microsoft.com/office/drawing/2014/main" id="{8F912ACC-A399-4CD8-A2FE-AC40ED74AC10}"/>
              </a:ext>
            </a:extLst>
          </p:cNvPr>
          <p:cNvSpPr>
            <a:spLocks noChangeShapeType="1"/>
          </p:cNvSpPr>
          <p:nvPr/>
        </p:nvSpPr>
        <p:spPr bwMode="auto">
          <a:xfrm>
            <a:off x="2133600" y="990600"/>
            <a:ext cx="0" cy="533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25291" name="Line 10">
            <a:extLst>
              <a:ext uri="{FF2B5EF4-FFF2-40B4-BE49-F238E27FC236}">
                <a16:creationId xmlns:a16="http://schemas.microsoft.com/office/drawing/2014/main" id="{A4460713-AD66-4671-9EC2-7E1B9C2E3AF9}"/>
              </a:ext>
            </a:extLst>
          </p:cNvPr>
          <p:cNvSpPr>
            <a:spLocks noChangeShapeType="1"/>
          </p:cNvSpPr>
          <p:nvPr/>
        </p:nvSpPr>
        <p:spPr bwMode="auto">
          <a:xfrm>
            <a:off x="990600" y="990600"/>
            <a:ext cx="0" cy="2819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ustDataLst>
      <p:tags r:id="rId1"/>
    </p:custData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1" name="Rectangle 2">
            <a:extLst>
              <a:ext uri="{FF2B5EF4-FFF2-40B4-BE49-F238E27FC236}">
                <a16:creationId xmlns:a16="http://schemas.microsoft.com/office/drawing/2014/main" id="{AF8606D7-5F52-4EC4-AE54-C9BC0324F972}"/>
              </a:ext>
            </a:extLst>
          </p:cNvPr>
          <p:cNvSpPr>
            <a:spLocks noChangeArrowheads="1"/>
          </p:cNvSpPr>
          <p:nvPr/>
        </p:nvSpPr>
        <p:spPr bwMode="auto">
          <a:xfrm>
            <a:off x="876300" y="228600"/>
            <a:ext cx="7391400" cy="914400"/>
          </a:xfrm>
          <a:prstGeom prst="rect">
            <a:avLst/>
          </a:prstGeom>
          <a:noFill/>
          <a:ln w="9525">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48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提高決策質素之方法</a:t>
            </a:r>
          </a:p>
        </p:txBody>
      </p:sp>
      <p:sp>
        <p:nvSpPr>
          <p:cNvPr id="227332" name="Text Box 3">
            <a:extLst>
              <a:ext uri="{FF2B5EF4-FFF2-40B4-BE49-F238E27FC236}">
                <a16:creationId xmlns:a16="http://schemas.microsoft.com/office/drawing/2014/main" id="{3051FFDA-12D1-45D7-8073-656ACE5596CA}"/>
              </a:ext>
            </a:extLst>
          </p:cNvPr>
          <p:cNvSpPr txBox="1">
            <a:spLocks noChangeArrowheads="1"/>
          </p:cNvSpPr>
          <p:nvPr/>
        </p:nvSpPr>
        <p:spPr bwMode="auto">
          <a:xfrm>
            <a:off x="838200" y="1371600"/>
            <a:ext cx="7391400" cy="1463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sz="3000">
                <a:latin typeface="Arial Unicode MS" panose="020B0604020202020204" pitchFamily="34" charset="-128"/>
                <a:ea typeface="Arial Unicode MS" panose="020B0604020202020204" pitchFamily="34" charset="-128"/>
                <a:cs typeface="Arial Unicode MS" panose="020B0604020202020204" pitchFamily="34" charset="-128"/>
              </a:rPr>
              <a:t>邪惡倡導者</a:t>
            </a:r>
            <a:r>
              <a:rPr lang="zh-TW" altLang="en-US" sz="30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3000">
                <a:latin typeface="Arial Unicode MS" panose="020B0604020202020204" pitchFamily="34" charset="-128"/>
                <a:ea typeface="Arial Unicode MS" panose="020B0604020202020204" pitchFamily="34" charset="-128"/>
                <a:cs typeface="Arial Unicode MS" panose="020B0604020202020204" pitchFamily="34" charset="-128"/>
              </a:rPr>
              <a:t>DEVI’S</a:t>
            </a:r>
            <a:r>
              <a:rPr lang="en-US" altLang="zh-TW" sz="30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3000">
                <a:latin typeface="Arial Unicode MS" panose="020B0604020202020204" pitchFamily="34" charset="-128"/>
                <a:ea typeface="Arial Unicode MS" panose="020B0604020202020204" pitchFamily="34" charset="-128"/>
                <a:cs typeface="Arial Unicode MS" panose="020B0604020202020204" pitchFamily="34" charset="-128"/>
              </a:rPr>
              <a:t>ADVOCATE</a:t>
            </a:r>
            <a:r>
              <a:rPr lang="en-US" altLang="zh-TW" sz="30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3000">
                <a:latin typeface="Arial Unicode MS" panose="020B0604020202020204" pitchFamily="34" charset="-128"/>
                <a:ea typeface="Arial Unicode MS" panose="020B0604020202020204" pitchFamily="34" charset="-128"/>
                <a:cs typeface="Arial Unicode MS" panose="020B0604020202020204" pitchFamily="34" charset="-128"/>
              </a:rPr>
              <a:t>多種倡議</a:t>
            </a:r>
            <a:r>
              <a:rPr lang="zh-TW" altLang="en-US" sz="30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3000">
                <a:latin typeface="Arial Unicode MS" panose="020B0604020202020204" pitchFamily="34" charset="-128"/>
                <a:ea typeface="Arial Unicode MS" panose="020B0604020202020204" pitchFamily="34" charset="-128"/>
                <a:cs typeface="Arial Unicode MS" panose="020B0604020202020204" pitchFamily="34" charset="-128"/>
              </a:rPr>
              <a:t>MULTIPLE</a:t>
            </a:r>
            <a:r>
              <a:rPr lang="en-US" altLang="zh-TW" sz="30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3000">
                <a:latin typeface="Arial Unicode MS" panose="020B0604020202020204" pitchFamily="34" charset="-128"/>
                <a:ea typeface="Arial Unicode MS" panose="020B0604020202020204" pitchFamily="34" charset="-128"/>
                <a:cs typeface="Arial Unicode MS" panose="020B0604020202020204" pitchFamily="34" charset="-128"/>
              </a:rPr>
              <a:t>ADVOCACY</a:t>
            </a:r>
            <a:r>
              <a:rPr lang="en-US" altLang="zh-TW" sz="30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3000">
                <a:latin typeface="Arial Unicode MS" panose="020B0604020202020204" pitchFamily="34" charset="-128"/>
                <a:ea typeface="Arial Unicode MS" panose="020B0604020202020204" pitchFamily="34" charset="-128"/>
                <a:cs typeface="Arial Unicode MS" panose="020B0604020202020204" pitchFamily="34" charset="-128"/>
              </a:rPr>
              <a:t>辯證問訊</a:t>
            </a:r>
            <a:r>
              <a:rPr lang="zh-TW" altLang="en-US" sz="30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3000">
                <a:latin typeface="Arial Unicode MS" panose="020B0604020202020204" pitchFamily="34" charset="-128"/>
                <a:ea typeface="Arial Unicode MS" panose="020B0604020202020204" pitchFamily="34" charset="-128"/>
                <a:cs typeface="Arial Unicode MS" panose="020B0604020202020204" pitchFamily="34" charset="-128"/>
              </a:rPr>
              <a:t>DIALECTICAL</a:t>
            </a:r>
            <a:r>
              <a:rPr lang="en-US" altLang="zh-TW" sz="30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3000">
                <a:latin typeface="Arial Unicode MS" panose="020B0604020202020204" pitchFamily="34" charset="-128"/>
                <a:ea typeface="Arial Unicode MS" panose="020B0604020202020204" pitchFamily="34" charset="-128"/>
                <a:cs typeface="Arial Unicode MS" panose="020B0604020202020204" pitchFamily="34" charset="-128"/>
              </a:rPr>
              <a:t>ENQUIRY</a:t>
            </a:r>
            <a:endParaRPr lang="en-US" altLang="zh-TW" sz="30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27333" name="Text Box 4">
            <a:extLst>
              <a:ext uri="{FF2B5EF4-FFF2-40B4-BE49-F238E27FC236}">
                <a16:creationId xmlns:a16="http://schemas.microsoft.com/office/drawing/2014/main" id="{FBBC60B7-C157-4FA6-8CDB-D9009A1C7566}"/>
              </a:ext>
            </a:extLst>
          </p:cNvPr>
          <p:cNvSpPr txBox="1">
            <a:spLocks noChangeArrowheads="1"/>
          </p:cNvSpPr>
          <p:nvPr/>
        </p:nvSpPr>
        <p:spPr bwMode="auto">
          <a:xfrm>
            <a:off x="876300" y="3429000"/>
            <a:ext cx="73914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sz="3000">
                <a:latin typeface="Arial Unicode MS" panose="020B0604020202020204" pitchFamily="34" charset="-128"/>
                <a:ea typeface="Arial Unicode MS" panose="020B0604020202020204" pitchFamily="34" charset="-128"/>
                <a:cs typeface="Arial Unicode MS" panose="020B0604020202020204" pitchFamily="34" charset="-128"/>
              </a:rPr>
              <a:t>腦力激盪        </a:t>
            </a:r>
            <a:r>
              <a:rPr lang="zh-TW" altLang="en-US" sz="30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3000">
                <a:latin typeface="Arial Unicode MS" panose="020B0604020202020204" pitchFamily="34" charset="-128"/>
                <a:ea typeface="Arial Unicode MS" panose="020B0604020202020204" pitchFamily="34" charset="-128"/>
                <a:cs typeface="Arial Unicode MS" panose="020B0604020202020204" pitchFamily="34" charset="-128"/>
              </a:rPr>
              <a:t>                          </a:t>
            </a:r>
          </a:p>
          <a:p>
            <a:pPr eaLnBrk="1" hangingPunct="1">
              <a:spcBef>
                <a:spcPct val="50000"/>
              </a:spcBef>
            </a:pPr>
            <a:r>
              <a:rPr lang="zh-TW" altLang="en-US" sz="3000">
                <a:latin typeface="Arial Unicode MS" panose="020B0604020202020204" pitchFamily="34" charset="-128"/>
                <a:ea typeface="Arial Unicode MS" panose="020B0604020202020204" pitchFamily="34" charset="-128"/>
                <a:cs typeface="Arial Unicode MS" panose="020B0604020202020204" pitchFamily="34" charset="-128"/>
              </a:rPr>
              <a:t>名義團體法    </a:t>
            </a:r>
          </a:p>
          <a:p>
            <a:pPr eaLnBrk="1" hangingPunct="1">
              <a:spcBef>
                <a:spcPct val="50000"/>
              </a:spcBef>
            </a:pPr>
            <a:r>
              <a:rPr lang="zh-TW" altLang="en-US" sz="3000">
                <a:latin typeface="Arial Unicode MS" panose="020B0604020202020204" pitchFamily="34" charset="-128"/>
                <a:ea typeface="Arial Unicode MS" panose="020B0604020202020204" pitchFamily="34" charset="-128"/>
                <a:cs typeface="Arial Unicode MS" panose="020B0604020202020204" pitchFamily="34" charset="-128"/>
              </a:rPr>
              <a:t>德爾裴法</a:t>
            </a:r>
            <a:endParaRPr lang="zh-TW" altLang="en-US" sz="220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ustDataLst>
      <p:tags r:id="rId1"/>
    </p:custData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12">
            <a:extLst>
              <a:ext uri="{FF2B5EF4-FFF2-40B4-BE49-F238E27FC236}">
                <a16:creationId xmlns:a16="http://schemas.microsoft.com/office/drawing/2014/main" id="{874B7DD3-5EC8-462D-ACCA-C091B4808BB6}"/>
              </a:ext>
            </a:extLst>
          </p:cNvPr>
          <p:cNvSpPr>
            <a:spLocks noGrp="1" noChangeArrowheads="1"/>
          </p:cNvSpPr>
          <p:nvPr>
            <p:ph type="title" idx="4294967295"/>
          </p:nvPr>
        </p:nvSpPr>
        <p:spPr bwMode="auto">
          <a:xfrm>
            <a:off x="685800" y="609600"/>
            <a:ext cx="77724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sz="16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問 題</a:t>
            </a:r>
          </a:p>
        </p:txBody>
      </p:sp>
      <p:sp>
        <p:nvSpPr>
          <p:cNvPr id="229379" name="Rectangle 2">
            <a:extLst>
              <a:ext uri="{FF2B5EF4-FFF2-40B4-BE49-F238E27FC236}">
                <a16:creationId xmlns:a16="http://schemas.microsoft.com/office/drawing/2014/main" id="{C91DDEE5-94A2-4D3D-BD39-3BBBD43591C7}"/>
              </a:ext>
            </a:extLst>
          </p:cNvPr>
          <p:cNvSpPr>
            <a:spLocks noChangeArrowheads="1"/>
          </p:cNvSpPr>
          <p:nvPr/>
        </p:nvSpPr>
        <p:spPr bwMode="auto">
          <a:xfrm>
            <a:off x="1371600" y="304800"/>
            <a:ext cx="6858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sz="24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48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問</a:t>
            </a:r>
            <a:r>
              <a:rPr lang="zh-TW" altLang="en-US" sz="48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48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題</a:t>
            </a:r>
            <a:r>
              <a:rPr lang="zh-TW" altLang="en-US" sz="54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48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PROBLEMS</a:t>
            </a:r>
          </a:p>
        </p:txBody>
      </p:sp>
      <p:sp>
        <p:nvSpPr>
          <p:cNvPr id="229380" name="Text Box 3">
            <a:extLst>
              <a:ext uri="{FF2B5EF4-FFF2-40B4-BE49-F238E27FC236}">
                <a16:creationId xmlns:a16="http://schemas.microsoft.com/office/drawing/2014/main" id="{C5ED56C5-B77D-405E-8359-1BB5D850B36B}"/>
              </a:ext>
            </a:extLst>
          </p:cNvPr>
          <p:cNvSpPr txBox="1">
            <a:spLocks noChangeArrowheads="1"/>
          </p:cNvSpPr>
          <p:nvPr/>
        </p:nvSpPr>
        <p:spPr bwMode="auto">
          <a:xfrm>
            <a:off x="838200" y="1371600"/>
            <a:ext cx="2895600" cy="3200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sz="3400" u="sng" dirty="0">
                <a:latin typeface="Arial Unicode MS" panose="020B0604020202020204" pitchFamily="34" charset="-128"/>
                <a:ea typeface="Arial Unicode MS" panose="020B0604020202020204" pitchFamily="34" charset="-128"/>
                <a:cs typeface="Arial Unicode MS" panose="020B0604020202020204" pitchFamily="34" charset="-128"/>
              </a:rPr>
              <a:t>群體思想</a:t>
            </a:r>
            <a:endParaRPr lang="zh-TW" altLang="en-US" sz="3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spcBef>
                <a:spcPct val="50000"/>
              </a:spcBef>
            </a:pPr>
            <a:r>
              <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尋求一致之假</a:t>
            </a:r>
          </a:p>
          <a:p>
            <a:pPr eaLnBrk="1" hangingPunct="1">
              <a:spcBef>
                <a:spcPct val="50000"/>
              </a:spcBef>
            </a:pPr>
            <a:r>
              <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不容異見 </a:t>
            </a:r>
          </a:p>
          <a:p>
            <a:pPr eaLnBrk="1" hangingPunct="1">
              <a:spcBef>
                <a:spcPct val="50000"/>
              </a:spcBef>
            </a:pPr>
            <a:r>
              <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操縱下屬</a:t>
            </a:r>
          </a:p>
          <a:p>
            <a:pPr eaLnBrk="1" hangingPunct="1">
              <a:spcBef>
                <a:spcPct val="50000"/>
              </a:spcBef>
            </a:pPr>
            <a:r>
              <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沒有應變</a:t>
            </a:r>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p>
        </p:txBody>
      </p:sp>
      <p:sp>
        <p:nvSpPr>
          <p:cNvPr id="229381" name="Text Box 4">
            <a:extLst>
              <a:ext uri="{FF2B5EF4-FFF2-40B4-BE49-F238E27FC236}">
                <a16:creationId xmlns:a16="http://schemas.microsoft.com/office/drawing/2014/main" id="{B786F0FD-F630-4FE7-8CB2-9D9EB38D3633}"/>
              </a:ext>
            </a:extLst>
          </p:cNvPr>
          <p:cNvSpPr txBox="1">
            <a:spLocks noChangeArrowheads="1"/>
          </p:cNvSpPr>
          <p:nvPr/>
        </p:nvSpPr>
        <p:spPr bwMode="auto">
          <a:xfrm>
            <a:off x="5943600" y="1981200"/>
            <a:ext cx="2743200" cy="525401"/>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en-US" altLang="zh-CN" sz="280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29382" name="Text Box 5">
            <a:extLst>
              <a:ext uri="{FF2B5EF4-FFF2-40B4-BE49-F238E27FC236}">
                <a16:creationId xmlns:a16="http://schemas.microsoft.com/office/drawing/2014/main" id="{A98E57EC-826B-4FEE-993B-7ECA415E9175}"/>
              </a:ext>
            </a:extLst>
          </p:cNvPr>
          <p:cNvSpPr txBox="1">
            <a:spLocks noChangeArrowheads="1"/>
          </p:cNvSpPr>
          <p:nvPr/>
        </p:nvSpPr>
        <p:spPr bwMode="auto">
          <a:xfrm>
            <a:off x="5715000" y="1371600"/>
            <a:ext cx="3048000" cy="3895555"/>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sz="3400" u="sng" dirty="0">
                <a:latin typeface="Arial Unicode MS" panose="020B0604020202020204" pitchFamily="34" charset="-128"/>
                <a:ea typeface="Arial Unicode MS" panose="020B0604020202020204" pitchFamily="34" charset="-128"/>
                <a:cs typeface="Arial Unicode MS" panose="020B0604020202020204" pitchFamily="34" charset="-128"/>
              </a:rPr>
              <a:t>過度允諾</a:t>
            </a:r>
            <a:r>
              <a:rPr lang="zh-TW" altLang="en-US" sz="34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spcBef>
                <a:spcPct val="50000"/>
              </a:spcBef>
            </a:pPr>
            <a:r>
              <a:rPr lang="en-US" altLang="zh-TW" sz="2400" dirty="0">
                <a:latin typeface="Arial Unicode MS" panose="020B0604020202020204" pitchFamily="34" charset="-128"/>
                <a:ea typeface="Arial Unicode MS" panose="020B0604020202020204" pitchFamily="34" charset="-128"/>
                <a:cs typeface="Arial Unicode MS" panose="020B0604020202020204" pitchFamily="34" charset="-128"/>
              </a:rPr>
              <a:t>COMMITMENT</a:t>
            </a:r>
          </a:p>
          <a:p>
            <a:pPr eaLnBrk="1" hangingPunct="1">
              <a:spcBef>
                <a:spcPct val="50000"/>
              </a:spcBef>
            </a:pPr>
            <a:endParaRPr lang="en-US" altLang="zh-TW" sz="2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spcBef>
                <a:spcPct val="50000"/>
              </a:spcBef>
            </a:pPr>
            <a:r>
              <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對自己的決策</a:t>
            </a:r>
            <a:r>
              <a:rPr lang="en-US" altLang="zh-TW" sz="28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eaLnBrk="1" hangingPunct="1">
              <a:spcBef>
                <a:spcPct val="50000"/>
              </a:spcBef>
            </a:pPr>
            <a:r>
              <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深信不疑</a:t>
            </a:r>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spcBef>
                <a:spcPct val="50000"/>
              </a:spcBef>
            </a:pPr>
            <a:r>
              <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無從修正</a:t>
            </a:r>
            <a:r>
              <a:rPr lang="zh-TW" altLang="en-US"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zh-TW" altLang="en-US" sz="34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29383" name="Text Box 6">
            <a:extLst>
              <a:ext uri="{FF2B5EF4-FFF2-40B4-BE49-F238E27FC236}">
                <a16:creationId xmlns:a16="http://schemas.microsoft.com/office/drawing/2014/main" id="{9496A0D3-0A0E-407C-9260-AB7792F810F2}"/>
              </a:ext>
            </a:extLst>
          </p:cNvPr>
          <p:cNvSpPr txBox="1">
            <a:spLocks noChangeArrowheads="1"/>
          </p:cNvSpPr>
          <p:nvPr/>
        </p:nvSpPr>
        <p:spPr bwMode="auto">
          <a:xfrm>
            <a:off x="4114800" y="1447800"/>
            <a:ext cx="914400" cy="617734"/>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TW" sz="3400" b="1">
                <a:latin typeface="Arial Unicode MS" panose="020B0604020202020204" pitchFamily="34" charset="-128"/>
                <a:ea typeface="Arial Unicode MS" panose="020B0604020202020204" pitchFamily="34" charset="-128"/>
                <a:cs typeface="Arial Unicode MS" panose="020B0604020202020204" pitchFamily="34" charset="-128"/>
              </a:rPr>
              <a:t>+</a:t>
            </a:r>
          </a:p>
        </p:txBody>
      </p:sp>
      <p:sp>
        <p:nvSpPr>
          <p:cNvPr id="229384" name="Line 7">
            <a:extLst>
              <a:ext uri="{FF2B5EF4-FFF2-40B4-BE49-F238E27FC236}">
                <a16:creationId xmlns:a16="http://schemas.microsoft.com/office/drawing/2014/main" id="{68F879BA-F309-4177-852C-2078A2FAC73A}"/>
              </a:ext>
            </a:extLst>
          </p:cNvPr>
          <p:cNvSpPr>
            <a:spLocks noChangeShapeType="1"/>
          </p:cNvSpPr>
          <p:nvPr/>
        </p:nvSpPr>
        <p:spPr bwMode="auto">
          <a:xfrm>
            <a:off x="6705600" y="2590800"/>
            <a:ext cx="0" cy="6096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ustDataLst>
      <p:tags r:id="rId1"/>
    </p:custData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a:extLst>
              <a:ext uri="{FF2B5EF4-FFF2-40B4-BE49-F238E27FC236}">
                <a16:creationId xmlns:a16="http://schemas.microsoft.com/office/drawing/2014/main" id="{888F9133-BD96-4970-AA1B-4A239AEC21F3}"/>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6600">
                <a:latin typeface="華康儷特圓(P)" pitchFamily="34" charset="-120"/>
                <a:ea typeface="華康儷特圓(P)" pitchFamily="34" charset="-120"/>
              </a:rPr>
              <a:t>案 例</a:t>
            </a:r>
          </a:p>
        </p:txBody>
      </p:sp>
      <p:sp>
        <p:nvSpPr>
          <p:cNvPr id="231427" name="Rectangle 3">
            <a:extLst>
              <a:ext uri="{FF2B5EF4-FFF2-40B4-BE49-F238E27FC236}">
                <a16:creationId xmlns:a16="http://schemas.microsoft.com/office/drawing/2014/main" id="{2525DE37-49AA-472E-8938-B41F21B2CAD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buFontTx/>
              <a:buNone/>
            </a:pPr>
            <a:r>
              <a:rPr lang="en-US" altLang="zh-CN">
                <a:solidFill>
                  <a:srgbClr val="7F7F7F"/>
                </a:solidFill>
                <a:latin typeface="華康儷特圓(P)" pitchFamily="34" charset="-120"/>
                <a:ea typeface="華康儷特圓(P)" pitchFamily="34" charset="-120"/>
              </a:rPr>
              <a:t>	</a:t>
            </a:r>
            <a:r>
              <a:rPr lang="en-US" altLang="zh-CN" sz="6000">
                <a:latin typeface="華康儷特圓(P)" pitchFamily="34" charset="-120"/>
                <a:ea typeface="華康儷特圓(P)" pitchFamily="34" charset="-120"/>
              </a:rPr>
              <a:t>Pg. 473 - 478</a:t>
            </a:r>
          </a:p>
        </p:txBody>
      </p:sp>
    </p:spTree>
    <p:custDataLst>
      <p:tags r:id="rId1"/>
    </p:custData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12">
            <a:extLst>
              <a:ext uri="{FF2B5EF4-FFF2-40B4-BE49-F238E27FC236}">
                <a16:creationId xmlns:a16="http://schemas.microsoft.com/office/drawing/2014/main" id="{8A191623-AC52-4F76-8154-5278FAD1DA5F}"/>
              </a:ext>
            </a:extLst>
          </p:cNvPr>
          <p:cNvSpPr>
            <a:spLocks noGrp="1" noChangeArrowheads="1"/>
          </p:cNvSpPr>
          <p:nvPr>
            <p:ph type="title" idx="4294967295"/>
          </p:nvPr>
        </p:nvSpPr>
        <p:spPr bwMode="auto">
          <a:xfrm>
            <a:off x="685800" y="609600"/>
            <a:ext cx="77724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sz="1600">
                <a:solidFill>
                  <a:schemeClr val="bg1"/>
                </a:solidFill>
              </a:rPr>
              <a:t>美國文化大學</a:t>
            </a:r>
          </a:p>
        </p:txBody>
      </p:sp>
      <p:sp>
        <p:nvSpPr>
          <p:cNvPr id="233475" name="WordArt 2">
            <a:extLst>
              <a:ext uri="{FF2B5EF4-FFF2-40B4-BE49-F238E27FC236}">
                <a16:creationId xmlns:a16="http://schemas.microsoft.com/office/drawing/2014/main" id="{8F86E1F5-0207-4E87-9C07-C5D1B3099908}"/>
              </a:ext>
            </a:extLst>
          </p:cNvPr>
          <p:cNvSpPr>
            <a:spLocks noChangeArrowheads="1" noChangeShapeType="1" noTextEdit="1"/>
          </p:cNvSpPr>
          <p:nvPr/>
        </p:nvSpPr>
        <p:spPr bwMode="auto">
          <a:xfrm>
            <a:off x="2903538" y="1341438"/>
            <a:ext cx="5629275" cy="838200"/>
          </a:xfrm>
          <a:prstGeom prst="rect">
            <a:avLst/>
          </a:prstGeom>
        </p:spPr>
        <p:txBody>
          <a:bodyPr wrap="none" fromWordArt="1">
            <a:prstTxWarp prst="textPlain">
              <a:avLst>
                <a:gd name="adj" fmla="val 50000"/>
              </a:avLst>
            </a:prstTxWarp>
          </a:bodyPr>
          <a:lstStyle/>
          <a:p>
            <a:pPr algn="ctr"/>
            <a:r>
              <a:rPr lang="zh-TW" altLang="en-US" sz="4000" kern="10" dirty="0">
                <a:ln w="9525">
                  <a:solidFill>
                    <a:schemeClr val="bg2"/>
                  </a:solidFill>
                  <a:miter lim="800000"/>
                  <a:headEnd/>
                  <a:tailEnd/>
                </a:ln>
                <a:gradFill rotWithShape="1">
                  <a:gsLst>
                    <a:gs pos="0">
                      <a:srgbClr val="FFFF00"/>
                    </a:gs>
                    <a:gs pos="100000">
                      <a:srgbClr val="FF9933"/>
                    </a:gs>
                  </a:gsLst>
                  <a:path path="rect">
                    <a:fillToRect l="50000" t="50000" r="50000" b="50000"/>
                  </a:path>
                </a:gradFill>
                <a:effectLst>
                  <a:outerShdw dist="35921" dir="2700000" algn="ctr" rotWithShape="0">
                    <a:schemeClr val="bg2"/>
                  </a:outerShdw>
                </a:effectLst>
                <a:ea typeface="全真超特明" panose="02010609000101010101" pitchFamily="49" charset="-120"/>
              </a:rPr>
              <a:t>美國文化大學</a:t>
            </a:r>
            <a:endParaRPr lang="zh-CN" altLang="en-US" sz="4000" kern="10" dirty="0">
              <a:ln w="9525">
                <a:solidFill>
                  <a:schemeClr val="bg2"/>
                </a:solidFill>
                <a:miter lim="800000"/>
                <a:headEnd/>
                <a:tailEnd/>
              </a:ln>
              <a:gradFill rotWithShape="1">
                <a:gsLst>
                  <a:gs pos="0">
                    <a:srgbClr val="FFFF00"/>
                  </a:gs>
                  <a:gs pos="100000">
                    <a:srgbClr val="FF9933"/>
                  </a:gs>
                </a:gsLst>
                <a:path path="rect">
                  <a:fillToRect l="50000" t="50000" r="50000" b="50000"/>
                </a:path>
              </a:gradFill>
              <a:effectLst>
                <a:outerShdw dist="35921" dir="2700000" algn="ctr" rotWithShape="0">
                  <a:schemeClr val="bg2"/>
                </a:outerShdw>
              </a:effectLst>
            </a:endParaRPr>
          </a:p>
        </p:txBody>
      </p:sp>
      <p:sp>
        <p:nvSpPr>
          <p:cNvPr id="233476" name="WordArt 3">
            <a:extLst>
              <a:ext uri="{FF2B5EF4-FFF2-40B4-BE49-F238E27FC236}">
                <a16:creationId xmlns:a16="http://schemas.microsoft.com/office/drawing/2014/main" id="{0F107AEF-3AD3-421B-8284-8E1585E189B5}"/>
              </a:ext>
            </a:extLst>
          </p:cNvPr>
          <p:cNvSpPr>
            <a:spLocks noChangeArrowheads="1" noChangeShapeType="1" noTextEdit="1"/>
          </p:cNvSpPr>
          <p:nvPr/>
        </p:nvSpPr>
        <p:spPr bwMode="auto">
          <a:xfrm>
            <a:off x="3132138" y="3719513"/>
            <a:ext cx="5689600" cy="1079500"/>
          </a:xfrm>
          <a:prstGeom prst="rect">
            <a:avLst/>
          </a:prstGeom>
        </p:spPr>
        <p:txBody>
          <a:bodyPr wrap="none" fromWordArt="1">
            <a:prstTxWarp prst="textPlain">
              <a:avLst>
                <a:gd name="adj" fmla="val 50000"/>
              </a:avLst>
            </a:prstTxWarp>
          </a:bodyPr>
          <a:lstStyle/>
          <a:p>
            <a:pPr algn="ctr"/>
            <a:r>
              <a:rPr lang="zh-TW" altLang="en-US" sz="3600" kern="10" dirty="0">
                <a:ln w="0"/>
                <a:solidFill>
                  <a:srgbClr val="7AADFF"/>
                </a:solidFill>
                <a:ea typeface="全真超特明" panose="02010609000101010101" pitchFamily="49" charset="-120"/>
              </a:rPr>
              <a:t>組織行為學</a:t>
            </a:r>
            <a:endParaRPr lang="zh-CN" altLang="en-US" sz="3600" kern="10" dirty="0">
              <a:ln w="0"/>
              <a:solidFill>
                <a:srgbClr val="7AADFF"/>
              </a:solidFill>
            </a:endParaRPr>
          </a:p>
        </p:txBody>
      </p:sp>
      <p:sp>
        <p:nvSpPr>
          <p:cNvPr id="233477" name="Text Box 4">
            <a:extLst>
              <a:ext uri="{FF2B5EF4-FFF2-40B4-BE49-F238E27FC236}">
                <a16:creationId xmlns:a16="http://schemas.microsoft.com/office/drawing/2014/main" id="{A8435D78-6C78-4E86-AAF6-7A6AE76EF2D6}"/>
              </a:ext>
            </a:extLst>
          </p:cNvPr>
          <p:cNvSpPr txBox="1">
            <a:spLocks noChangeArrowheads="1"/>
          </p:cNvSpPr>
          <p:nvPr/>
        </p:nvSpPr>
        <p:spPr bwMode="auto">
          <a:xfrm>
            <a:off x="2484438" y="5187950"/>
            <a:ext cx="4392612" cy="649288"/>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8100">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pPr>
            <a:r>
              <a:rPr lang="en-US" altLang="zh-CN" sz="3600">
                <a:solidFill>
                  <a:schemeClr val="folHlink"/>
                </a:solidFill>
                <a:latin typeface="Times New Roman" panose="02020603050405020304" pitchFamily="18" charset="0"/>
                <a:ea typeface="全真超特明" panose="02010609000101010101" pitchFamily="49" charset="-120"/>
              </a:rPr>
              <a:t>講師：韓雷疇碩士</a:t>
            </a:r>
          </a:p>
        </p:txBody>
      </p:sp>
      <p:pic>
        <p:nvPicPr>
          <p:cNvPr id="233478" name="Picture 5" descr="ACU-001c-600">
            <a:extLst>
              <a:ext uri="{FF2B5EF4-FFF2-40B4-BE49-F238E27FC236}">
                <a16:creationId xmlns:a16="http://schemas.microsoft.com/office/drawing/2014/main" id="{0C46339D-C18E-4CC6-8607-74581F6A270C}"/>
              </a:ext>
            </a:extLst>
          </p:cNvPr>
          <p:cNvPicPr>
            <a:picLocks noChangeAspect="1" noChangeArrowheads="1"/>
          </p:cNvPicPr>
          <p:nvPr/>
        </p:nvPicPr>
        <p:blipFill>
          <a:blip r:embed="rId4">
            <a:clrChange>
              <a:clrFrom>
                <a:srgbClr val="FFFFFF"/>
              </a:clrFrom>
              <a:clrTo>
                <a:srgbClr val="FFFFFF">
                  <a:alpha val="0"/>
                </a:srgbClr>
              </a:clrTo>
            </a:clrChange>
            <a:lum contrast="6000"/>
            <a:extLst>
              <a:ext uri="{28A0092B-C50C-407E-A947-70E740481C1C}">
                <a14:useLocalDpi xmlns:a14="http://schemas.microsoft.com/office/drawing/2010/main" val="0"/>
              </a:ext>
            </a:extLst>
          </a:blip>
          <a:srcRect/>
          <a:stretch>
            <a:fillRect/>
          </a:stretch>
        </p:blipFill>
        <p:spPr bwMode="auto">
          <a:xfrm>
            <a:off x="323850" y="404813"/>
            <a:ext cx="2376488" cy="234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479" name="WordArt 6">
            <a:extLst>
              <a:ext uri="{FF2B5EF4-FFF2-40B4-BE49-F238E27FC236}">
                <a16:creationId xmlns:a16="http://schemas.microsoft.com/office/drawing/2014/main" id="{C92DF32E-0003-4EE5-9B6C-8F325D02E2D3}"/>
              </a:ext>
            </a:extLst>
          </p:cNvPr>
          <p:cNvSpPr>
            <a:spLocks noChangeArrowheads="1" noChangeShapeType="1" noTextEdit="1"/>
          </p:cNvSpPr>
          <p:nvPr/>
        </p:nvSpPr>
        <p:spPr bwMode="auto">
          <a:xfrm>
            <a:off x="2700338" y="2301875"/>
            <a:ext cx="5832475" cy="479425"/>
          </a:xfrm>
          <a:prstGeom prst="rect">
            <a:avLst/>
          </a:prstGeom>
        </p:spPr>
        <p:txBody>
          <a:bodyPr wrap="none" fromWordArt="1">
            <a:prstTxWarp prst="textPlain">
              <a:avLst>
                <a:gd name="adj" fmla="val 50000"/>
              </a:avLst>
            </a:prstTxWarp>
          </a:bodyPr>
          <a:lstStyle/>
          <a:p>
            <a:pPr algn="ctr"/>
            <a:r>
              <a:rPr lang="en-US" altLang="zh-CN" sz="3600" kern="10">
                <a:ln w="9525">
                  <a:solidFill>
                    <a:schemeClr val="tx1"/>
                  </a:solidFill>
                  <a:round/>
                  <a:headEnd/>
                  <a:tailEnd/>
                </a:ln>
                <a:solidFill>
                  <a:srgbClr val="FFFFFF"/>
                </a:solidFill>
                <a:latin typeface="+mj-lt"/>
                <a:ea typeface="+mj-lt"/>
                <a:cs typeface="+mj-lt"/>
              </a:rPr>
              <a:t>American Culture University</a:t>
            </a:r>
            <a:endParaRPr lang="zh-CN" altLang="en-US" sz="3600" kern="10">
              <a:ln w="9525">
                <a:solidFill>
                  <a:schemeClr val="tx1"/>
                </a:solidFill>
                <a:round/>
                <a:headEnd/>
                <a:tailEnd/>
              </a:ln>
              <a:solidFill>
                <a:srgbClr val="FFFFFF"/>
              </a:solidFill>
              <a:latin typeface="+mj-lt"/>
              <a:ea typeface="+mj-lt"/>
              <a:cs typeface="+mj-lt"/>
            </a:endParaRPr>
          </a:p>
        </p:txBody>
      </p:sp>
      <p:sp>
        <p:nvSpPr>
          <p:cNvPr id="641031" name="WordArt 7">
            <a:extLst>
              <a:ext uri="{FF2B5EF4-FFF2-40B4-BE49-F238E27FC236}">
                <a16:creationId xmlns:a16="http://schemas.microsoft.com/office/drawing/2014/main" id="{4D0E10E2-EB42-4DD8-9A69-CE5060B16598}"/>
              </a:ext>
            </a:extLst>
          </p:cNvPr>
          <p:cNvSpPr>
            <a:spLocks noChangeArrowheads="1" noChangeShapeType="1" noTextEdit="1"/>
          </p:cNvSpPr>
          <p:nvPr/>
        </p:nvSpPr>
        <p:spPr bwMode="auto">
          <a:xfrm>
            <a:off x="395288" y="3790950"/>
            <a:ext cx="2552700" cy="1008063"/>
          </a:xfrm>
          <a:prstGeom prst="rect">
            <a:avLst/>
          </a:prstGeom>
        </p:spPr>
        <p:txBody>
          <a:bodyPr wrap="none" fromWordArt="1">
            <a:prstTxWarp prst="textPlain">
              <a:avLst>
                <a:gd name="adj" fmla="val 50000"/>
              </a:avLst>
            </a:prstTxWarp>
          </a:bodyPr>
          <a:lstStyle/>
          <a:p>
            <a:pPr algn="ctr" eaLnBrk="1" hangingPunct="1">
              <a:defRPr/>
            </a:pPr>
            <a:r>
              <a:rPr lang="en-US" altLang="zh-CN" sz="8000" kern="10" dirty="0">
                <a:ln w="9525">
                  <a:solidFill>
                    <a:schemeClr val="bg2"/>
                  </a:solidFill>
                  <a:round/>
                  <a:headEnd/>
                  <a:tailEnd/>
                </a:ln>
                <a:solidFill>
                  <a:srgbClr val="7AADFF"/>
                </a:solidFill>
                <a:effectLst>
                  <a:outerShdw dist="35921" dir="2700000" algn="ctr" rotWithShape="0">
                    <a:schemeClr val="bg2"/>
                  </a:outerShdw>
                </a:effectLst>
                <a:latin typeface="Arial Black" panose="020B0A04020102020204" pitchFamily="34" charset="0"/>
              </a:rPr>
              <a:t>MBA</a:t>
            </a:r>
            <a:endParaRPr lang="zh-CN" altLang="en-US" sz="8000" kern="10" dirty="0">
              <a:ln w="9525">
                <a:solidFill>
                  <a:schemeClr val="bg2"/>
                </a:solidFill>
                <a:round/>
                <a:headEnd/>
                <a:tailEnd/>
              </a:ln>
              <a:solidFill>
                <a:srgbClr val="7AADFF"/>
              </a:solidFill>
              <a:effectLst>
                <a:outerShdw dist="35921" dir="2700000" algn="ctr" rotWithShape="0">
                  <a:schemeClr val="bg2"/>
                </a:outerShdw>
              </a:effectLst>
              <a:latin typeface="Arial Black" panose="020B0A04020102020204" pitchFamily="34" charset="0"/>
            </a:endParaRPr>
          </a:p>
        </p:txBody>
      </p:sp>
    </p:spTree>
    <p:custDataLst>
      <p:tags r:id="rId1"/>
    </p:custData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WordArt 4">
            <a:extLst>
              <a:ext uri="{FF2B5EF4-FFF2-40B4-BE49-F238E27FC236}">
                <a16:creationId xmlns:a16="http://schemas.microsoft.com/office/drawing/2014/main" id="{D06C9635-8297-4AF6-86D0-2D8CFA2A10A8}"/>
              </a:ext>
            </a:extLst>
          </p:cNvPr>
          <p:cNvSpPr>
            <a:spLocks noChangeArrowheads="1" noChangeShapeType="1" noTextEdit="1"/>
          </p:cNvSpPr>
          <p:nvPr/>
        </p:nvSpPr>
        <p:spPr bwMode="auto">
          <a:xfrm>
            <a:off x="1068388" y="2277169"/>
            <a:ext cx="6985000" cy="14398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TW" altLang="en-US" sz="3600" kern="10" spc="720" dirty="0">
                <a:solidFill>
                  <a:srgbClr val="FFFF00"/>
                </a:solidFill>
                <a:effectLst>
                  <a:outerShdw dist="45791" dir="3378596" algn="ctr" rotWithShape="0">
                    <a:srgbClr val="000000"/>
                  </a:outerShdw>
                </a:effectLst>
                <a:ea typeface="超研澤特明" panose="02010609010101010101" pitchFamily="49" charset="-120"/>
              </a:rPr>
              <a:t>非經授權不得任意使用</a:t>
            </a:r>
          </a:p>
          <a:p>
            <a:pPr algn="ctr"/>
            <a:r>
              <a:rPr lang="zh-TW" altLang="en-US" sz="3600" kern="10" spc="720" dirty="0">
                <a:solidFill>
                  <a:srgbClr val="FFFF00"/>
                </a:solidFill>
                <a:effectLst>
                  <a:outerShdw dist="45791" dir="3378596" algn="ctr" rotWithShape="0">
                    <a:srgbClr val="000000"/>
                  </a:outerShdw>
                </a:effectLst>
                <a:ea typeface="超研澤特明" panose="02010609010101010101" pitchFamily="49" charset="-120"/>
              </a:rPr>
              <a:t>列印、公開播送</a:t>
            </a:r>
          </a:p>
          <a:p>
            <a:pPr algn="ctr"/>
            <a:r>
              <a:rPr lang="zh-TW" altLang="en-US" sz="3600" kern="10" spc="720" dirty="0">
                <a:solidFill>
                  <a:srgbClr val="FFFF00"/>
                </a:solidFill>
                <a:effectLst>
                  <a:outerShdw dist="45791" dir="3378596" algn="ctr" rotWithShape="0">
                    <a:srgbClr val="000000"/>
                  </a:outerShdw>
                </a:effectLst>
                <a:ea typeface="超研澤特明" panose="02010609010101010101" pitchFamily="49" charset="-120"/>
              </a:rPr>
              <a:t>違反者將負起損害賠償責任</a:t>
            </a:r>
            <a:endParaRPr lang="zh-CN" altLang="en-US" sz="3600" kern="10" spc="720" dirty="0">
              <a:solidFill>
                <a:srgbClr val="FFFF00"/>
              </a:solidFill>
              <a:effectLst>
                <a:outerShdw dist="45791" dir="3378596" algn="ctr" rotWithShape="0">
                  <a:srgbClr val="000000"/>
                </a:outerShdw>
              </a:effectLst>
            </a:endParaRPr>
          </a:p>
        </p:txBody>
      </p:sp>
      <p:sp>
        <p:nvSpPr>
          <p:cNvPr id="1211397" name="WordArt 5">
            <a:extLst>
              <a:ext uri="{FF2B5EF4-FFF2-40B4-BE49-F238E27FC236}">
                <a16:creationId xmlns:a16="http://schemas.microsoft.com/office/drawing/2014/main" id="{5097DA26-B5EC-4E0B-96D1-D902A35747E6}"/>
              </a:ext>
            </a:extLst>
          </p:cNvPr>
          <p:cNvSpPr>
            <a:spLocks noChangeArrowheads="1" noChangeShapeType="1" noTextEdit="1"/>
          </p:cNvSpPr>
          <p:nvPr/>
        </p:nvSpPr>
        <p:spPr bwMode="auto">
          <a:xfrm>
            <a:off x="1307828" y="4185047"/>
            <a:ext cx="6504532" cy="1010071"/>
          </a:xfrm>
          <a:prstGeom prst="rect">
            <a:avLst/>
          </a:prstGeom>
        </p:spPr>
        <p:txBody>
          <a:bodyPr wrap="none" fromWordArt="1">
            <a:prstTxWarp prst="textPlain">
              <a:avLst>
                <a:gd name="adj" fmla="val 50000"/>
              </a:avLst>
            </a:prstTxWarp>
          </a:bodyPr>
          <a:lstStyle/>
          <a:p>
            <a:pPr algn="ctr" eaLnBrk="1" hangingPunct="1">
              <a:defRPr/>
            </a:pPr>
            <a:r>
              <a:rPr lang="en-US" altLang="zh-CN" sz="4800" kern="10" dirty="0">
                <a:ln w="9525">
                  <a:solidFill>
                    <a:schemeClr val="bg2"/>
                  </a:solidFill>
                  <a:miter lim="800000"/>
                  <a:headEnd/>
                  <a:tailEnd/>
                </a:ln>
                <a:solidFill>
                  <a:schemeClr val="folHlink"/>
                </a:solidFill>
              </a:rPr>
              <a:t>Copyrighted by </a:t>
            </a:r>
          </a:p>
          <a:p>
            <a:pPr algn="ctr" eaLnBrk="1" hangingPunct="1">
              <a:defRPr/>
            </a:pPr>
            <a:r>
              <a:rPr lang="en-US" altLang="zh-CN" sz="4800" b="1" kern="10" dirty="0">
                <a:ln w="9525">
                  <a:solidFill>
                    <a:schemeClr val="bg2"/>
                  </a:solidFill>
                  <a:miter lim="800000"/>
                  <a:headEnd/>
                  <a:tailEnd/>
                </a:ln>
                <a:solidFill>
                  <a:schemeClr val="folHlink"/>
                </a:solidFill>
                <a:latin typeface="+mn-lt"/>
              </a:rPr>
              <a:t>American Culture University</a:t>
            </a:r>
          </a:p>
        </p:txBody>
      </p:sp>
      <p:sp>
        <p:nvSpPr>
          <p:cNvPr id="2" name="矩形 1">
            <a:extLst>
              <a:ext uri="{FF2B5EF4-FFF2-40B4-BE49-F238E27FC236}">
                <a16:creationId xmlns:a16="http://schemas.microsoft.com/office/drawing/2014/main" id="{4927B2DA-3097-4F37-B85F-63BF5B9E8545}"/>
              </a:ext>
            </a:extLst>
          </p:cNvPr>
          <p:cNvSpPr/>
          <p:nvPr/>
        </p:nvSpPr>
        <p:spPr>
          <a:xfrm>
            <a:off x="3166488" y="1196752"/>
            <a:ext cx="2811027" cy="769441"/>
          </a:xfrm>
          <a:prstGeom prst="rect">
            <a:avLst/>
          </a:prstGeom>
        </p:spPr>
        <p:txBody>
          <a:bodyPr wrap="none">
            <a:spAutoFit/>
          </a:bodyPr>
          <a:lstStyle/>
          <a:p>
            <a:pPr algn="ctr"/>
            <a:r>
              <a:rPr lang="zh-TW" altLang="en-US" sz="4400" kern="10" spc="720" dirty="0">
                <a:solidFill>
                  <a:srgbClr val="FFFF00"/>
                </a:solidFill>
                <a:effectLst>
                  <a:outerShdw dist="45791" dir="3378596" algn="ctr" rotWithShape="0">
                    <a:srgbClr val="000000"/>
                  </a:outerShdw>
                </a:effectLst>
                <a:ea typeface="全真超特明" panose="02010609000101010101" pitchFamily="49" charset="-120"/>
              </a:rPr>
              <a:t>版權所有</a:t>
            </a:r>
            <a:endParaRPr lang="zh-CN" altLang="en-US" sz="4400" kern="10" spc="720" dirty="0">
              <a:solidFill>
                <a:srgbClr val="FFFF00"/>
              </a:solidFill>
              <a:effectLst>
                <a:outerShdw dist="45791" dir="3378596" algn="ctr" rotWithShape="0">
                  <a:srgbClr val="000000"/>
                </a:outerShdw>
              </a:effectLs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8FC508B1-B6FA-4F00-B5C8-43FCD05FF506}"/>
              </a:ext>
            </a:extLst>
          </p:cNvPr>
          <p:cNvSpPr>
            <a:spLocks noGrp="1" noChangeArrowheads="1"/>
          </p:cNvSpPr>
          <p:nvPr>
            <p:ph type="title"/>
          </p:nvPr>
        </p:nvSpPr>
        <p:spPr bwMode="auto">
          <a:xfrm>
            <a:off x="381000" y="228600"/>
            <a:ext cx="7772400" cy="1143000"/>
          </a:xfrm>
          <a:noFill/>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1.  組 織 行 為 學 的 概 念</a:t>
            </a:r>
          </a:p>
        </p:txBody>
      </p:sp>
      <p:sp>
        <p:nvSpPr>
          <p:cNvPr id="34819" name="Rectangle 3">
            <a:extLst>
              <a:ext uri="{FF2B5EF4-FFF2-40B4-BE49-F238E27FC236}">
                <a16:creationId xmlns:a16="http://schemas.microsoft.com/office/drawing/2014/main" id="{FE12EDD1-0D6E-4504-83C9-3864F7D94CE1}"/>
              </a:ext>
            </a:extLst>
          </p:cNvPr>
          <p:cNvSpPr>
            <a:spLocks noGrp="1" noChangeArrowheads="1"/>
          </p:cNvSpPr>
          <p:nvPr>
            <p:ph type="body" idx="1"/>
          </p:nvPr>
        </p:nvSpPr>
        <p:spPr bwMode="auto">
          <a:xfrm>
            <a:off x="381000" y="1752600"/>
            <a:ext cx="8458200" cy="2396480"/>
          </a:xfrm>
          <a:noFill/>
          <a:ln>
            <a:solidFill>
              <a:schemeClr val="folHlink"/>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indent="0" eaLnBrk="1" hangingPunct="1">
              <a:buFontTx/>
              <a:buNone/>
            </a:pPr>
            <a:r>
              <a:rPr lang="en-US" altLang="zh-CN" sz="44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定 義</a:t>
            </a:r>
            <a:r>
              <a:rPr lang="en-US" altLang="zh-CN" sz="4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altLang="zh-CN" sz="3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eaLnBrk="1" hangingPunct="1">
              <a:buFontTx/>
              <a:buNone/>
            </a:pPr>
            <a:r>
              <a:rPr lang="en-US" altLang="zh-CN" sz="4000" dirty="0" err="1">
                <a:latin typeface="Arial Unicode MS" panose="020B0604020202020204" pitchFamily="34" charset="-128"/>
                <a:ea typeface="Arial Unicode MS" panose="020B0604020202020204" pitchFamily="34" charset="-128"/>
                <a:cs typeface="Arial Unicode MS" panose="020B0604020202020204" pitchFamily="34" charset="-128"/>
              </a:rPr>
              <a:t>組織行為學是一門研究個人</a:t>
            </a:r>
            <a:r>
              <a:rPr lang="en-US" altLang="zh-CN" sz="4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4000" dirty="0" err="1">
                <a:latin typeface="Arial Unicode MS" panose="020B0604020202020204" pitchFamily="34" charset="-128"/>
                <a:ea typeface="Arial Unicode MS" panose="020B0604020202020204" pitchFamily="34" charset="-128"/>
                <a:cs typeface="Arial Unicode MS" panose="020B0604020202020204" pitchFamily="34" charset="-128"/>
              </a:rPr>
              <a:t>群體及結構的行為在組織內互相影響的學科</a:t>
            </a:r>
            <a:r>
              <a:rPr lang="en-US" altLang="zh-CN" sz="4000" dirty="0">
                <a:latin typeface="Arial Unicode MS" panose="020B0604020202020204" pitchFamily="34" charset="-128"/>
                <a:ea typeface="Arial Unicode MS" panose="020B0604020202020204" pitchFamily="34" charset="-128"/>
                <a:cs typeface="Arial Unicode MS" panose="020B0604020202020204" pitchFamily="34" charset="-128"/>
              </a:rPr>
              <a:t> 。</a:t>
            </a:r>
          </a:p>
        </p:txBody>
      </p:sp>
    </p:spTree>
    <p:custDataLst>
      <p:tags r:id="rId1"/>
    </p:custData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7">
            <a:extLst>
              <a:ext uri="{FF2B5EF4-FFF2-40B4-BE49-F238E27FC236}">
                <a16:creationId xmlns:a16="http://schemas.microsoft.com/office/drawing/2014/main" id="{54B6DC9C-A8F7-4913-865C-DDD4289F992E}"/>
              </a:ext>
            </a:extLst>
          </p:cNvPr>
          <p:cNvSpPr>
            <a:spLocks noGrp="1" noChangeArrowheads="1"/>
          </p:cNvSpPr>
          <p:nvPr>
            <p:ph type="title" idx="4294967295"/>
          </p:nvPr>
        </p:nvSpPr>
        <p:spPr bwMode="auto">
          <a:xfrm>
            <a:off x="685800" y="609600"/>
            <a:ext cx="77724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a:solidFill>
                  <a:schemeClr val="bg1"/>
                </a:solidFill>
              </a:rPr>
              <a:t>謝 謝</a:t>
            </a:r>
          </a:p>
        </p:txBody>
      </p:sp>
      <p:sp>
        <p:nvSpPr>
          <p:cNvPr id="238595" name="Rectangle 2">
            <a:extLst>
              <a:ext uri="{FF2B5EF4-FFF2-40B4-BE49-F238E27FC236}">
                <a16:creationId xmlns:a16="http://schemas.microsoft.com/office/drawing/2014/main" id="{DF0049BB-5CA8-45FF-B338-D5E83AC91F7E}"/>
              </a:ext>
            </a:extLst>
          </p:cNvPr>
          <p:cNvSpPr>
            <a:spLocks noChangeArrowheads="1"/>
          </p:cNvSpPr>
          <p:nvPr/>
        </p:nvSpPr>
        <p:spPr bwMode="auto">
          <a:xfrm>
            <a:off x="1447800" y="1524000"/>
            <a:ext cx="64770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14000">
                <a:solidFill>
                  <a:schemeClr val="folHlink"/>
                </a:solidFill>
                <a:latin typeface="華康儷特圓(P)" pitchFamily="34" charset="-120"/>
                <a:ea typeface="華康儷特圓(P)" pitchFamily="34" charset="-120"/>
              </a:rPr>
              <a:t>謝 謝 </a:t>
            </a:r>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CC828FD0-5799-4A5F-B3CC-C949D49FA54F}"/>
              </a:ext>
            </a:extLst>
          </p:cNvPr>
          <p:cNvSpPr>
            <a:spLocks noGrp="1" noChangeArrowheads="1"/>
          </p:cNvSpPr>
          <p:nvPr>
            <p:ph type="title"/>
          </p:nvPr>
        </p:nvSpPr>
        <p:spPr bwMode="auto">
          <a:xfrm>
            <a:off x="609600" y="2286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60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目標</a:t>
            </a:r>
          </a:p>
        </p:txBody>
      </p:sp>
      <p:sp>
        <p:nvSpPr>
          <p:cNvPr id="36867" name="Rectangle 3">
            <a:extLst>
              <a:ext uri="{FF2B5EF4-FFF2-40B4-BE49-F238E27FC236}">
                <a16:creationId xmlns:a16="http://schemas.microsoft.com/office/drawing/2014/main" id="{CB00077B-AE9E-4261-80F5-6414EFCDF0DA}"/>
              </a:ext>
            </a:extLst>
          </p:cNvPr>
          <p:cNvSpPr>
            <a:spLocks noGrp="1" noChangeArrowheads="1"/>
          </p:cNvSpPr>
          <p:nvPr>
            <p:ph type="body" idx="1"/>
          </p:nvPr>
        </p:nvSpPr>
        <p:spPr bwMode="auto">
          <a:xfrm>
            <a:off x="611560" y="1905000"/>
            <a:ext cx="7997080" cy="3429000"/>
          </a:xfrm>
          <a:noFill/>
          <a:ln>
            <a:solidFill>
              <a:schemeClr val="folHlink"/>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1" hangingPunct="1">
              <a:buFontTx/>
              <a:buNone/>
            </a:pPr>
            <a:r>
              <a:rPr lang="en-US" altLang="zh-CN" sz="2400" dirty="0">
                <a:latin typeface="Arial Unicode MS" panose="020B0604020202020204" pitchFamily="34" charset="-128"/>
                <a:ea typeface="Arial Unicode MS" panose="020B0604020202020204" pitchFamily="34" charset="-128"/>
                <a:cs typeface="Arial Unicode MS" panose="020B0604020202020204" pitchFamily="34" charset="-128"/>
              </a:rPr>
              <a:t>1：</a:t>
            </a:r>
            <a:r>
              <a:rPr lang="en-US" altLang="zh-CN" sz="4400" b="1" dirty="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描 述</a:t>
            </a:r>
            <a:r>
              <a:rPr lang="en-US" altLang="zh-CN" b="1"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600" dirty="0" err="1">
                <a:latin typeface="Arial Unicode MS" panose="020B0604020202020204" pitchFamily="34" charset="-128"/>
                <a:ea typeface="Arial Unicode MS" panose="020B0604020202020204" pitchFamily="34" charset="-128"/>
                <a:cs typeface="Arial Unicode MS" panose="020B0604020202020204" pitchFamily="34" charset="-128"/>
              </a:rPr>
              <a:t>人們在不同情況下的行為</a:t>
            </a:r>
            <a:endParaRPr lang="en-US" altLang="zh-CN" sz="3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buFontTx/>
              <a:buNone/>
            </a:pPr>
            <a:r>
              <a:rPr lang="en-US" altLang="zh-CN" sz="2400" b="1" dirty="0">
                <a:latin typeface="Arial Unicode MS" panose="020B0604020202020204" pitchFamily="34" charset="-128"/>
                <a:ea typeface="Arial Unicode MS" panose="020B0604020202020204" pitchFamily="34" charset="-128"/>
                <a:cs typeface="Arial Unicode MS" panose="020B0604020202020204" pitchFamily="34" charset="-128"/>
              </a:rPr>
              <a:t>2：</a:t>
            </a:r>
            <a:r>
              <a:rPr lang="en-US" altLang="zh-CN" sz="4000" b="1" dirty="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解 釋</a:t>
            </a:r>
            <a:r>
              <a:rPr lang="en-US" altLang="zh-CN" sz="2800" b="1"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600" dirty="0" err="1">
                <a:latin typeface="Arial Unicode MS" panose="020B0604020202020204" pitchFamily="34" charset="-128"/>
                <a:ea typeface="Arial Unicode MS" panose="020B0604020202020204" pitchFamily="34" charset="-128"/>
                <a:cs typeface="Arial Unicode MS" panose="020B0604020202020204" pitchFamily="34" charset="-128"/>
              </a:rPr>
              <a:t>人們為何有這些行為</a:t>
            </a:r>
            <a:endParaRPr lang="en-US" altLang="zh-CN" sz="3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buFontTx/>
              <a:buNone/>
            </a:pPr>
            <a:r>
              <a:rPr lang="en-US" altLang="zh-CN" sz="2400" b="1" dirty="0">
                <a:latin typeface="Arial Unicode MS" panose="020B0604020202020204" pitchFamily="34" charset="-128"/>
                <a:ea typeface="Arial Unicode MS" panose="020B0604020202020204" pitchFamily="34" charset="-128"/>
                <a:cs typeface="Arial Unicode MS" panose="020B0604020202020204" pitchFamily="34" charset="-128"/>
              </a:rPr>
              <a:t>3：</a:t>
            </a:r>
            <a:r>
              <a:rPr lang="en-US" altLang="zh-CN" sz="4000" b="1" dirty="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預 測</a:t>
            </a:r>
            <a:r>
              <a:rPr lang="en-US" altLang="zh-CN" sz="2800" b="1"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600" dirty="0" err="1">
                <a:latin typeface="Arial Unicode MS" panose="020B0604020202020204" pitchFamily="34" charset="-128"/>
                <a:ea typeface="Arial Unicode MS" panose="020B0604020202020204" pitchFamily="34" charset="-128"/>
                <a:cs typeface="Arial Unicode MS" panose="020B0604020202020204" pitchFamily="34" charset="-128"/>
              </a:rPr>
              <a:t>員工未來的行為</a:t>
            </a:r>
            <a:endParaRPr lang="en-US" altLang="zh-CN" sz="3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buFontTx/>
              <a:buNone/>
            </a:pPr>
            <a:r>
              <a:rPr lang="en-US" altLang="zh-CN" sz="2400" b="1" dirty="0">
                <a:latin typeface="Arial Unicode MS" panose="020B0604020202020204" pitchFamily="34" charset="-128"/>
                <a:ea typeface="Arial Unicode MS" panose="020B0604020202020204" pitchFamily="34" charset="-128"/>
                <a:cs typeface="Arial Unicode MS" panose="020B0604020202020204" pitchFamily="34" charset="-128"/>
              </a:rPr>
              <a:t>4：</a:t>
            </a:r>
            <a:r>
              <a:rPr lang="en-US" altLang="zh-CN" sz="4000" b="1" dirty="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控 制</a:t>
            </a:r>
            <a:r>
              <a:rPr lang="en-US" altLang="zh-CN" sz="2800" b="1"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600" dirty="0" err="1">
                <a:latin typeface="Arial Unicode MS" panose="020B0604020202020204" pitchFamily="34" charset="-128"/>
                <a:ea typeface="Arial Unicode MS" panose="020B0604020202020204" pitchFamily="34" charset="-128"/>
                <a:cs typeface="Arial Unicode MS" panose="020B0604020202020204" pitchFamily="34" charset="-128"/>
              </a:rPr>
              <a:t>和培養人在工作中的行為</a:t>
            </a:r>
            <a:endParaRPr lang="en-US" altLang="zh-CN" sz="3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ustDataLst>
      <p:tags r:id="rId1"/>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89734DE5-2D03-4846-B87E-5750F19091E3}"/>
              </a:ext>
            </a:extLst>
          </p:cNvPr>
          <p:cNvSpPr>
            <a:spLocks noGrp="1" noChangeArrowheads="1"/>
          </p:cNvSpPr>
          <p:nvPr>
            <p:ph type="title"/>
          </p:nvPr>
        </p:nvSpPr>
        <p:spPr bwMode="auto">
          <a:xfrm>
            <a:off x="708025" y="141288"/>
            <a:ext cx="77724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48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組 織 動 力</a:t>
            </a:r>
          </a:p>
        </p:txBody>
      </p:sp>
      <p:sp>
        <p:nvSpPr>
          <p:cNvPr id="38915" name="Rectangle 3">
            <a:extLst>
              <a:ext uri="{FF2B5EF4-FFF2-40B4-BE49-F238E27FC236}">
                <a16:creationId xmlns:a16="http://schemas.microsoft.com/office/drawing/2014/main" id="{9DB887EB-17F1-4451-848C-EC852E44E943}"/>
              </a:ext>
            </a:extLst>
          </p:cNvPr>
          <p:cNvSpPr>
            <a:spLocks noGrp="1" noChangeArrowheads="1"/>
          </p:cNvSpPr>
          <p:nvPr>
            <p:ph type="body" idx="1"/>
          </p:nvPr>
        </p:nvSpPr>
        <p:spPr bwMode="auto">
          <a:xfrm>
            <a:off x="250825" y="1131888"/>
            <a:ext cx="8686800" cy="5105400"/>
          </a:xfrm>
          <a:noFill/>
          <a:ln>
            <a:solidFill>
              <a:schemeClr val="folHlink"/>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1" hangingPunct="1">
              <a:lnSpc>
                <a:spcPct val="90000"/>
              </a:lnSpc>
              <a:buFontTx/>
              <a:buNone/>
            </a:pPr>
            <a:r>
              <a:rPr lang="en-US" altLang="zh-CN">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影響組織行為的主要動力</a:t>
            </a:r>
          </a:p>
          <a:p>
            <a:pPr eaLnBrk="1" hangingPunct="1">
              <a:lnSpc>
                <a:spcPct val="90000"/>
              </a:lnSpc>
              <a:buFontTx/>
              <a:buNone/>
            </a:pPr>
            <a:r>
              <a:rPr lang="en-US" altLang="zh-CN">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40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1：</a:t>
            </a:r>
            <a:r>
              <a:rPr lang="en-US" altLang="zh-CN" sz="400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人</a:t>
            </a:r>
            <a:r>
              <a:rPr lang="en-US" altLang="zh-CN" sz="360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－個體，群體</a:t>
            </a:r>
          </a:p>
          <a:p>
            <a:pPr eaLnBrk="1" hangingPunct="1">
              <a:lnSpc>
                <a:spcPct val="90000"/>
              </a:lnSpc>
              <a:buFontTx/>
              <a:buNone/>
            </a:pPr>
            <a:r>
              <a:rPr lang="en-US" altLang="zh-CN" sz="24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 2：</a:t>
            </a:r>
            <a:r>
              <a:rPr lang="en-US" altLang="zh-CN" sz="360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結構－工作，關係</a:t>
            </a:r>
          </a:p>
          <a:p>
            <a:pPr eaLnBrk="1" hangingPunct="1">
              <a:lnSpc>
                <a:spcPct val="90000"/>
              </a:lnSpc>
              <a:buFontTx/>
              <a:buNone/>
            </a:pPr>
            <a:r>
              <a:rPr lang="en-US" altLang="zh-CN" sz="24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altLang="zh-CN" sz="2400">
              <a:latin typeface="Arial Unicode MS" panose="020B0604020202020204" pitchFamily="34" charset="-128"/>
              <a:ea typeface="Arial Unicode MS" panose="020B0604020202020204" pitchFamily="34" charset="-128"/>
              <a:cs typeface="Arial Unicode MS" panose="020B0604020202020204" pitchFamily="34" charset="-128"/>
            </a:endParaRPr>
          </a:p>
          <a:p>
            <a:pPr algn="r" eaLnBrk="1" hangingPunct="1">
              <a:lnSpc>
                <a:spcPct val="90000"/>
              </a:lnSpc>
              <a:buFontTx/>
              <a:buNone/>
            </a:pPr>
            <a:r>
              <a:rPr lang="en-US" altLang="zh-CN" sz="40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組 織 行 為</a:t>
            </a:r>
          </a:p>
          <a:p>
            <a:pPr eaLnBrk="1" hangingPunct="1">
              <a:lnSpc>
                <a:spcPct val="90000"/>
              </a:lnSpc>
              <a:buFontTx/>
              <a:buNone/>
            </a:pPr>
            <a:r>
              <a:rPr lang="en-US" altLang="zh-CN" sz="24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6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60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3：</a:t>
            </a:r>
            <a:r>
              <a:rPr lang="en-US" altLang="zh-CN" sz="3600">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60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技術－機器，計算機硬件</a:t>
            </a:r>
            <a:r>
              <a:rPr lang="en-US" altLang="zh-CN" sz="36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60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6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60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和軟體</a:t>
            </a:r>
          </a:p>
          <a:p>
            <a:pPr eaLnBrk="1" hangingPunct="1">
              <a:lnSpc>
                <a:spcPct val="90000"/>
              </a:lnSpc>
              <a:buFontTx/>
              <a:buNone/>
            </a:pPr>
            <a:r>
              <a:rPr lang="en-US" altLang="zh-CN" sz="24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altLang="zh-CN" sz="360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lnSpc>
                <a:spcPct val="90000"/>
              </a:lnSpc>
              <a:buFontTx/>
              <a:buNone/>
            </a:pPr>
            <a:r>
              <a:rPr lang="en-US" altLang="zh-CN" sz="360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 4：環境－－政府，競爭，社會壓力</a:t>
            </a:r>
          </a:p>
        </p:txBody>
      </p:sp>
      <p:sp>
        <p:nvSpPr>
          <p:cNvPr id="38916" name="Line 4">
            <a:extLst>
              <a:ext uri="{FF2B5EF4-FFF2-40B4-BE49-F238E27FC236}">
                <a16:creationId xmlns:a16="http://schemas.microsoft.com/office/drawing/2014/main" id="{0C8DF058-0317-4CEA-83AA-0BDDF38A2A1F}"/>
              </a:ext>
            </a:extLst>
          </p:cNvPr>
          <p:cNvSpPr>
            <a:spLocks noChangeShapeType="1"/>
          </p:cNvSpPr>
          <p:nvPr/>
        </p:nvSpPr>
        <p:spPr bwMode="auto">
          <a:xfrm>
            <a:off x="1470025" y="2503488"/>
            <a:ext cx="685800" cy="457200"/>
          </a:xfrm>
          <a:prstGeom prst="line">
            <a:avLst/>
          </a:prstGeom>
          <a:noFill/>
          <a:ln w="38100">
            <a:solidFill>
              <a:srgbClr val="00FF00"/>
            </a:solidFill>
            <a:round/>
            <a:headEnd type="arrow"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8917" name="Line 5">
            <a:extLst>
              <a:ext uri="{FF2B5EF4-FFF2-40B4-BE49-F238E27FC236}">
                <a16:creationId xmlns:a16="http://schemas.microsoft.com/office/drawing/2014/main" id="{817CE584-00D5-47CC-8470-5FAE445D68EB}"/>
              </a:ext>
            </a:extLst>
          </p:cNvPr>
          <p:cNvSpPr>
            <a:spLocks noChangeShapeType="1"/>
          </p:cNvSpPr>
          <p:nvPr/>
        </p:nvSpPr>
        <p:spPr bwMode="auto">
          <a:xfrm flipH="1">
            <a:off x="1470025" y="3151188"/>
            <a:ext cx="685800" cy="838200"/>
          </a:xfrm>
          <a:prstGeom prst="line">
            <a:avLst/>
          </a:prstGeom>
          <a:noFill/>
          <a:ln w="38100">
            <a:solidFill>
              <a:srgbClr val="00FF00"/>
            </a:solidFill>
            <a:round/>
            <a:headEnd type="arrow"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8918" name="Line 6">
            <a:extLst>
              <a:ext uri="{FF2B5EF4-FFF2-40B4-BE49-F238E27FC236}">
                <a16:creationId xmlns:a16="http://schemas.microsoft.com/office/drawing/2014/main" id="{AB9696F5-1040-4B37-99C1-3905D7302223}"/>
              </a:ext>
            </a:extLst>
          </p:cNvPr>
          <p:cNvSpPr>
            <a:spLocks noChangeShapeType="1"/>
          </p:cNvSpPr>
          <p:nvPr/>
        </p:nvSpPr>
        <p:spPr bwMode="auto">
          <a:xfrm flipV="1">
            <a:off x="1393825" y="2579688"/>
            <a:ext cx="0" cy="1295400"/>
          </a:xfrm>
          <a:prstGeom prst="line">
            <a:avLst/>
          </a:prstGeom>
          <a:noFill/>
          <a:ln w="38100">
            <a:solidFill>
              <a:srgbClr val="00FF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8919" name="Line 7">
            <a:extLst>
              <a:ext uri="{FF2B5EF4-FFF2-40B4-BE49-F238E27FC236}">
                <a16:creationId xmlns:a16="http://schemas.microsoft.com/office/drawing/2014/main" id="{26330B64-6802-4D3A-91CC-BFB71474F02D}"/>
              </a:ext>
            </a:extLst>
          </p:cNvPr>
          <p:cNvSpPr>
            <a:spLocks noChangeShapeType="1"/>
          </p:cNvSpPr>
          <p:nvPr/>
        </p:nvSpPr>
        <p:spPr bwMode="auto">
          <a:xfrm flipV="1">
            <a:off x="631825" y="2274888"/>
            <a:ext cx="0" cy="312420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8920" name="Line 8">
            <a:extLst>
              <a:ext uri="{FF2B5EF4-FFF2-40B4-BE49-F238E27FC236}">
                <a16:creationId xmlns:a16="http://schemas.microsoft.com/office/drawing/2014/main" id="{DB332B58-1214-43AD-AD52-F224159D7BE4}"/>
              </a:ext>
            </a:extLst>
          </p:cNvPr>
          <p:cNvSpPr>
            <a:spLocks noChangeShapeType="1"/>
          </p:cNvSpPr>
          <p:nvPr/>
        </p:nvSpPr>
        <p:spPr bwMode="auto">
          <a:xfrm>
            <a:off x="631825" y="2274888"/>
            <a:ext cx="609600" cy="0"/>
          </a:xfrm>
          <a:prstGeom prst="line">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8921" name="Line 9">
            <a:extLst>
              <a:ext uri="{FF2B5EF4-FFF2-40B4-BE49-F238E27FC236}">
                <a16:creationId xmlns:a16="http://schemas.microsoft.com/office/drawing/2014/main" id="{72782AA0-600C-49CA-85CE-E1329D958873}"/>
              </a:ext>
            </a:extLst>
          </p:cNvPr>
          <p:cNvSpPr>
            <a:spLocks noChangeShapeType="1"/>
          </p:cNvSpPr>
          <p:nvPr/>
        </p:nvSpPr>
        <p:spPr bwMode="auto">
          <a:xfrm>
            <a:off x="8023225" y="1512888"/>
            <a:ext cx="0" cy="1828800"/>
          </a:xfrm>
          <a:prstGeom prst="line">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8922" name="Line 10">
            <a:extLst>
              <a:ext uri="{FF2B5EF4-FFF2-40B4-BE49-F238E27FC236}">
                <a16:creationId xmlns:a16="http://schemas.microsoft.com/office/drawing/2014/main" id="{B1A2963B-7590-4432-B366-4232550B3E6C}"/>
              </a:ext>
            </a:extLst>
          </p:cNvPr>
          <p:cNvSpPr>
            <a:spLocks noChangeShapeType="1"/>
          </p:cNvSpPr>
          <p:nvPr/>
        </p:nvSpPr>
        <p:spPr bwMode="auto">
          <a:xfrm>
            <a:off x="6727825" y="2655888"/>
            <a:ext cx="457200"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8923" name="Line 11">
            <a:extLst>
              <a:ext uri="{FF2B5EF4-FFF2-40B4-BE49-F238E27FC236}">
                <a16:creationId xmlns:a16="http://schemas.microsoft.com/office/drawing/2014/main" id="{89342752-95B4-423C-8F42-5ECE27ABB811}"/>
              </a:ext>
            </a:extLst>
          </p:cNvPr>
          <p:cNvSpPr>
            <a:spLocks noChangeShapeType="1"/>
          </p:cNvSpPr>
          <p:nvPr/>
        </p:nvSpPr>
        <p:spPr bwMode="auto">
          <a:xfrm>
            <a:off x="7185025" y="2655888"/>
            <a:ext cx="0" cy="661987"/>
          </a:xfrm>
          <a:prstGeom prst="line">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8924" name="Line 12">
            <a:extLst>
              <a:ext uri="{FF2B5EF4-FFF2-40B4-BE49-F238E27FC236}">
                <a16:creationId xmlns:a16="http://schemas.microsoft.com/office/drawing/2014/main" id="{115D4A85-A128-4417-8DEE-DAE26E6EF444}"/>
              </a:ext>
            </a:extLst>
          </p:cNvPr>
          <p:cNvSpPr>
            <a:spLocks noChangeShapeType="1"/>
          </p:cNvSpPr>
          <p:nvPr/>
        </p:nvSpPr>
        <p:spPr bwMode="auto">
          <a:xfrm>
            <a:off x="3756025" y="4789488"/>
            <a:ext cx="3886200"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8925" name="Line 13">
            <a:extLst>
              <a:ext uri="{FF2B5EF4-FFF2-40B4-BE49-F238E27FC236}">
                <a16:creationId xmlns:a16="http://schemas.microsoft.com/office/drawing/2014/main" id="{26377CC6-6060-4FFD-9EE8-D0E47FCFCCA6}"/>
              </a:ext>
            </a:extLst>
          </p:cNvPr>
          <p:cNvSpPr>
            <a:spLocks noChangeShapeType="1"/>
          </p:cNvSpPr>
          <p:nvPr/>
        </p:nvSpPr>
        <p:spPr bwMode="auto">
          <a:xfrm flipV="1">
            <a:off x="7642225" y="3951288"/>
            <a:ext cx="0" cy="838200"/>
          </a:xfrm>
          <a:prstGeom prst="line">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8926" name="Line 14">
            <a:extLst>
              <a:ext uri="{FF2B5EF4-FFF2-40B4-BE49-F238E27FC236}">
                <a16:creationId xmlns:a16="http://schemas.microsoft.com/office/drawing/2014/main" id="{C8800F00-7DE3-4A9A-A729-A8B9D79B4EE0}"/>
              </a:ext>
            </a:extLst>
          </p:cNvPr>
          <p:cNvSpPr>
            <a:spLocks noChangeShapeType="1"/>
          </p:cNvSpPr>
          <p:nvPr/>
        </p:nvSpPr>
        <p:spPr bwMode="auto">
          <a:xfrm>
            <a:off x="5737225" y="1512888"/>
            <a:ext cx="2286000"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ustDataLst>
      <p:tags r:id="rId1"/>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E0AC457D-D558-4AD9-851F-F132A87123D9}"/>
              </a:ext>
            </a:extLst>
          </p:cNvPr>
          <p:cNvSpPr>
            <a:spLocks noGrp="1" noChangeArrowheads="1"/>
          </p:cNvSpPr>
          <p:nvPr>
            <p:ph type="title"/>
          </p:nvPr>
        </p:nvSpPr>
        <p:spPr bwMode="auto">
          <a:xfrm>
            <a:off x="533400" y="228600"/>
            <a:ext cx="7924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2. 組織行為學的基本概念</a:t>
            </a:r>
          </a:p>
        </p:txBody>
      </p:sp>
      <p:sp>
        <p:nvSpPr>
          <p:cNvPr id="40963" name="Text Box 3">
            <a:extLst>
              <a:ext uri="{FF2B5EF4-FFF2-40B4-BE49-F238E27FC236}">
                <a16:creationId xmlns:a16="http://schemas.microsoft.com/office/drawing/2014/main" id="{2AF202F2-4C25-4AC2-AF1F-C33FE51E1E50}"/>
              </a:ext>
            </a:extLst>
          </p:cNvPr>
          <p:cNvSpPr txBox="1">
            <a:spLocks noChangeArrowheads="1"/>
          </p:cNvSpPr>
          <p:nvPr/>
        </p:nvSpPr>
        <p:spPr bwMode="auto">
          <a:xfrm>
            <a:off x="2500313" y="1752600"/>
            <a:ext cx="3062287" cy="519113"/>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8100">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en-US" altLang="zh-CN" sz="2800">
              <a:latin typeface="華康儷特圓(P)" pitchFamily="34" charset="-120"/>
              <a:ea typeface="華康儷特圓(P)" pitchFamily="34" charset="-120"/>
            </a:endParaRPr>
          </a:p>
        </p:txBody>
      </p:sp>
      <p:sp>
        <p:nvSpPr>
          <p:cNvPr id="40964" name="Line 4">
            <a:extLst>
              <a:ext uri="{FF2B5EF4-FFF2-40B4-BE49-F238E27FC236}">
                <a16:creationId xmlns:a16="http://schemas.microsoft.com/office/drawing/2014/main" id="{9D34F6C7-83EB-4C7F-95C6-399B723F2997}"/>
              </a:ext>
            </a:extLst>
          </p:cNvPr>
          <p:cNvSpPr>
            <a:spLocks noChangeShapeType="1"/>
          </p:cNvSpPr>
          <p:nvPr/>
        </p:nvSpPr>
        <p:spPr bwMode="auto">
          <a:xfrm>
            <a:off x="838200" y="1066800"/>
            <a:ext cx="7620000"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a:p>
        </p:txBody>
      </p:sp>
      <p:sp>
        <p:nvSpPr>
          <p:cNvPr id="40965" name="Oval 5">
            <a:extLst>
              <a:ext uri="{FF2B5EF4-FFF2-40B4-BE49-F238E27FC236}">
                <a16:creationId xmlns:a16="http://schemas.microsoft.com/office/drawing/2014/main" id="{02A555B0-A235-4321-98AE-92330FD68E8E}"/>
              </a:ext>
            </a:extLst>
          </p:cNvPr>
          <p:cNvSpPr>
            <a:spLocks noChangeArrowheads="1"/>
          </p:cNvSpPr>
          <p:nvPr/>
        </p:nvSpPr>
        <p:spPr bwMode="auto">
          <a:xfrm>
            <a:off x="685800" y="1295400"/>
            <a:ext cx="3810000" cy="4800600"/>
          </a:xfrm>
          <a:prstGeom prst="ellipse">
            <a:avLst/>
          </a:prstGeom>
          <a:gradFill rotWithShape="0">
            <a:gsLst>
              <a:gs pos="0">
                <a:srgbClr val="FFCC99"/>
              </a:gs>
              <a:gs pos="100000">
                <a:schemeClr val="tx1"/>
              </a:gs>
            </a:gsLst>
            <a:lin ang="5400000" scaled="1"/>
          </a:gradFill>
          <a:ln w="38100">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spcBef>
                <a:spcPct val="20000"/>
              </a:spcBef>
            </a:pPr>
            <a:r>
              <a:rPr kumimoji="0" lang="en-US" altLang="zh-CN" sz="3200" u="sng">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人 的 特 性</a:t>
            </a:r>
            <a:r>
              <a:rPr kumimoji="0" lang="en-US" altLang="zh-CN" sz="32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kumimoji="0" lang="en-US" altLang="zh-CN" sz="3200" u="sng">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20000"/>
              </a:spcBef>
              <a:buFont typeface="Wingdings" panose="05000000000000000000" pitchFamily="2" charset="2"/>
              <a:buChar char="v"/>
            </a:pPr>
            <a:r>
              <a:rPr kumimoji="0" lang="en-US" altLang="zh-CN" sz="320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個體差異</a:t>
            </a:r>
            <a:r>
              <a:rPr kumimoji="0" lang="en-US" altLang="zh-CN" sz="32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kumimoji="0" lang="en-US" altLang="zh-CN" sz="320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20000"/>
              </a:spcBef>
              <a:buFont typeface="Wingdings" panose="05000000000000000000" pitchFamily="2" charset="2"/>
              <a:buChar char="v"/>
            </a:pPr>
            <a:r>
              <a:rPr kumimoji="0" lang="en-US" altLang="zh-CN" sz="320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知覺</a:t>
            </a:r>
            <a:r>
              <a:rPr kumimoji="0" lang="en-US" altLang="zh-CN" sz="32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kumimoji="0" lang="en-US" altLang="zh-CN" sz="320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20000"/>
              </a:spcBef>
              <a:buFont typeface="Wingdings" panose="05000000000000000000" pitchFamily="2" charset="2"/>
              <a:buChar char="v"/>
            </a:pPr>
            <a:r>
              <a:rPr kumimoji="0" lang="en-US" altLang="zh-CN" sz="320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人的整體性</a:t>
            </a:r>
          </a:p>
          <a:p>
            <a:pPr>
              <a:spcBef>
                <a:spcPct val="20000"/>
              </a:spcBef>
              <a:buFont typeface="Wingdings" panose="05000000000000000000" pitchFamily="2" charset="2"/>
              <a:buChar char="v"/>
            </a:pPr>
            <a:r>
              <a:rPr kumimoji="0" lang="en-US" altLang="zh-CN" sz="320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動機行為</a:t>
            </a:r>
          </a:p>
          <a:p>
            <a:pPr>
              <a:spcBef>
                <a:spcPct val="20000"/>
              </a:spcBef>
              <a:buFont typeface="Wingdings" panose="05000000000000000000" pitchFamily="2" charset="2"/>
              <a:buChar char="v"/>
            </a:pPr>
            <a:r>
              <a:rPr kumimoji="0" lang="en-US" altLang="zh-CN" sz="320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渴望參與</a:t>
            </a:r>
          </a:p>
          <a:p>
            <a:pPr>
              <a:spcBef>
                <a:spcPct val="20000"/>
              </a:spcBef>
              <a:buFont typeface="Wingdings" panose="05000000000000000000" pitchFamily="2" charset="2"/>
              <a:buChar char="v"/>
            </a:pPr>
            <a:r>
              <a:rPr kumimoji="0" lang="en-US" altLang="zh-CN" sz="320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人的價值觀</a:t>
            </a:r>
            <a:endParaRPr lang="zh-TW" altLang="en-US" sz="280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0966" name="Oval 6">
            <a:extLst>
              <a:ext uri="{FF2B5EF4-FFF2-40B4-BE49-F238E27FC236}">
                <a16:creationId xmlns:a16="http://schemas.microsoft.com/office/drawing/2014/main" id="{C78A88C9-A8CB-4A7E-87EF-9216D631B092}"/>
              </a:ext>
            </a:extLst>
          </p:cNvPr>
          <p:cNvSpPr>
            <a:spLocks noChangeArrowheads="1"/>
          </p:cNvSpPr>
          <p:nvPr/>
        </p:nvSpPr>
        <p:spPr bwMode="auto">
          <a:xfrm>
            <a:off x="5029200" y="1219200"/>
            <a:ext cx="3505200" cy="4876800"/>
          </a:xfrm>
          <a:prstGeom prst="ellipse">
            <a:avLst/>
          </a:prstGeom>
          <a:gradFill rotWithShape="0">
            <a:gsLst>
              <a:gs pos="0">
                <a:schemeClr val="tx2"/>
              </a:gs>
              <a:gs pos="100000">
                <a:schemeClr val="tx1"/>
              </a:gs>
            </a:gsLst>
            <a:lin ang="5400000" scaled="1"/>
          </a:gradFill>
          <a:ln w="38100">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spcBef>
                <a:spcPct val="20000"/>
              </a:spcBef>
            </a:pPr>
            <a:endParaRPr kumimoji="0" lang="en-US" altLang="zh-CN" sz="3200" u="sng">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20000"/>
              </a:spcBef>
            </a:pPr>
            <a:r>
              <a:rPr kumimoji="0" lang="en-US" altLang="zh-CN" sz="3200" u="sng">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組織的特性</a:t>
            </a:r>
          </a:p>
          <a:p>
            <a:pPr>
              <a:spcBef>
                <a:spcPct val="20000"/>
              </a:spcBef>
            </a:pPr>
            <a:endParaRPr kumimoji="0" lang="en-US" altLang="zh-CN" sz="1600" u="sng">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20000"/>
              </a:spcBef>
              <a:buFont typeface="Wingdings" panose="05000000000000000000" pitchFamily="2" charset="2"/>
              <a:buChar char="v"/>
            </a:pPr>
            <a:r>
              <a:rPr kumimoji="0" lang="en-US" altLang="zh-CN" sz="32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320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社會系統</a:t>
            </a:r>
          </a:p>
          <a:p>
            <a:pPr>
              <a:spcBef>
                <a:spcPct val="20000"/>
              </a:spcBef>
              <a:buFont typeface="Wingdings" panose="05000000000000000000" pitchFamily="2" charset="2"/>
              <a:buChar char="v"/>
            </a:pPr>
            <a:r>
              <a:rPr kumimoji="0" lang="en-US" altLang="zh-CN" sz="32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320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互相利益</a:t>
            </a:r>
          </a:p>
          <a:p>
            <a:pPr>
              <a:spcBef>
                <a:spcPct val="20000"/>
              </a:spcBef>
              <a:buFont typeface="Wingdings" panose="05000000000000000000" pitchFamily="2" charset="2"/>
              <a:buChar char="v"/>
            </a:pPr>
            <a:r>
              <a:rPr kumimoji="0" lang="en-US" altLang="zh-CN" sz="32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320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道德</a:t>
            </a:r>
          </a:p>
          <a:p>
            <a:pPr>
              <a:spcBef>
                <a:spcPct val="20000"/>
              </a:spcBef>
              <a:buFont typeface="Wingdings" panose="05000000000000000000" pitchFamily="2" charset="2"/>
              <a:buChar char="v"/>
            </a:pPr>
            <a:endParaRPr kumimoji="0" lang="zh-TW" altLang="en-US" sz="320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20000"/>
              </a:spcBef>
              <a:buFont typeface="Wingdings" panose="05000000000000000000" pitchFamily="2" charset="2"/>
              <a:buChar char="v"/>
            </a:pPr>
            <a:endParaRPr kumimoji="0" lang="zh-TW" altLang="en-US" sz="320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20000"/>
              </a:spcBef>
              <a:buFont typeface="Wingdings" panose="05000000000000000000" pitchFamily="2" charset="2"/>
              <a:buNone/>
            </a:pPr>
            <a:endParaRPr kumimoji="0" lang="en-US" altLang="zh-TW" sz="200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58191EE9-4D23-4A49-A9B2-B736CA3984CD}"/>
              </a:ext>
            </a:extLst>
          </p:cNvPr>
          <p:cNvSpPr>
            <a:spLocks noGrp="1" noChangeArrowheads="1"/>
          </p:cNvSpPr>
          <p:nvPr>
            <p:ph type="title"/>
          </p:nvPr>
        </p:nvSpPr>
        <p:spPr bwMode="auto">
          <a:xfrm>
            <a:off x="152400" y="1524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zh-CN" sz="6000">
                <a:solidFill>
                  <a:schemeClr val="accent1"/>
                </a:solidFill>
                <a:latin typeface="Arial Unicode MS" panose="020B0604020202020204" pitchFamily="34" charset="-128"/>
                <a:ea typeface="Arial Unicode MS" panose="020B0604020202020204" pitchFamily="34" charset="-128"/>
                <a:cs typeface="Arial Unicode MS" panose="020B0604020202020204" pitchFamily="34" charset="-128"/>
              </a:rPr>
              <a:t>3. 基本觀點</a:t>
            </a:r>
          </a:p>
        </p:txBody>
      </p:sp>
      <p:sp>
        <p:nvSpPr>
          <p:cNvPr id="43011" name="Rectangle 3">
            <a:extLst>
              <a:ext uri="{FF2B5EF4-FFF2-40B4-BE49-F238E27FC236}">
                <a16:creationId xmlns:a16="http://schemas.microsoft.com/office/drawing/2014/main" id="{E6ACF862-77CC-4D95-A974-1916F919E1BA}"/>
              </a:ext>
            </a:extLst>
          </p:cNvPr>
          <p:cNvSpPr>
            <a:spLocks noGrp="1" noChangeArrowheads="1"/>
          </p:cNvSpPr>
          <p:nvPr>
            <p:ph type="body" idx="1"/>
          </p:nvPr>
        </p:nvSpPr>
        <p:spPr bwMode="auto">
          <a:xfrm>
            <a:off x="304800" y="1371600"/>
            <a:ext cx="8227640" cy="4724400"/>
          </a:xfrm>
          <a:noFill/>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FF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en-US" altLang="zh-CN" sz="3600" dirty="0" err="1">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人力資源</a:t>
            </a:r>
            <a:r>
              <a:rPr lang="en-US" altLang="zh-CN" dirty="0" err="1">
                <a:latin typeface="Arial Unicode MS" panose="020B0604020202020204" pitchFamily="34" charset="-128"/>
                <a:ea typeface="Arial Unicode MS" panose="020B0604020202020204" pitchFamily="34" charset="-128"/>
                <a:cs typeface="Arial Unicode MS" panose="020B0604020202020204" pitchFamily="34" charset="-128"/>
              </a:rPr>
              <a:t>：支持員工成長與發揮</a:t>
            </a:r>
            <a:endParaRPr lang="en-US" altLang="zh-CN"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lnSpc>
                <a:spcPct val="90000"/>
              </a:lnSpc>
            </a:pPr>
            <a:endParaRPr lang="en-US" altLang="zh-CN" sz="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lnSpc>
                <a:spcPct val="90000"/>
              </a:lnSpc>
            </a:pPr>
            <a:r>
              <a:rPr lang="en-US" altLang="zh-CN"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權 變</a:t>
            </a:r>
            <a:r>
              <a:rPr lang="en-US" altLang="zh-CN"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dirty="0" err="1">
                <a:latin typeface="Arial Unicode MS" panose="020B0604020202020204" pitchFamily="34" charset="-128"/>
                <a:ea typeface="Arial Unicode MS" panose="020B0604020202020204" pitchFamily="34" charset="-128"/>
                <a:cs typeface="Arial Unicode MS" panose="020B0604020202020204" pitchFamily="34" charset="-128"/>
              </a:rPr>
              <a:t>為了提高組織績效，在不同</a:t>
            </a:r>
            <a:r>
              <a:rPr lang="en-US" altLang="zh-CN" dirty="0">
                <a:latin typeface="Arial Unicode MS" panose="020B0604020202020204" pitchFamily="34" charset="-128"/>
                <a:ea typeface="Arial Unicode MS" panose="020B0604020202020204" pitchFamily="34" charset="-128"/>
                <a:cs typeface="Arial Unicode MS" panose="020B0604020202020204" pitchFamily="34" charset="-128"/>
              </a:rPr>
              <a:t>  </a:t>
            </a:r>
            <a:br>
              <a:rPr lang="en-US" altLang="zh-CN"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altLang="zh-CN"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dirty="0" err="1">
                <a:latin typeface="Arial Unicode MS" panose="020B0604020202020204" pitchFamily="34" charset="-128"/>
                <a:ea typeface="Arial Unicode MS" panose="020B0604020202020204" pitchFamily="34" charset="-128"/>
                <a:cs typeface="Arial Unicode MS" panose="020B0604020202020204" pitchFamily="34" charset="-128"/>
              </a:rPr>
              <a:t>的情境下，要採取不同的行</a:t>
            </a:r>
            <a:r>
              <a:rPr lang="en-US" altLang="zh-CN" dirty="0">
                <a:latin typeface="Arial Unicode MS" panose="020B0604020202020204" pitchFamily="34" charset="-128"/>
                <a:ea typeface="Arial Unicode MS" panose="020B0604020202020204" pitchFamily="34" charset="-128"/>
                <a:cs typeface="Arial Unicode MS" panose="020B0604020202020204" pitchFamily="34" charset="-128"/>
              </a:rPr>
              <a:t> </a:t>
            </a:r>
            <a:br>
              <a:rPr lang="en-US" altLang="zh-CN"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altLang="zh-CN"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dirty="0" err="1">
                <a:latin typeface="Arial Unicode MS" panose="020B0604020202020204" pitchFamily="34" charset="-128"/>
                <a:ea typeface="Arial Unicode MS" panose="020B0604020202020204" pitchFamily="34" charset="-128"/>
                <a:cs typeface="Arial Unicode MS" panose="020B0604020202020204" pitchFamily="34" charset="-128"/>
              </a:rPr>
              <a:t>為方法</a:t>
            </a:r>
            <a:r>
              <a:rPr lang="en-US" altLang="zh-CN" dirty="0">
                <a:latin typeface="Arial Unicode MS" panose="020B0604020202020204" pitchFamily="34" charset="-128"/>
                <a:ea typeface="Arial Unicode MS" panose="020B0604020202020204" pitchFamily="34" charset="-128"/>
                <a:cs typeface="Arial Unicode MS" panose="020B0604020202020204" pitchFamily="34" charset="-128"/>
              </a:rPr>
              <a:t>。</a:t>
            </a:r>
          </a:p>
          <a:p>
            <a:pPr eaLnBrk="1" hangingPunct="1">
              <a:lnSpc>
                <a:spcPct val="90000"/>
              </a:lnSpc>
            </a:pPr>
            <a:endParaRPr lang="en-US" altLang="zh-CN" sz="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lnSpc>
                <a:spcPct val="90000"/>
              </a:lnSpc>
            </a:pPr>
            <a:r>
              <a:rPr lang="en-US" altLang="zh-CN" dirty="0" err="1">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結果取向</a:t>
            </a:r>
            <a:r>
              <a:rPr lang="en-US" altLang="zh-CN" dirty="0" err="1">
                <a:latin typeface="Arial Unicode MS" panose="020B0604020202020204" pitchFamily="34" charset="-128"/>
                <a:ea typeface="Arial Unicode MS" panose="020B0604020202020204" pitchFamily="34" charset="-128"/>
                <a:cs typeface="Arial Unicode MS" panose="020B0604020202020204" pitchFamily="34" charset="-128"/>
              </a:rPr>
              <a:t>：依據效率來評估組織行為</a:t>
            </a:r>
            <a:endParaRPr lang="en-US" altLang="zh-CN"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lnSpc>
                <a:spcPct val="90000"/>
              </a:lnSpc>
            </a:pPr>
            <a:endParaRPr lang="en-US" altLang="zh-CN" sz="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lnSpc>
                <a:spcPct val="90000"/>
              </a:lnSpc>
            </a:pPr>
            <a:r>
              <a:rPr lang="en-US" altLang="zh-CN" dirty="0" err="1">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系統</a:t>
            </a:r>
            <a:r>
              <a:rPr lang="en-US" altLang="zh-CN" dirty="0" err="1">
                <a:latin typeface="Arial Unicode MS" panose="020B0604020202020204" pitchFamily="34" charset="-128"/>
                <a:ea typeface="Arial Unicode MS" panose="020B0604020202020204" pitchFamily="34" charset="-128"/>
                <a:cs typeface="Arial Unicode MS" panose="020B0604020202020204" pitchFamily="34" charset="-128"/>
              </a:rPr>
              <a:t>：組織中的所有部分形成複雜的</a:t>
            </a:r>
            <a:br>
              <a:rPr lang="en-US" altLang="zh-CN"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altLang="zh-CN"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dirty="0" err="1">
                <a:latin typeface="Arial Unicode MS" panose="020B0604020202020204" pitchFamily="34" charset="-128"/>
                <a:ea typeface="Arial Unicode MS" panose="020B0604020202020204" pitchFamily="34" charset="-128"/>
                <a:cs typeface="Arial Unicode MS" panose="020B0604020202020204" pitchFamily="34" charset="-128"/>
              </a:rPr>
              <a:t>交互作用關係</a:t>
            </a:r>
            <a:r>
              <a:rPr lang="en-US" altLang="zh-CN" sz="2400" dirty="0">
                <a:latin typeface="Arial Unicode MS" panose="020B0604020202020204" pitchFamily="34" charset="-128"/>
                <a:ea typeface="Arial Unicode MS" panose="020B0604020202020204" pitchFamily="34" charset="-128"/>
                <a:cs typeface="Arial Unicode MS" panose="020B0604020202020204" pitchFamily="34" charset="-128"/>
              </a:rPr>
              <a:t>。 </a:t>
            </a:r>
          </a:p>
          <a:p>
            <a:pPr marL="0" indent="0" eaLnBrk="1" hangingPunct="1">
              <a:lnSpc>
                <a:spcPct val="90000"/>
              </a:lnSpc>
              <a:buNone/>
            </a:pPr>
            <a:r>
              <a:rPr lang="en-US" altLang="zh-CN" sz="1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400" dirty="0">
                <a:latin typeface="Arial Unicode MS" panose="020B0604020202020204" pitchFamily="34" charset="-128"/>
                <a:ea typeface="Arial Unicode MS" panose="020B0604020202020204" pitchFamily="34" charset="-128"/>
                <a:cs typeface="Arial Unicode MS" panose="020B0604020202020204" pitchFamily="34" charset="-128"/>
              </a:rPr>
              <a:t>              </a:t>
            </a:r>
            <a:br>
              <a:rPr lang="en-US" altLang="zh-CN"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altLang="zh-CN"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4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CN" sz="2400" dirty="0" err="1">
                <a:latin typeface="Arial Unicode MS" panose="020B0604020202020204" pitchFamily="34" charset="-128"/>
                <a:ea typeface="Arial Unicode MS" panose="020B0604020202020204" pitchFamily="34" charset="-128"/>
                <a:cs typeface="Arial Unicode MS" panose="020B0604020202020204" pitchFamily="34" charset="-128"/>
              </a:rPr>
              <a:t>參閱</a:t>
            </a:r>
            <a:r>
              <a:rPr lang="en-US" altLang="zh-CN" sz="2400" dirty="0">
                <a:latin typeface="Arial Unicode MS" panose="020B0604020202020204" pitchFamily="34" charset="-128"/>
                <a:ea typeface="Arial Unicode MS" panose="020B0604020202020204" pitchFamily="34" charset="-128"/>
                <a:cs typeface="Arial Unicode MS" panose="020B0604020202020204" pitchFamily="34" charset="-128"/>
              </a:rPr>
              <a:t> p.17 </a:t>
            </a:r>
            <a:r>
              <a:rPr lang="en-US" altLang="zh-CN" sz="2400" dirty="0" err="1">
                <a:latin typeface="Arial Unicode MS" panose="020B0604020202020204" pitchFamily="34" charset="-128"/>
                <a:ea typeface="Arial Unicode MS" panose="020B0604020202020204" pitchFamily="34" charset="-128"/>
                <a:cs typeface="Arial Unicode MS" panose="020B0604020202020204" pitchFamily="34" charset="-128"/>
              </a:rPr>
              <a:t>案例</a:t>
            </a:r>
            <a:r>
              <a:rPr lang="en-US" altLang="zh-CN" sz="2400" dirty="0">
                <a:latin typeface="Arial Unicode MS" panose="020B0604020202020204" pitchFamily="34" charset="-128"/>
                <a:ea typeface="Arial Unicode MS" panose="020B0604020202020204" pitchFamily="34" charset="-128"/>
                <a:cs typeface="Arial Unicode MS" panose="020B0604020202020204" pitchFamily="34" charset="-128"/>
              </a:rPr>
              <a:t>)</a:t>
            </a:r>
          </a:p>
        </p:txBody>
      </p:sp>
    </p:spTree>
    <p:custDataLst>
      <p:tags r:id="rId1"/>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F5B262A4-A445-40FE-91FC-C351EA5AC26F}"/>
              </a:ext>
            </a:extLst>
          </p:cNvPr>
          <p:cNvSpPr>
            <a:spLocks noGrp="1" noChangeArrowheads="1"/>
          </p:cNvSpPr>
          <p:nvPr>
            <p:ph type="title"/>
          </p:nvPr>
        </p:nvSpPr>
        <p:spPr bwMode="auto">
          <a:xfrm>
            <a:off x="609600" y="228600"/>
            <a:ext cx="7772400" cy="60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48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4.  組 織 行 為 模 式</a:t>
            </a:r>
          </a:p>
        </p:txBody>
      </p:sp>
      <p:sp>
        <p:nvSpPr>
          <p:cNvPr id="45059" name="Rectangle 3">
            <a:extLst>
              <a:ext uri="{FF2B5EF4-FFF2-40B4-BE49-F238E27FC236}">
                <a16:creationId xmlns:a16="http://schemas.microsoft.com/office/drawing/2014/main" id="{DF84ED86-3F8C-4B85-B336-A02192AC7887}"/>
              </a:ext>
            </a:extLst>
          </p:cNvPr>
          <p:cNvSpPr>
            <a:spLocks noGrp="1" noChangeArrowheads="1"/>
          </p:cNvSpPr>
          <p:nvPr>
            <p:ph type="body" idx="1"/>
          </p:nvPr>
        </p:nvSpPr>
        <p:spPr bwMode="auto">
          <a:xfrm>
            <a:off x="304800" y="1066800"/>
            <a:ext cx="8534400" cy="5181600"/>
          </a:xfrm>
          <a:noFill/>
          <a:ln>
            <a:solidFill>
              <a:schemeClr val="folHlink"/>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1" hangingPunct="1">
              <a:buFontTx/>
              <a:buNone/>
            </a:pPr>
            <a:r>
              <a:rPr lang="en-US" altLang="zh-CN" sz="280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一種組織行為系統</a:t>
            </a:r>
          </a:p>
        </p:txBody>
      </p:sp>
      <p:sp>
        <p:nvSpPr>
          <p:cNvPr id="45060" name="Text Box 4">
            <a:extLst>
              <a:ext uri="{FF2B5EF4-FFF2-40B4-BE49-F238E27FC236}">
                <a16:creationId xmlns:a16="http://schemas.microsoft.com/office/drawing/2014/main" id="{BC775440-2B06-4E27-B3B0-95664296517C}"/>
              </a:ext>
            </a:extLst>
          </p:cNvPr>
          <p:cNvSpPr txBox="1">
            <a:spLocks noChangeArrowheads="1"/>
          </p:cNvSpPr>
          <p:nvPr/>
        </p:nvSpPr>
        <p:spPr bwMode="auto">
          <a:xfrm>
            <a:off x="2895600" y="2209800"/>
            <a:ext cx="2667000" cy="525401"/>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8100">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en-US" altLang="zh-CN" sz="280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5061" name="Text Box 5">
            <a:extLst>
              <a:ext uri="{FF2B5EF4-FFF2-40B4-BE49-F238E27FC236}">
                <a16:creationId xmlns:a16="http://schemas.microsoft.com/office/drawing/2014/main" id="{C4D4AE5A-F61B-4B21-9CF2-78227548F05F}"/>
              </a:ext>
            </a:extLst>
          </p:cNvPr>
          <p:cNvSpPr txBox="1">
            <a:spLocks noChangeArrowheads="1"/>
          </p:cNvSpPr>
          <p:nvPr/>
        </p:nvSpPr>
        <p:spPr bwMode="auto">
          <a:xfrm>
            <a:off x="533400" y="1676400"/>
            <a:ext cx="7467600" cy="525401"/>
          </a:xfrm>
          <a:prstGeom prst="rect">
            <a:avLst/>
          </a:prstGeom>
          <a:noFill/>
          <a:ln w="38100">
            <a:solidFill>
              <a:srgbClr val="00FF00"/>
            </a:solidFill>
            <a:miter lim="800000"/>
            <a:headEnd/>
            <a:tailEnd/>
          </a:ln>
          <a:effectLst/>
          <a:extLst>
            <a:ext uri="{909E8E84-426E-40DD-AFC4-6F175D3DCCD1}">
              <a14:hiddenFill xmlns:a14="http://schemas.microsoft.com/office/drawing/2010/main">
                <a:solidFill>
                  <a:srgbClr val="00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CN" sz="2800">
                <a:latin typeface="Arial Unicode MS" panose="020B0604020202020204" pitchFamily="34" charset="-128"/>
                <a:ea typeface="Arial Unicode MS" panose="020B0604020202020204" pitchFamily="34" charset="-128"/>
                <a:cs typeface="Arial Unicode MS" panose="020B0604020202020204" pitchFamily="34" charset="-128"/>
              </a:rPr>
              <a:t>管理層的人生觀，價值觀，理想，使命，目標</a:t>
            </a:r>
          </a:p>
        </p:txBody>
      </p:sp>
      <p:sp>
        <p:nvSpPr>
          <p:cNvPr id="45062" name="Text Box 6">
            <a:extLst>
              <a:ext uri="{FF2B5EF4-FFF2-40B4-BE49-F238E27FC236}">
                <a16:creationId xmlns:a16="http://schemas.microsoft.com/office/drawing/2014/main" id="{AE3BF305-6B0F-48E3-93D1-BC443FB44205}"/>
              </a:ext>
            </a:extLst>
          </p:cNvPr>
          <p:cNvSpPr txBox="1">
            <a:spLocks noChangeArrowheads="1"/>
          </p:cNvSpPr>
          <p:nvPr/>
        </p:nvSpPr>
        <p:spPr bwMode="auto">
          <a:xfrm>
            <a:off x="3352800" y="2590800"/>
            <a:ext cx="1676400" cy="525401"/>
          </a:xfrm>
          <a:prstGeom prst="rect">
            <a:avLst/>
          </a:prstGeom>
          <a:noFill/>
          <a:ln w="38100">
            <a:solidFill>
              <a:srgbClr val="00FF00"/>
            </a:solidFill>
            <a:miter lim="800000"/>
            <a:headEnd/>
            <a:tailEnd/>
          </a:ln>
          <a:effectLst/>
          <a:extLst>
            <a:ext uri="{909E8E84-426E-40DD-AFC4-6F175D3DCCD1}">
              <a14:hiddenFill xmlns:a14="http://schemas.microsoft.com/office/drawing/2010/main">
                <a:solidFill>
                  <a:srgbClr val="00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CN" sz="2800">
                <a:latin typeface="Arial Unicode MS" panose="020B0604020202020204" pitchFamily="34" charset="-128"/>
                <a:ea typeface="Arial Unicode MS" panose="020B0604020202020204" pitchFamily="34" charset="-128"/>
                <a:cs typeface="Arial Unicode MS" panose="020B0604020202020204" pitchFamily="34" charset="-128"/>
              </a:rPr>
              <a:t>組織文化</a:t>
            </a:r>
          </a:p>
        </p:txBody>
      </p:sp>
      <p:sp>
        <p:nvSpPr>
          <p:cNvPr id="45063" name="Text Box 7">
            <a:extLst>
              <a:ext uri="{FF2B5EF4-FFF2-40B4-BE49-F238E27FC236}">
                <a16:creationId xmlns:a16="http://schemas.microsoft.com/office/drawing/2014/main" id="{8F826750-1E53-4C01-B353-E4E519508C32}"/>
              </a:ext>
            </a:extLst>
          </p:cNvPr>
          <p:cNvSpPr txBox="1">
            <a:spLocks noChangeArrowheads="1"/>
          </p:cNvSpPr>
          <p:nvPr/>
        </p:nvSpPr>
        <p:spPr bwMode="auto">
          <a:xfrm>
            <a:off x="533400" y="2514600"/>
            <a:ext cx="1752600" cy="525401"/>
          </a:xfrm>
          <a:prstGeom prst="rect">
            <a:avLst/>
          </a:prstGeom>
          <a:noFill/>
          <a:ln w="38100">
            <a:solidFill>
              <a:srgbClr val="00FF00"/>
            </a:solidFill>
            <a:miter lim="800000"/>
            <a:headEnd/>
            <a:tailEnd/>
          </a:ln>
          <a:effectLst/>
          <a:extLst>
            <a:ext uri="{909E8E84-426E-40DD-AFC4-6F175D3DCCD1}">
              <a14:hiddenFill xmlns:a14="http://schemas.microsoft.com/office/drawing/2010/main">
                <a:solidFill>
                  <a:srgbClr val="00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CN" sz="2800">
                <a:latin typeface="Arial Unicode MS" panose="020B0604020202020204" pitchFamily="34" charset="-128"/>
                <a:ea typeface="Arial Unicode MS" panose="020B0604020202020204" pitchFamily="34" charset="-128"/>
                <a:cs typeface="Arial Unicode MS" panose="020B0604020202020204" pitchFamily="34" charset="-128"/>
              </a:rPr>
              <a:t>正式文化</a:t>
            </a:r>
          </a:p>
        </p:txBody>
      </p:sp>
      <p:sp>
        <p:nvSpPr>
          <p:cNvPr id="45064" name="Text Box 8">
            <a:extLst>
              <a:ext uri="{FF2B5EF4-FFF2-40B4-BE49-F238E27FC236}">
                <a16:creationId xmlns:a16="http://schemas.microsoft.com/office/drawing/2014/main" id="{600098B8-2E3A-4C9F-BCEB-5300BD07E5F6}"/>
              </a:ext>
            </a:extLst>
          </p:cNvPr>
          <p:cNvSpPr txBox="1">
            <a:spLocks noChangeArrowheads="1"/>
          </p:cNvSpPr>
          <p:nvPr/>
        </p:nvSpPr>
        <p:spPr bwMode="auto">
          <a:xfrm>
            <a:off x="533400" y="3429000"/>
            <a:ext cx="2133600" cy="525401"/>
          </a:xfrm>
          <a:prstGeom prst="rect">
            <a:avLst/>
          </a:prstGeom>
          <a:noFill/>
          <a:ln w="38100">
            <a:solidFill>
              <a:srgbClr val="00FF00"/>
            </a:solidFill>
            <a:miter lim="800000"/>
            <a:headEnd/>
            <a:tailEnd/>
          </a:ln>
          <a:effectLst/>
          <a:extLst>
            <a:ext uri="{909E8E84-426E-40DD-AFC4-6F175D3DCCD1}">
              <a14:hiddenFill xmlns:a14="http://schemas.microsoft.com/office/drawing/2010/main">
                <a:solidFill>
                  <a:srgbClr val="00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CN" sz="2800">
                <a:latin typeface="Arial Unicode MS" panose="020B0604020202020204" pitchFamily="34" charset="-128"/>
                <a:ea typeface="Arial Unicode MS" panose="020B0604020202020204" pitchFamily="34" charset="-128"/>
                <a:cs typeface="Arial Unicode MS" panose="020B0604020202020204" pitchFamily="34" charset="-128"/>
              </a:rPr>
              <a:t>非正式文化</a:t>
            </a:r>
          </a:p>
        </p:txBody>
      </p:sp>
      <p:sp>
        <p:nvSpPr>
          <p:cNvPr id="45065" name="Text Box 9">
            <a:extLst>
              <a:ext uri="{FF2B5EF4-FFF2-40B4-BE49-F238E27FC236}">
                <a16:creationId xmlns:a16="http://schemas.microsoft.com/office/drawing/2014/main" id="{B5858470-5D60-4EC1-B5E0-19CA5F6F9589}"/>
              </a:ext>
            </a:extLst>
          </p:cNvPr>
          <p:cNvSpPr txBox="1">
            <a:spLocks noChangeArrowheads="1"/>
          </p:cNvSpPr>
          <p:nvPr/>
        </p:nvSpPr>
        <p:spPr bwMode="auto">
          <a:xfrm>
            <a:off x="6096000" y="2667000"/>
            <a:ext cx="1905000" cy="525401"/>
          </a:xfrm>
          <a:prstGeom prst="rect">
            <a:avLst/>
          </a:prstGeom>
          <a:noFill/>
          <a:ln w="38100">
            <a:solidFill>
              <a:srgbClr val="00FF00"/>
            </a:solidFill>
            <a:miter lim="800000"/>
            <a:headEnd/>
            <a:tailEnd/>
          </a:ln>
          <a:effectLst/>
          <a:extLst>
            <a:ext uri="{909E8E84-426E-40DD-AFC4-6F175D3DCCD1}">
              <a14:hiddenFill xmlns:a14="http://schemas.microsoft.com/office/drawing/2010/main">
                <a:solidFill>
                  <a:srgbClr val="00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CN" sz="2800">
                <a:latin typeface="Arial Unicode MS" panose="020B0604020202020204" pitchFamily="34" charset="-128"/>
                <a:ea typeface="Arial Unicode MS" panose="020B0604020202020204" pitchFamily="34" charset="-128"/>
                <a:cs typeface="Arial Unicode MS" panose="020B0604020202020204" pitchFamily="34" charset="-128"/>
              </a:rPr>
              <a:t>社會環境</a:t>
            </a:r>
          </a:p>
        </p:txBody>
      </p:sp>
      <p:sp>
        <p:nvSpPr>
          <p:cNvPr id="45066" name="Text Box 10">
            <a:extLst>
              <a:ext uri="{FF2B5EF4-FFF2-40B4-BE49-F238E27FC236}">
                <a16:creationId xmlns:a16="http://schemas.microsoft.com/office/drawing/2014/main" id="{20D9AB2E-E9BC-4C45-A7D6-CA4D2F91F9E2}"/>
              </a:ext>
            </a:extLst>
          </p:cNvPr>
          <p:cNvSpPr txBox="1">
            <a:spLocks noChangeArrowheads="1"/>
          </p:cNvSpPr>
          <p:nvPr/>
        </p:nvSpPr>
        <p:spPr bwMode="auto">
          <a:xfrm>
            <a:off x="3038475" y="3538538"/>
            <a:ext cx="5257800" cy="525401"/>
          </a:xfrm>
          <a:prstGeom prst="rect">
            <a:avLst/>
          </a:prstGeom>
          <a:noFill/>
          <a:ln w="38100">
            <a:solidFill>
              <a:srgbClr val="00FF00"/>
            </a:solidFill>
            <a:miter lim="800000"/>
            <a:headEnd/>
            <a:tailEnd/>
          </a:ln>
          <a:effectLst/>
          <a:extLst>
            <a:ext uri="{909E8E84-426E-40DD-AFC4-6F175D3DCCD1}">
              <a14:hiddenFill xmlns:a14="http://schemas.microsoft.com/office/drawing/2010/main">
                <a:solidFill>
                  <a:srgbClr val="00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CN" sz="2800">
                <a:latin typeface="Arial Unicode MS" panose="020B0604020202020204" pitchFamily="34" charset="-128"/>
                <a:ea typeface="Arial Unicode MS" panose="020B0604020202020204" pitchFamily="34" charset="-128"/>
                <a:cs typeface="Arial Unicode MS" panose="020B0604020202020204" pitchFamily="34" charset="-128"/>
              </a:rPr>
              <a:t>領導風格， 溝通，群體動力學</a:t>
            </a:r>
          </a:p>
        </p:txBody>
      </p:sp>
      <p:sp>
        <p:nvSpPr>
          <p:cNvPr id="45067" name="Text Box 11">
            <a:extLst>
              <a:ext uri="{FF2B5EF4-FFF2-40B4-BE49-F238E27FC236}">
                <a16:creationId xmlns:a16="http://schemas.microsoft.com/office/drawing/2014/main" id="{1894D83D-3CA5-4B0D-B3F9-5F37955D3767}"/>
              </a:ext>
            </a:extLst>
          </p:cNvPr>
          <p:cNvSpPr txBox="1">
            <a:spLocks noChangeArrowheads="1"/>
          </p:cNvSpPr>
          <p:nvPr/>
        </p:nvSpPr>
        <p:spPr bwMode="auto">
          <a:xfrm>
            <a:off x="2286000" y="4495800"/>
            <a:ext cx="2743200" cy="525401"/>
          </a:xfrm>
          <a:prstGeom prst="rect">
            <a:avLst/>
          </a:prstGeom>
          <a:noFill/>
          <a:ln w="38100">
            <a:solidFill>
              <a:srgbClr val="00FF00"/>
            </a:solidFill>
            <a:miter lim="800000"/>
            <a:headEnd/>
            <a:tailEnd/>
          </a:ln>
          <a:effectLst/>
          <a:extLst>
            <a:ext uri="{909E8E84-426E-40DD-AFC4-6F175D3DCCD1}">
              <a14:hiddenFill xmlns:a14="http://schemas.microsoft.com/office/drawing/2010/main">
                <a:solidFill>
                  <a:srgbClr val="00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pPr>
            <a:r>
              <a:rPr lang="en-US" altLang="zh-CN" sz="2800">
                <a:latin typeface="Arial Unicode MS" panose="020B0604020202020204" pitchFamily="34" charset="-128"/>
                <a:ea typeface="Arial Unicode MS" panose="020B0604020202020204" pitchFamily="34" charset="-128"/>
                <a:cs typeface="Arial Unicode MS" panose="020B0604020202020204" pitchFamily="34" charset="-128"/>
              </a:rPr>
              <a:t>工作生活質量</a:t>
            </a:r>
          </a:p>
        </p:txBody>
      </p:sp>
      <p:sp>
        <p:nvSpPr>
          <p:cNvPr id="45068" name="Text Box 12">
            <a:extLst>
              <a:ext uri="{FF2B5EF4-FFF2-40B4-BE49-F238E27FC236}">
                <a16:creationId xmlns:a16="http://schemas.microsoft.com/office/drawing/2014/main" id="{EBADAA1C-108B-4D90-A30B-DA58EFA11B03}"/>
              </a:ext>
            </a:extLst>
          </p:cNvPr>
          <p:cNvSpPr txBox="1">
            <a:spLocks noChangeArrowheads="1"/>
          </p:cNvSpPr>
          <p:nvPr/>
        </p:nvSpPr>
        <p:spPr bwMode="auto">
          <a:xfrm>
            <a:off x="3276600" y="5453063"/>
            <a:ext cx="1219200" cy="525401"/>
          </a:xfrm>
          <a:prstGeom prst="rect">
            <a:avLst/>
          </a:prstGeom>
          <a:noFill/>
          <a:ln w="38100">
            <a:solidFill>
              <a:srgbClr val="00FF00"/>
            </a:solidFill>
            <a:miter lim="800000"/>
            <a:headEnd/>
            <a:tailEnd/>
          </a:ln>
          <a:effectLst/>
          <a:extLst>
            <a:ext uri="{909E8E84-426E-40DD-AFC4-6F175D3DCCD1}">
              <a14:hiddenFill xmlns:a14="http://schemas.microsoft.com/office/drawing/2010/main">
                <a:solidFill>
                  <a:srgbClr val="00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pPr>
            <a:r>
              <a:rPr lang="en-US" altLang="zh-CN" sz="2800">
                <a:latin typeface="Arial Unicode MS" panose="020B0604020202020204" pitchFamily="34" charset="-128"/>
                <a:ea typeface="Arial Unicode MS" panose="020B0604020202020204" pitchFamily="34" charset="-128"/>
                <a:cs typeface="Arial Unicode MS" panose="020B0604020202020204" pitchFamily="34" charset="-128"/>
              </a:rPr>
              <a:t>動機</a:t>
            </a:r>
          </a:p>
        </p:txBody>
      </p:sp>
      <p:sp>
        <p:nvSpPr>
          <p:cNvPr id="45069" name="Text Box 13">
            <a:extLst>
              <a:ext uri="{FF2B5EF4-FFF2-40B4-BE49-F238E27FC236}">
                <a16:creationId xmlns:a16="http://schemas.microsoft.com/office/drawing/2014/main" id="{F5D68C49-C8F5-46E9-B154-6E22923F8C2C}"/>
              </a:ext>
            </a:extLst>
          </p:cNvPr>
          <p:cNvSpPr txBox="1">
            <a:spLocks noChangeArrowheads="1"/>
          </p:cNvSpPr>
          <p:nvPr/>
        </p:nvSpPr>
        <p:spPr bwMode="auto">
          <a:xfrm>
            <a:off x="5862638" y="4267200"/>
            <a:ext cx="2819400" cy="1839913"/>
          </a:xfrm>
          <a:prstGeom prst="rect">
            <a:avLst/>
          </a:prstGeom>
          <a:noFill/>
          <a:ln w="38100">
            <a:solidFill>
              <a:srgbClr val="00FF00"/>
            </a:solidFill>
            <a:miter lim="800000"/>
            <a:headEnd/>
            <a:tailEnd/>
          </a:ln>
          <a:effectLst/>
          <a:extLst>
            <a:ext uri="{909E8E84-426E-40DD-AFC4-6F175D3DCCD1}">
              <a14:hiddenFill xmlns:a14="http://schemas.microsoft.com/office/drawing/2010/main">
                <a:solidFill>
                  <a:srgbClr val="00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CN" sz="2800">
                <a:latin typeface="Arial Unicode MS" panose="020B0604020202020204" pitchFamily="34" charset="-128"/>
                <a:ea typeface="Arial Unicode MS" panose="020B0604020202020204" pitchFamily="34" charset="-128"/>
                <a:cs typeface="Arial Unicode MS" panose="020B0604020202020204" pitchFamily="34" charset="-128"/>
              </a:rPr>
              <a:t>結果：績效</a:t>
            </a:r>
          </a:p>
          <a:p>
            <a:pPr eaLnBrk="1" hangingPunct="1">
              <a:spcBef>
                <a:spcPct val="50000"/>
              </a:spcBef>
            </a:pPr>
            <a:r>
              <a:rPr lang="en-US" altLang="zh-CN" sz="2800">
                <a:latin typeface="Arial Unicode MS" panose="020B0604020202020204" pitchFamily="34" charset="-128"/>
                <a:ea typeface="Arial Unicode MS" panose="020B0604020202020204" pitchFamily="34" charset="-128"/>
                <a:cs typeface="Arial Unicode MS" panose="020B0604020202020204" pitchFamily="34" charset="-128"/>
              </a:rPr>
              <a:t>員工滿意度</a:t>
            </a:r>
          </a:p>
          <a:p>
            <a:pPr eaLnBrk="1" hangingPunct="1">
              <a:spcBef>
                <a:spcPct val="50000"/>
              </a:spcBef>
            </a:pPr>
            <a:r>
              <a:rPr lang="en-US" altLang="zh-CN" sz="2800">
                <a:latin typeface="Arial Unicode MS" panose="020B0604020202020204" pitchFamily="34" charset="-128"/>
                <a:ea typeface="Arial Unicode MS" panose="020B0604020202020204" pitchFamily="34" charset="-128"/>
                <a:cs typeface="Arial Unicode MS" panose="020B0604020202020204" pitchFamily="34" charset="-128"/>
              </a:rPr>
              <a:t>個人成長和發展</a:t>
            </a:r>
          </a:p>
        </p:txBody>
      </p:sp>
      <p:sp>
        <p:nvSpPr>
          <p:cNvPr id="45070" name="Line 14">
            <a:extLst>
              <a:ext uri="{FF2B5EF4-FFF2-40B4-BE49-F238E27FC236}">
                <a16:creationId xmlns:a16="http://schemas.microsoft.com/office/drawing/2014/main" id="{6FCE8A68-748B-44C4-A030-7A17A1EFEA23}"/>
              </a:ext>
            </a:extLst>
          </p:cNvPr>
          <p:cNvSpPr>
            <a:spLocks noChangeShapeType="1"/>
          </p:cNvSpPr>
          <p:nvPr/>
        </p:nvSpPr>
        <p:spPr bwMode="auto">
          <a:xfrm flipV="1">
            <a:off x="8458200" y="1905000"/>
            <a:ext cx="0" cy="236220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5071" name="Line 15">
            <a:extLst>
              <a:ext uri="{FF2B5EF4-FFF2-40B4-BE49-F238E27FC236}">
                <a16:creationId xmlns:a16="http://schemas.microsoft.com/office/drawing/2014/main" id="{B94235AC-F360-4D56-A139-D53D5126C176}"/>
              </a:ext>
            </a:extLst>
          </p:cNvPr>
          <p:cNvSpPr>
            <a:spLocks noChangeShapeType="1"/>
          </p:cNvSpPr>
          <p:nvPr/>
        </p:nvSpPr>
        <p:spPr bwMode="auto">
          <a:xfrm flipH="1">
            <a:off x="8077200" y="1905000"/>
            <a:ext cx="381000" cy="0"/>
          </a:xfrm>
          <a:prstGeom prst="line">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5072" name="Line 16">
            <a:extLst>
              <a:ext uri="{FF2B5EF4-FFF2-40B4-BE49-F238E27FC236}">
                <a16:creationId xmlns:a16="http://schemas.microsoft.com/office/drawing/2014/main" id="{E0AB11E0-7B9E-4BA4-83F1-AC211C665FFD}"/>
              </a:ext>
            </a:extLst>
          </p:cNvPr>
          <p:cNvSpPr>
            <a:spLocks noChangeShapeType="1"/>
          </p:cNvSpPr>
          <p:nvPr/>
        </p:nvSpPr>
        <p:spPr bwMode="auto">
          <a:xfrm flipH="1">
            <a:off x="5029200" y="2895600"/>
            <a:ext cx="914400" cy="0"/>
          </a:xfrm>
          <a:prstGeom prst="line">
            <a:avLst/>
          </a:prstGeom>
          <a:noFill/>
          <a:ln w="5715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5073" name="Line 17">
            <a:extLst>
              <a:ext uri="{FF2B5EF4-FFF2-40B4-BE49-F238E27FC236}">
                <a16:creationId xmlns:a16="http://schemas.microsoft.com/office/drawing/2014/main" id="{82A76393-AF59-43D9-A2A2-053CAAB98237}"/>
              </a:ext>
            </a:extLst>
          </p:cNvPr>
          <p:cNvSpPr>
            <a:spLocks noChangeShapeType="1"/>
          </p:cNvSpPr>
          <p:nvPr/>
        </p:nvSpPr>
        <p:spPr bwMode="auto">
          <a:xfrm>
            <a:off x="2438400" y="2743200"/>
            <a:ext cx="762000" cy="0"/>
          </a:xfrm>
          <a:prstGeom prst="line">
            <a:avLst/>
          </a:prstGeom>
          <a:noFill/>
          <a:ln w="5715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5074" name="Line 18">
            <a:extLst>
              <a:ext uri="{FF2B5EF4-FFF2-40B4-BE49-F238E27FC236}">
                <a16:creationId xmlns:a16="http://schemas.microsoft.com/office/drawing/2014/main" id="{8CFF2E03-E21D-484D-9581-869D0F52F831}"/>
              </a:ext>
            </a:extLst>
          </p:cNvPr>
          <p:cNvSpPr>
            <a:spLocks noChangeShapeType="1"/>
          </p:cNvSpPr>
          <p:nvPr/>
        </p:nvSpPr>
        <p:spPr bwMode="auto">
          <a:xfrm flipV="1">
            <a:off x="2667000" y="3429000"/>
            <a:ext cx="228600" cy="15240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5075" name="Line 19">
            <a:extLst>
              <a:ext uri="{FF2B5EF4-FFF2-40B4-BE49-F238E27FC236}">
                <a16:creationId xmlns:a16="http://schemas.microsoft.com/office/drawing/2014/main" id="{AAFF2F53-C709-427C-AE78-341F87B32625}"/>
              </a:ext>
            </a:extLst>
          </p:cNvPr>
          <p:cNvSpPr>
            <a:spLocks noChangeShapeType="1"/>
          </p:cNvSpPr>
          <p:nvPr/>
        </p:nvSpPr>
        <p:spPr bwMode="auto">
          <a:xfrm flipV="1">
            <a:off x="2895600" y="2971800"/>
            <a:ext cx="0" cy="45720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5076" name="Line 20">
            <a:extLst>
              <a:ext uri="{FF2B5EF4-FFF2-40B4-BE49-F238E27FC236}">
                <a16:creationId xmlns:a16="http://schemas.microsoft.com/office/drawing/2014/main" id="{7CC4CE8A-59F1-4E26-B15D-A4D1D8D307C2}"/>
              </a:ext>
            </a:extLst>
          </p:cNvPr>
          <p:cNvSpPr>
            <a:spLocks noChangeShapeType="1"/>
          </p:cNvSpPr>
          <p:nvPr/>
        </p:nvSpPr>
        <p:spPr bwMode="auto">
          <a:xfrm>
            <a:off x="2895600" y="2971800"/>
            <a:ext cx="381000" cy="0"/>
          </a:xfrm>
          <a:prstGeom prst="line">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5077" name="Line 21">
            <a:extLst>
              <a:ext uri="{FF2B5EF4-FFF2-40B4-BE49-F238E27FC236}">
                <a16:creationId xmlns:a16="http://schemas.microsoft.com/office/drawing/2014/main" id="{CAEABE51-CCBF-4A9B-ADAC-1782EF0C707A}"/>
              </a:ext>
            </a:extLst>
          </p:cNvPr>
          <p:cNvSpPr>
            <a:spLocks noChangeShapeType="1"/>
          </p:cNvSpPr>
          <p:nvPr/>
        </p:nvSpPr>
        <p:spPr bwMode="auto">
          <a:xfrm>
            <a:off x="4114800" y="2209800"/>
            <a:ext cx="0" cy="381000"/>
          </a:xfrm>
          <a:prstGeom prst="line">
            <a:avLst/>
          </a:prstGeom>
          <a:noFill/>
          <a:ln w="5715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5078" name="Line 22">
            <a:extLst>
              <a:ext uri="{FF2B5EF4-FFF2-40B4-BE49-F238E27FC236}">
                <a16:creationId xmlns:a16="http://schemas.microsoft.com/office/drawing/2014/main" id="{EEB4647F-20ED-4EEC-8BC3-F926D8A11A21}"/>
              </a:ext>
            </a:extLst>
          </p:cNvPr>
          <p:cNvSpPr>
            <a:spLocks noChangeShapeType="1"/>
          </p:cNvSpPr>
          <p:nvPr/>
        </p:nvSpPr>
        <p:spPr bwMode="auto">
          <a:xfrm>
            <a:off x="3962400" y="3124200"/>
            <a:ext cx="0" cy="381000"/>
          </a:xfrm>
          <a:prstGeom prst="line">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5079" name="Line 23">
            <a:extLst>
              <a:ext uri="{FF2B5EF4-FFF2-40B4-BE49-F238E27FC236}">
                <a16:creationId xmlns:a16="http://schemas.microsoft.com/office/drawing/2014/main" id="{0964C8FC-6418-4C89-BE86-49A3596EB1F4}"/>
              </a:ext>
            </a:extLst>
          </p:cNvPr>
          <p:cNvSpPr>
            <a:spLocks noChangeShapeType="1"/>
          </p:cNvSpPr>
          <p:nvPr/>
        </p:nvSpPr>
        <p:spPr bwMode="auto">
          <a:xfrm>
            <a:off x="3962400" y="4191000"/>
            <a:ext cx="0" cy="304800"/>
          </a:xfrm>
          <a:prstGeom prst="line">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5080" name="Line 24">
            <a:extLst>
              <a:ext uri="{FF2B5EF4-FFF2-40B4-BE49-F238E27FC236}">
                <a16:creationId xmlns:a16="http://schemas.microsoft.com/office/drawing/2014/main" id="{750D9D70-E163-40F2-99C3-023B75EE95A8}"/>
              </a:ext>
            </a:extLst>
          </p:cNvPr>
          <p:cNvSpPr>
            <a:spLocks noChangeShapeType="1"/>
          </p:cNvSpPr>
          <p:nvPr/>
        </p:nvSpPr>
        <p:spPr bwMode="auto">
          <a:xfrm>
            <a:off x="3886200" y="5110163"/>
            <a:ext cx="0" cy="228600"/>
          </a:xfrm>
          <a:prstGeom prst="line">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5081" name="Line 25">
            <a:extLst>
              <a:ext uri="{FF2B5EF4-FFF2-40B4-BE49-F238E27FC236}">
                <a16:creationId xmlns:a16="http://schemas.microsoft.com/office/drawing/2014/main" id="{4D7E3876-465D-40D2-85A8-491530A59CD9}"/>
              </a:ext>
            </a:extLst>
          </p:cNvPr>
          <p:cNvSpPr>
            <a:spLocks noChangeShapeType="1"/>
          </p:cNvSpPr>
          <p:nvPr/>
        </p:nvSpPr>
        <p:spPr bwMode="auto">
          <a:xfrm>
            <a:off x="4572000" y="5486400"/>
            <a:ext cx="1219200" cy="0"/>
          </a:xfrm>
          <a:prstGeom prst="line">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ustDataLst>
      <p:tags r:id="rId1"/>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BCEB281C-5B4D-46B6-8039-AD8C1F9B7481}"/>
              </a:ext>
            </a:extLst>
          </p:cNvPr>
          <p:cNvSpPr>
            <a:spLocks noGrp="1" noChangeArrowheads="1"/>
          </p:cNvSpPr>
          <p:nvPr>
            <p:ph type="title"/>
          </p:nvPr>
        </p:nvSpPr>
        <p:spPr bwMode="auto">
          <a:xfrm>
            <a:off x="533400" y="228600"/>
            <a:ext cx="7848600" cy="1447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5. X 理 論 與 Y 理 論</a:t>
            </a:r>
            <a:br>
              <a:rPr lang="en-US" altLang="zh-CN">
                <a:solidFill>
                  <a:srgbClr val="FF0000"/>
                </a:solidFill>
                <a:latin typeface="華康儷特圓(P)" pitchFamily="34" charset="-120"/>
                <a:ea typeface="華康儷特圓(P)" pitchFamily="34" charset="-120"/>
              </a:rPr>
            </a:br>
            <a:r>
              <a:rPr lang="en-US" altLang="zh-CN">
                <a:solidFill>
                  <a:srgbClr val="FF0000"/>
                </a:solidFill>
                <a:latin typeface="華康儷特圓(P)" pitchFamily="34" charset="-120"/>
                <a:ea typeface="華康儷特圓(P)" pitchFamily="34" charset="-120"/>
              </a:rPr>
              <a:t>  Doglas McGregor</a:t>
            </a:r>
          </a:p>
        </p:txBody>
      </p:sp>
      <p:sp>
        <p:nvSpPr>
          <p:cNvPr id="47107" name="Rectangle 3">
            <a:extLst>
              <a:ext uri="{FF2B5EF4-FFF2-40B4-BE49-F238E27FC236}">
                <a16:creationId xmlns:a16="http://schemas.microsoft.com/office/drawing/2014/main" id="{9F3948E7-61B3-40DC-A1DB-EAAA7E6DF051}"/>
              </a:ext>
            </a:extLst>
          </p:cNvPr>
          <p:cNvSpPr>
            <a:spLocks noGrp="1" noChangeArrowheads="1"/>
          </p:cNvSpPr>
          <p:nvPr>
            <p:ph type="body" sz="half" idx="1"/>
          </p:nvPr>
        </p:nvSpPr>
        <p:spPr bwMode="auto">
          <a:xfrm>
            <a:off x="304800" y="1916832"/>
            <a:ext cx="8534400" cy="3620616"/>
          </a:xfrm>
          <a:noFill/>
          <a:ln w="38100">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1" hangingPunct="1">
              <a:buFontTx/>
              <a:buNone/>
            </a:pPr>
            <a:r>
              <a:rPr lang="en-US" altLang="zh-CN" sz="40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X 理 論 </a:t>
            </a:r>
          </a:p>
          <a:p>
            <a:pPr eaLnBrk="1" hangingPunct="1"/>
            <a:r>
              <a:rPr lang="en-US" altLang="zh-CN" dirty="0" err="1">
                <a:latin typeface="Arial Unicode MS" panose="020B0604020202020204" pitchFamily="34" charset="-128"/>
                <a:ea typeface="Arial Unicode MS" panose="020B0604020202020204" pitchFamily="34" charset="-128"/>
                <a:cs typeface="Arial Unicode MS" panose="020B0604020202020204" pitchFamily="34" charset="-128"/>
              </a:rPr>
              <a:t>人不喜歡工作，普遍逃避工作</a:t>
            </a:r>
            <a:r>
              <a:rPr lang="en-US" altLang="zh-CN" dirty="0">
                <a:latin typeface="Arial Unicode MS" panose="020B0604020202020204" pitchFamily="34" charset="-128"/>
                <a:ea typeface="Arial Unicode MS" panose="020B0604020202020204" pitchFamily="34" charset="-128"/>
                <a:cs typeface="Arial Unicode MS" panose="020B0604020202020204" pitchFamily="34" charset="-128"/>
              </a:rPr>
              <a:t>。</a:t>
            </a:r>
          </a:p>
          <a:p>
            <a:pPr eaLnBrk="1" hangingPunct="1"/>
            <a:r>
              <a:rPr lang="en-US" altLang="zh-CN" dirty="0" err="1">
                <a:latin typeface="Arial Unicode MS" panose="020B0604020202020204" pitchFamily="34" charset="-128"/>
                <a:ea typeface="Arial Unicode MS" panose="020B0604020202020204" pitchFamily="34" charset="-128"/>
                <a:cs typeface="Arial Unicode MS" panose="020B0604020202020204" pitchFamily="34" charset="-128"/>
              </a:rPr>
              <a:t>人們都缺乏責任感沒有抱負，盡可能規避風險</a:t>
            </a:r>
            <a:r>
              <a:rPr lang="en-US" altLang="zh-CN" dirty="0">
                <a:latin typeface="Arial Unicode MS" panose="020B0604020202020204" pitchFamily="34" charset="-128"/>
                <a:ea typeface="Arial Unicode MS" panose="020B0604020202020204" pitchFamily="34" charset="-128"/>
                <a:cs typeface="Arial Unicode MS" panose="020B0604020202020204" pitchFamily="34" charset="-128"/>
              </a:rPr>
              <a:t>。</a:t>
            </a:r>
          </a:p>
          <a:p>
            <a:pPr eaLnBrk="1" hangingPunct="1"/>
            <a:r>
              <a:rPr lang="en-US" altLang="zh-CN" dirty="0" err="1">
                <a:latin typeface="Arial Unicode MS" panose="020B0604020202020204" pitchFamily="34" charset="-128"/>
                <a:ea typeface="Arial Unicode MS" panose="020B0604020202020204" pitchFamily="34" charset="-128"/>
                <a:cs typeface="Arial Unicode MS" panose="020B0604020202020204" pitchFamily="34" charset="-128"/>
              </a:rPr>
              <a:t>大部分人都在強制，控制，威脅或懲罰下才會工作</a:t>
            </a:r>
            <a:r>
              <a:rPr lang="en-US" altLang="zh-CN" dirty="0">
                <a:latin typeface="Arial Unicode MS" panose="020B0604020202020204" pitchFamily="34" charset="-128"/>
                <a:ea typeface="Arial Unicode MS" panose="020B0604020202020204" pitchFamily="34" charset="-128"/>
                <a:cs typeface="Arial Unicode MS" panose="020B0604020202020204" pitchFamily="34" charset="-128"/>
              </a:rPr>
              <a:t>。</a:t>
            </a:r>
          </a:p>
        </p:txBody>
      </p:sp>
    </p:spTree>
    <p:custDataLst>
      <p:tags r:id="rId1"/>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9">
            <a:extLst>
              <a:ext uri="{FF2B5EF4-FFF2-40B4-BE49-F238E27FC236}">
                <a16:creationId xmlns:a16="http://schemas.microsoft.com/office/drawing/2014/main" id="{DD3B6ABA-420B-40A1-94DE-F0F724B8BFB0}"/>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kumimoji="0" lang="en-US" altLang="zh-CN" sz="1600">
                <a:solidFill>
                  <a:schemeClr val="bg1"/>
                </a:solidFill>
              </a:rPr>
              <a:t>Y 理 論</a:t>
            </a:r>
            <a:endParaRPr kumimoji="0" lang="zh-TW" altLang="en-US" sz="1600">
              <a:solidFill>
                <a:schemeClr val="bg1"/>
              </a:solidFill>
            </a:endParaRPr>
          </a:p>
        </p:txBody>
      </p:sp>
      <p:sp>
        <p:nvSpPr>
          <p:cNvPr id="49155" name="Rectangle 2">
            <a:extLst>
              <a:ext uri="{FF2B5EF4-FFF2-40B4-BE49-F238E27FC236}">
                <a16:creationId xmlns:a16="http://schemas.microsoft.com/office/drawing/2014/main" id="{E0B14FBD-7F39-46C4-88AE-893955889A88}"/>
              </a:ext>
            </a:extLst>
          </p:cNvPr>
          <p:cNvSpPr>
            <a:spLocks noChangeArrowheads="1"/>
          </p:cNvSpPr>
          <p:nvPr/>
        </p:nvSpPr>
        <p:spPr bwMode="auto">
          <a:xfrm>
            <a:off x="439986" y="332656"/>
            <a:ext cx="8308478" cy="5220816"/>
          </a:xfrm>
          <a:prstGeom prst="rect">
            <a:avLst/>
          </a:prstGeom>
          <a:noFill/>
          <a:ln w="38100">
            <a:solidFill>
              <a:srgbClr val="00FF00"/>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lstStyle>
            <a:lvl1pPr marL="342900" indent="-342900">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spcBef>
                <a:spcPct val="20000"/>
              </a:spcBef>
            </a:pPr>
            <a:r>
              <a:rPr kumimoji="0" lang="en-US" altLang="zh-CN" sz="40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Y 理 論</a:t>
            </a:r>
          </a:p>
          <a:p>
            <a:pPr>
              <a:spcBef>
                <a:spcPct val="20000"/>
              </a:spcBef>
              <a:buFontTx/>
              <a:buChar char="•"/>
            </a:pPr>
            <a:r>
              <a:rPr kumimoji="0" lang="en-US" altLang="zh-CN" sz="3200" dirty="0" err="1">
                <a:latin typeface="Arial Unicode MS" panose="020B0604020202020204" pitchFamily="34" charset="-128"/>
                <a:ea typeface="Arial Unicode MS" panose="020B0604020202020204" pitchFamily="34" charset="-128"/>
                <a:cs typeface="Arial Unicode MS" panose="020B0604020202020204" pitchFamily="34" charset="-128"/>
              </a:rPr>
              <a:t>對人而言，工作像娛樂和休息一樣自然</a:t>
            </a:r>
            <a:endParaRPr kumimoji="0"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spcBef>
                <a:spcPct val="20000"/>
              </a:spcBef>
              <a:buFontTx/>
              <a:buChar char="•"/>
            </a:pPr>
            <a:r>
              <a:rPr kumimoji="0" lang="en-US" altLang="zh-CN" sz="3200" dirty="0" err="1">
                <a:latin typeface="Arial Unicode MS" panose="020B0604020202020204" pitchFamily="34" charset="-128"/>
                <a:ea typeface="Arial Unicode MS" panose="020B0604020202020204" pitchFamily="34" charset="-128"/>
                <a:cs typeface="Arial Unicode MS" panose="020B0604020202020204" pitchFamily="34" charset="-128"/>
              </a:rPr>
              <a:t>人並不是生來就懶惰的，他們之所以偷</a:t>
            </a:r>
            <a:r>
              <a:rPr kumimoji="0"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3200" dirty="0" err="1">
                <a:latin typeface="Arial Unicode MS" panose="020B0604020202020204" pitchFamily="34" charset="-128"/>
                <a:ea typeface="Arial Unicode MS" panose="020B0604020202020204" pitchFamily="34" charset="-128"/>
                <a:cs typeface="Arial Unicode MS" panose="020B0604020202020204" pitchFamily="34" charset="-128"/>
              </a:rPr>
              <a:t>懶是過去的經歷所致</a:t>
            </a:r>
            <a:r>
              <a:rPr kumimoji="0"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a:spcBef>
                <a:spcPct val="20000"/>
              </a:spcBef>
              <a:buFontTx/>
              <a:buChar char="•"/>
            </a:pPr>
            <a:r>
              <a:rPr kumimoji="0" lang="en-US" altLang="zh-CN" sz="3200" dirty="0" err="1">
                <a:latin typeface="Arial Unicode MS" panose="020B0604020202020204" pitchFamily="34" charset="-128"/>
                <a:ea typeface="Arial Unicode MS" panose="020B0604020202020204" pitchFamily="34" charset="-128"/>
                <a:cs typeface="Arial Unicode MS" panose="020B0604020202020204" pitchFamily="34" charset="-128"/>
              </a:rPr>
              <a:t>人們為了完成肩負的使命，會進行自我指導和自我控制</a:t>
            </a:r>
            <a:r>
              <a:rPr kumimoji="0"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a:spcBef>
                <a:spcPct val="20000"/>
              </a:spcBef>
              <a:buFontTx/>
              <a:buChar char="•"/>
            </a:pPr>
            <a:r>
              <a:rPr kumimoji="0" lang="en-US" altLang="zh-CN" sz="3200" dirty="0" err="1">
                <a:latin typeface="Arial Unicode MS" panose="020B0604020202020204" pitchFamily="34" charset="-128"/>
                <a:ea typeface="Arial Unicode MS" panose="020B0604020202020204" pitchFamily="34" charset="-128"/>
                <a:cs typeface="Arial Unicode MS" panose="020B0604020202020204" pitchFamily="34" charset="-128"/>
              </a:rPr>
              <a:t>每個人都是有潛力的，在適當的條件下，他們會接受甚至要求承擔責任。每個人都是有工作方面的想像力，天賦和創造性的</a:t>
            </a:r>
            <a:r>
              <a:rPr kumimoji="0"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a:t>
            </a:r>
          </a:p>
        </p:txBody>
      </p:sp>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D231FAAD-2DEC-4E99-9239-A3885B374555}"/>
              </a:ext>
            </a:extLst>
          </p:cNvPr>
          <p:cNvSpPr>
            <a:spLocks noGrp="1" noChangeArrowheads="1"/>
          </p:cNvSpPr>
          <p:nvPr>
            <p:ph type="title"/>
          </p:nvPr>
        </p:nvSpPr>
        <p:spPr bwMode="auto">
          <a:xfrm>
            <a:off x="239713" y="44450"/>
            <a:ext cx="8686800" cy="7921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48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5. 四個組織行為模式</a:t>
            </a:r>
          </a:p>
        </p:txBody>
      </p:sp>
      <p:graphicFrame>
        <p:nvGraphicFramePr>
          <p:cNvPr id="159747" name="Group 3">
            <a:extLst>
              <a:ext uri="{FF2B5EF4-FFF2-40B4-BE49-F238E27FC236}">
                <a16:creationId xmlns:a16="http://schemas.microsoft.com/office/drawing/2014/main" id="{4C49CD4B-9DC9-44FB-BD55-A67B089426B4}"/>
              </a:ext>
            </a:extLst>
          </p:cNvPr>
          <p:cNvGraphicFramePr>
            <a:graphicFrameLocks noGrp="1"/>
          </p:cNvGraphicFramePr>
          <p:nvPr>
            <p:extLst>
              <p:ext uri="{D42A27DB-BD31-4B8C-83A1-F6EECF244321}">
                <p14:modId xmlns:p14="http://schemas.microsoft.com/office/powerpoint/2010/main" val="2567656938"/>
              </p:ext>
            </p:extLst>
          </p:nvPr>
        </p:nvGraphicFramePr>
        <p:xfrm>
          <a:off x="201613" y="1012825"/>
          <a:ext cx="8763000" cy="5237161"/>
        </p:xfrm>
        <a:graphic>
          <a:graphicData uri="http://schemas.openxmlformats.org/drawingml/2006/table">
            <a:tbl>
              <a:tblPr/>
              <a:tblGrid>
                <a:gridCol w="1828800">
                  <a:extLst>
                    <a:ext uri="{9D8B030D-6E8A-4147-A177-3AD203B41FA5}">
                      <a16:colId xmlns:a16="http://schemas.microsoft.com/office/drawing/2014/main" val="20000"/>
                    </a:ext>
                  </a:extLst>
                </a:gridCol>
                <a:gridCol w="1485900">
                  <a:extLst>
                    <a:ext uri="{9D8B030D-6E8A-4147-A177-3AD203B41FA5}">
                      <a16:colId xmlns:a16="http://schemas.microsoft.com/office/drawing/2014/main" val="20001"/>
                    </a:ext>
                  </a:extLst>
                </a:gridCol>
                <a:gridCol w="1676400">
                  <a:extLst>
                    <a:ext uri="{9D8B030D-6E8A-4147-A177-3AD203B41FA5}">
                      <a16:colId xmlns:a16="http://schemas.microsoft.com/office/drawing/2014/main" val="20002"/>
                    </a:ext>
                  </a:extLst>
                </a:gridCol>
                <a:gridCol w="1828800">
                  <a:extLst>
                    <a:ext uri="{9D8B030D-6E8A-4147-A177-3AD203B41FA5}">
                      <a16:colId xmlns:a16="http://schemas.microsoft.com/office/drawing/2014/main" val="20003"/>
                    </a:ext>
                  </a:extLst>
                </a:gridCol>
                <a:gridCol w="1943100">
                  <a:extLst>
                    <a:ext uri="{9D8B030D-6E8A-4147-A177-3AD203B41FA5}">
                      <a16:colId xmlns:a16="http://schemas.microsoft.com/office/drawing/2014/main" val="20004"/>
                    </a:ext>
                  </a:extLst>
                </a:gridCol>
              </a:tblGrid>
              <a:tr h="581315">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CN" sz="3200" b="0" i="0" u="none" strike="noStrike" cap="none" normalizeH="0" baseline="0">
                        <a:ln>
                          <a:noFill/>
                        </a:ln>
                        <a:solidFill>
                          <a:srgbClr val="10F045"/>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0000" marR="90000" marT="46803" marB="468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a:ln>
                            <a:noFill/>
                          </a:ln>
                          <a:solidFill>
                            <a:schemeClr val="bg2"/>
                          </a:solidFill>
                          <a:effectLst/>
                          <a:latin typeface="Arial Unicode MS" panose="020B0604020202020204" pitchFamily="34" charset="-128"/>
                          <a:ea typeface="Arial Unicode MS" panose="020B0604020202020204" pitchFamily="34" charset="-128"/>
                          <a:cs typeface="Arial Unicode MS" panose="020B0604020202020204" pitchFamily="34" charset="-128"/>
                        </a:rPr>
                        <a:t>獨裁模式</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a:ln>
                            <a:noFill/>
                          </a:ln>
                          <a:solidFill>
                            <a:schemeClr val="bg2"/>
                          </a:solidFill>
                          <a:effectLst/>
                          <a:latin typeface="Arial Unicode MS" panose="020B0604020202020204" pitchFamily="34" charset="-128"/>
                          <a:ea typeface="Arial Unicode MS" panose="020B0604020202020204" pitchFamily="34" charset="-128"/>
                          <a:cs typeface="Arial Unicode MS" panose="020B0604020202020204" pitchFamily="34" charset="-128"/>
                        </a:rPr>
                        <a:t>看護模式</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a:ln>
                            <a:noFill/>
                          </a:ln>
                          <a:solidFill>
                            <a:schemeClr val="bg2"/>
                          </a:solidFill>
                          <a:effectLst/>
                          <a:latin typeface="Arial Unicode MS" panose="020B0604020202020204" pitchFamily="34" charset="-128"/>
                          <a:ea typeface="Arial Unicode MS" panose="020B0604020202020204" pitchFamily="34" charset="-128"/>
                          <a:cs typeface="Arial Unicode MS" panose="020B0604020202020204" pitchFamily="34" charset="-128"/>
                        </a:rPr>
                        <a:t>支持模式</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a:ln>
                            <a:noFill/>
                          </a:ln>
                          <a:solidFill>
                            <a:schemeClr val="bg2"/>
                          </a:solidFill>
                          <a:effectLst/>
                          <a:latin typeface="Arial Unicode MS" panose="020B0604020202020204" pitchFamily="34" charset="-128"/>
                          <a:ea typeface="Arial Unicode MS" panose="020B0604020202020204" pitchFamily="34" charset="-128"/>
                          <a:cs typeface="Arial Unicode MS" panose="020B0604020202020204" pitchFamily="34" charset="-128"/>
                        </a:rPr>
                        <a:t>社團模式</a:t>
                      </a:r>
                    </a:p>
                  </a:txBody>
                  <a:tcPr marL="90000" marR="90000" marT="46803" marB="468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extLst>
                  <a:ext uri="{0D108BD9-81ED-4DB2-BD59-A6C34878D82A}">
                    <a16:rowId xmlns:a16="http://schemas.microsoft.com/office/drawing/2014/main" val="10000"/>
                  </a:ext>
                </a:extLst>
              </a:tr>
              <a:tr h="533432">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a:ln>
                            <a:noFill/>
                          </a:ln>
                          <a:solidFill>
                            <a:schemeClr val="bg2"/>
                          </a:solidFill>
                          <a:effectLst/>
                          <a:latin typeface="Arial Unicode MS" panose="020B0604020202020204" pitchFamily="34" charset="-128"/>
                          <a:ea typeface="Arial Unicode MS" panose="020B0604020202020204" pitchFamily="34" charset="-128"/>
                          <a:cs typeface="Arial Unicode MS" panose="020B0604020202020204" pitchFamily="34" charset="-128"/>
                        </a:rPr>
                        <a:t>模式的基礎</a:t>
                      </a:r>
                    </a:p>
                  </a:txBody>
                  <a:tcPr marL="90000" marR="90000" marT="46803" marB="468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權力</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經濟資源</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領導</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伙伴關係</a:t>
                      </a:r>
                    </a:p>
                  </a:txBody>
                  <a:tcPr marL="90000" marR="90000" marT="46803" marB="468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9387">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a:ln>
                            <a:noFill/>
                          </a:ln>
                          <a:solidFill>
                            <a:schemeClr val="bg2"/>
                          </a:solidFill>
                          <a:effectLst/>
                          <a:latin typeface="Arial Unicode MS" panose="020B0604020202020204" pitchFamily="34" charset="-128"/>
                          <a:ea typeface="Arial Unicode MS" panose="020B0604020202020204" pitchFamily="34" charset="-128"/>
                          <a:cs typeface="Arial Unicode MS" panose="020B0604020202020204" pitchFamily="34" charset="-128"/>
                        </a:rPr>
                        <a:t>管理定位</a:t>
                      </a:r>
                    </a:p>
                  </a:txBody>
                  <a:tcPr marL="90000" marR="90000" marT="46803" marB="468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權威</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金錢</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支付</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團隊工作</a:t>
                      </a:r>
                    </a:p>
                  </a:txBody>
                  <a:tcPr marL="90000" marR="90000" marT="46803" marB="468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825169">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chemeClr val="bg2"/>
                          </a:solidFill>
                          <a:effectLst/>
                          <a:latin typeface="Arial Unicode MS" panose="020B0604020202020204" pitchFamily="34" charset="-128"/>
                          <a:ea typeface="Arial Unicode MS" panose="020B0604020202020204" pitchFamily="34" charset="-128"/>
                          <a:cs typeface="Arial Unicode MS" panose="020B0604020202020204" pitchFamily="34" charset="-128"/>
                        </a:rPr>
                        <a:t>員工定位</a:t>
                      </a:r>
                    </a:p>
                  </a:txBody>
                  <a:tcPr marL="90000" marR="90000" marT="46803" marB="468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服從</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dirty="0" err="1">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安全感和</a:t>
                      </a:r>
                      <a:r>
                        <a:rPr kumimoji="1" lang="en-US" altLang="zh-CN" sz="2400" b="0" i="0" u="none" strike="noStrike" cap="none" normalizeH="0" baseline="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kumimoji="1" lang="en-US" altLang="zh-CN" sz="2400" b="0" i="0" u="none" strike="noStrike" cap="none" normalizeH="0" baseline="0" dirty="0" err="1">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收益</a:t>
                      </a:r>
                      <a:endParaRPr kumimoji="1" lang="en-US" altLang="zh-CN" sz="2400" b="0" i="0" u="none" strike="noStrike" cap="none" normalizeH="0" baseline="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工作績效</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有責任感的 行為</a:t>
                      </a:r>
                    </a:p>
                  </a:txBody>
                  <a:tcPr marL="90000" marR="90000" marT="46803" marB="468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93760">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a:ln>
                            <a:noFill/>
                          </a:ln>
                          <a:solidFill>
                            <a:schemeClr val="bg2"/>
                          </a:solidFill>
                          <a:effectLst/>
                          <a:latin typeface="Arial Unicode MS" panose="020B0604020202020204" pitchFamily="34" charset="-128"/>
                          <a:ea typeface="Arial Unicode MS" panose="020B0604020202020204" pitchFamily="34" charset="-128"/>
                          <a:cs typeface="Arial Unicode MS" panose="020B0604020202020204" pitchFamily="34" charset="-128"/>
                        </a:rPr>
                        <a:t>員工的精神</a:t>
                      </a:r>
                    </a:p>
                  </a:txBody>
                  <a:tcPr marL="90000" marR="90000" marT="46803" marB="468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依賴老板</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依賴組織</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參與</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自律</a:t>
                      </a:r>
                    </a:p>
                  </a:txBody>
                  <a:tcPr marL="90000" marR="90000" marT="46803" marB="468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25169">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a:ln>
                            <a:noFill/>
                          </a:ln>
                          <a:solidFill>
                            <a:schemeClr val="bg2"/>
                          </a:solidFill>
                          <a:effectLst/>
                          <a:latin typeface="Arial Unicode MS" panose="020B0604020202020204" pitchFamily="34" charset="-128"/>
                          <a:ea typeface="Arial Unicode MS" panose="020B0604020202020204" pitchFamily="34" charset="-128"/>
                          <a:cs typeface="Arial Unicode MS" panose="020B0604020202020204" pitchFamily="34" charset="-128"/>
                        </a:rPr>
                        <a:t>滿足員工</a:t>
                      </a:r>
                      <a:br>
                        <a:rPr kumimoji="1" lang="en-US" altLang="zh-CN" sz="2400" b="0" i="0" u="none" strike="noStrike" cap="none" normalizeH="0" baseline="0">
                          <a:ln>
                            <a:noFill/>
                          </a:ln>
                          <a:solidFill>
                            <a:schemeClr val="bg2"/>
                          </a:solidFill>
                          <a:effectLst/>
                          <a:latin typeface="Arial Unicode MS" panose="020B0604020202020204" pitchFamily="34" charset="-128"/>
                          <a:ea typeface="Arial Unicode MS" panose="020B0604020202020204" pitchFamily="34" charset="-128"/>
                          <a:cs typeface="Arial Unicode MS" panose="020B0604020202020204" pitchFamily="34" charset="-128"/>
                        </a:rPr>
                      </a:br>
                      <a:r>
                        <a:rPr kumimoji="1" lang="en-US" altLang="zh-CN" sz="2400" b="0" i="0" u="none" strike="noStrike" cap="none" normalizeH="0" baseline="0">
                          <a:ln>
                            <a:noFill/>
                          </a:ln>
                          <a:solidFill>
                            <a:schemeClr val="bg2"/>
                          </a:solidFill>
                          <a:effectLst/>
                          <a:latin typeface="Arial Unicode MS" panose="020B0604020202020204" pitchFamily="34" charset="-128"/>
                          <a:ea typeface="Arial Unicode MS" panose="020B0604020202020204" pitchFamily="34" charset="-128"/>
                          <a:cs typeface="Arial Unicode MS" panose="020B0604020202020204" pitchFamily="34" charset="-128"/>
                        </a:rPr>
                        <a:t>需要</a:t>
                      </a:r>
                    </a:p>
                  </a:txBody>
                  <a:tcPr marL="90000" marR="90000" marT="46803" marB="468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生存需要</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安全需要</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地位和被認可的需要</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自我實現的需要</a:t>
                      </a:r>
                    </a:p>
                  </a:txBody>
                  <a:tcPr marL="90000" marR="90000" marT="46803" marB="468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825169">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a:ln>
                            <a:noFill/>
                          </a:ln>
                          <a:solidFill>
                            <a:schemeClr val="bg2"/>
                          </a:solidFill>
                          <a:effectLst/>
                          <a:latin typeface="Arial Unicode MS" panose="020B0604020202020204" pitchFamily="34" charset="-128"/>
                          <a:ea typeface="Arial Unicode MS" panose="020B0604020202020204" pitchFamily="34" charset="-128"/>
                          <a:cs typeface="Arial Unicode MS" panose="020B0604020202020204" pitchFamily="34" charset="-128"/>
                        </a:rPr>
                        <a:t>效果</a:t>
                      </a:r>
                    </a:p>
                  </a:txBody>
                  <a:tcPr marL="90000" marR="90000" marT="46803" marB="468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最低</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消極合作</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驅力被喚醒</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一定的工作熱情</a:t>
                      </a:r>
                    </a:p>
                  </a:txBody>
                  <a:tcPr marL="90000" marR="90000" marT="46803" marB="468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593760">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a:ln>
                            <a:noFill/>
                          </a:ln>
                          <a:solidFill>
                            <a:schemeClr val="bg2"/>
                          </a:solidFill>
                          <a:effectLst/>
                          <a:latin typeface="Arial Unicode MS" panose="020B0604020202020204" pitchFamily="34" charset="-128"/>
                          <a:ea typeface="Arial Unicode MS" panose="020B0604020202020204" pitchFamily="34" charset="-128"/>
                          <a:cs typeface="Arial Unicode MS" panose="020B0604020202020204" pitchFamily="34" charset="-128"/>
                        </a:rPr>
                        <a:t>員工的精神</a:t>
                      </a:r>
                    </a:p>
                  </a:txBody>
                  <a:tcPr marL="90000" marR="90000" marT="46803" marB="46803"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solidFill>
                  </a:tcPr>
                </a:tc>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依賴老板</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依賴組織</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參與</a:t>
                      </a:r>
                    </a:p>
                  </a:txBody>
                  <a:tcPr marL="90000" marR="90000" marT="46803" marB="46803"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zh-CN" sz="2400" b="0" i="0" u="none" strike="noStrike" cap="none" normalizeH="0" baseline="0" dirty="0" err="1">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rPr>
                        <a:t>自律</a:t>
                      </a:r>
                      <a:endParaRPr kumimoji="1" lang="en-US" altLang="zh-CN" sz="2400" b="0" i="0" u="none" strike="noStrike" cap="none" normalizeH="0" baseline="0" dirty="0">
                        <a:ln>
                          <a:noFill/>
                        </a:ln>
                        <a:solidFill>
                          <a:schemeClr val="tx1"/>
                        </a:solidFill>
                        <a:effectLst/>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90000" marR="90000" marT="46803" marB="46803"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WordArt 4">
            <a:extLst>
              <a:ext uri="{FF2B5EF4-FFF2-40B4-BE49-F238E27FC236}">
                <a16:creationId xmlns:a16="http://schemas.microsoft.com/office/drawing/2014/main" id="{A19D1D62-0320-4C76-BBE5-CAAD7BA4CA9E}"/>
              </a:ext>
            </a:extLst>
          </p:cNvPr>
          <p:cNvSpPr>
            <a:spLocks noChangeArrowheads="1" noChangeShapeType="1" noTextEdit="1"/>
          </p:cNvSpPr>
          <p:nvPr/>
        </p:nvSpPr>
        <p:spPr bwMode="auto">
          <a:xfrm>
            <a:off x="1068388" y="2384425"/>
            <a:ext cx="6985000" cy="14398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TW" altLang="en-US" sz="3600" kern="10" spc="720" dirty="0">
                <a:solidFill>
                  <a:srgbClr val="FFFF00"/>
                </a:solidFill>
                <a:effectLst>
                  <a:outerShdw dist="45791" dir="3378596" algn="ctr" rotWithShape="0">
                    <a:srgbClr val="000000"/>
                  </a:outerShdw>
                </a:effectLst>
                <a:ea typeface="全真超特明" panose="02010609000101010101" pitchFamily="49" charset="-120"/>
              </a:rPr>
              <a:t>非經授權不得任意使用</a:t>
            </a:r>
          </a:p>
          <a:p>
            <a:pPr algn="ctr"/>
            <a:r>
              <a:rPr lang="zh-TW" altLang="en-US" sz="3600" kern="10" spc="720" dirty="0">
                <a:solidFill>
                  <a:srgbClr val="FFFF00"/>
                </a:solidFill>
                <a:effectLst>
                  <a:outerShdw dist="45791" dir="3378596" algn="ctr" rotWithShape="0">
                    <a:srgbClr val="000000"/>
                  </a:outerShdw>
                </a:effectLst>
                <a:ea typeface="全真超特明" panose="02010609000101010101" pitchFamily="49" charset="-120"/>
              </a:rPr>
              <a:t>列印、公開播送</a:t>
            </a:r>
          </a:p>
          <a:p>
            <a:pPr algn="ctr"/>
            <a:r>
              <a:rPr lang="zh-TW" altLang="en-US" sz="3600" kern="10" spc="720" dirty="0">
                <a:solidFill>
                  <a:srgbClr val="FFFF00"/>
                </a:solidFill>
                <a:effectLst>
                  <a:outerShdw dist="45791" dir="3378596" algn="ctr" rotWithShape="0">
                    <a:srgbClr val="000000"/>
                  </a:outerShdw>
                </a:effectLst>
                <a:ea typeface="全真超特明" panose="02010609000101010101" pitchFamily="49" charset="-120"/>
              </a:rPr>
              <a:t>違反者將負起損害賠償責任</a:t>
            </a:r>
            <a:endParaRPr lang="zh-CN" altLang="en-US" sz="3600" kern="10" spc="720" dirty="0">
              <a:solidFill>
                <a:srgbClr val="FFFF00"/>
              </a:solidFill>
              <a:effectLst>
                <a:outerShdw dist="45791" dir="3378596" algn="ctr" rotWithShape="0">
                  <a:srgbClr val="000000"/>
                </a:outerShdw>
              </a:effectLst>
            </a:endParaRPr>
          </a:p>
        </p:txBody>
      </p:sp>
      <p:sp>
        <p:nvSpPr>
          <p:cNvPr id="1211397" name="WordArt 5">
            <a:extLst>
              <a:ext uri="{FF2B5EF4-FFF2-40B4-BE49-F238E27FC236}">
                <a16:creationId xmlns:a16="http://schemas.microsoft.com/office/drawing/2014/main" id="{A39A7A1D-89C7-4D67-95D8-6AF29658E0E2}"/>
              </a:ext>
            </a:extLst>
          </p:cNvPr>
          <p:cNvSpPr>
            <a:spLocks noChangeArrowheads="1" noChangeShapeType="1" noTextEdit="1"/>
          </p:cNvSpPr>
          <p:nvPr/>
        </p:nvSpPr>
        <p:spPr bwMode="auto">
          <a:xfrm>
            <a:off x="1307828" y="4185047"/>
            <a:ext cx="6504532" cy="1010071"/>
          </a:xfrm>
          <a:prstGeom prst="rect">
            <a:avLst/>
          </a:prstGeom>
        </p:spPr>
        <p:txBody>
          <a:bodyPr wrap="none" fromWordArt="1">
            <a:prstTxWarp prst="textPlain">
              <a:avLst>
                <a:gd name="adj" fmla="val 50000"/>
              </a:avLst>
            </a:prstTxWarp>
          </a:bodyPr>
          <a:lstStyle/>
          <a:p>
            <a:pPr algn="ctr" eaLnBrk="1" hangingPunct="1">
              <a:defRPr/>
            </a:pPr>
            <a:r>
              <a:rPr lang="en-US" altLang="zh-CN" sz="4800" b="1" kern="10" dirty="0">
                <a:ln w="9525">
                  <a:solidFill>
                    <a:schemeClr val="bg2"/>
                  </a:solidFill>
                  <a:miter lim="800000"/>
                  <a:headEnd/>
                  <a:tailEnd/>
                </a:ln>
                <a:solidFill>
                  <a:schemeClr val="folHlink"/>
                </a:solidFill>
              </a:rPr>
              <a:t>Copyrighted by </a:t>
            </a:r>
          </a:p>
          <a:p>
            <a:pPr algn="ctr" eaLnBrk="1" hangingPunct="1">
              <a:defRPr/>
            </a:pPr>
            <a:r>
              <a:rPr lang="en-US" altLang="zh-CN" sz="4800" b="1" kern="10" dirty="0">
                <a:ln w="9525">
                  <a:solidFill>
                    <a:schemeClr val="bg2"/>
                  </a:solidFill>
                  <a:miter lim="800000"/>
                  <a:headEnd/>
                  <a:tailEnd/>
                </a:ln>
                <a:solidFill>
                  <a:schemeClr val="folHlink"/>
                </a:solidFill>
                <a:latin typeface="+mn-lt"/>
              </a:rPr>
              <a:t>American Culture University</a:t>
            </a:r>
          </a:p>
        </p:txBody>
      </p:sp>
      <p:sp>
        <p:nvSpPr>
          <p:cNvPr id="18436" name="WordArt 6">
            <a:extLst>
              <a:ext uri="{FF2B5EF4-FFF2-40B4-BE49-F238E27FC236}">
                <a16:creationId xmlns:a16="http://schemas.microsoft.com/office/drawing/2014/main" id="{F008D253-5D41-4C23-B68F-21E8E4653FD3}"/>
              </a:ext>
            </a:extLst>
          </p:cNvPr>
          <p:cNvSpPr>
            <a:spLocks noChangeArrowheads="1" noChangeShapeType="1" noTextEdit="1"/>
          </p:cNvSpPr>
          <p:nvPr/>
        </p:nvSpPr>
        <p:spPr bwMode="auto">
          <a:xfrm>
            <a:off x="3071813" y="1268413"/>
            <a:ext cx="2984500" cy="6127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zh-TW" altLang="en-US" sz="4800" kern="10" spc="720" dirty="0">
                <a:solidFill>
                  <a:srgbClr val="FFFF00"/>
                </a:solidFill>
                <a:effectLst>
                  <a:outerShdw dist="45791" dir="3378596" algn="ctr" rotWithShape="0">
                    <a:srgbClr val="000000"/>
                  </a:outerShdw>
                </a:effectLst>
                <a:ea typeface="全真超特明" panose="02010609000101010101" pitchFamily="49" charset="-120"/>
              </a:rPr>
              <a:t>版權所有</a:t>
            </a:r>
            <a:endParaRPr lang="zh-CN" altLang="en-US" sz="4800" kern="10" spc="720" dirty="0">
              <a:solidFill>
                <a:srgbClr val="FFFF00"/>
              </a:solidFill>
              <a:effectLst>
                <a:outerShdw dist="45791" dir="3378596" algn="ctr" rotWithShape="0">
                  <a:srgbClr val="000000"/>
                </a:outerShdw>
              </a:effectLs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8AC03B70-3EF2-44A2-88BF-21472AADD39C}"/>
              </a:ext>
            </a:extLst>
          </p:cNvPr>
          <p:cNvSpPr>
            <a:spLocks noGrp="1" noChangeArrowheads="1"/>
          </p:cNvSpPr>
          <p:nvPr>
            <p:ph type="title"/>
          </p:nvPr>
        </p:nvSpPr>
        <p:spPr bwMode="auto">
          <a:xfrm>
            <a:off x="609600" y="669032"/>
            <a:ext cx="7772400" cy="1143000"/>
          </a:xfrm>
          <a:noFill/>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6000">
                <a:latin typeface="Arial Unicode MS" panose="020B0604020202020204" pitchFamily="34" charset="-128"/>
                <a:ea typeface="Arial Unicode MS" panose="020B0604020202020204" pitchFamily="34" charset="-128"/>
                <a:cs typeface="Arial Unicode MS" panose="020B0604020202020204" pitchFamily="34" charset="-128"/>
              </a:rPr>
              <a:t>小型案例討論</a:t>
            </a:r>
            <a:r>
              <a:rPr lang="en-US" altLang="zh-CN" sz="4000">
                <a:latin typeface="Arial Unicode MS" panose="020B0604020202020204" pitchFamily="34" charset="-128"/>
                <a:ea typeface="Arial Unicode MS" panose="020B0604020202020204" pitchFamily="34" charset="-128"/>
                <a:cs typeface="Arial Unicode MS" panose="020B0604020202020204" pitchFamily="34" charset="-128"/>
              </a:rPr>
              <a:t> </a:t>
            </a:r>
          </a:p>
        </p:txBody>
      </p:sp>
      <p:sp>
        <p:nvSpPr>
          <p:cNvPr id="53251" name="Rectangle 3">
            <a:extLst>
              <a:ext uri="{FF2B5EF4-FFF2-40B4-BE49-F238E27FC236}">
                <a16:creationId xmlns:a16="http://schemas.microsoft.com/office/drawing/2014/main" id="{E4A11001-34C6-485D-8FAD-E17422F412C5}"/>
              </a:ext>
            </a:extLst>
          </p:cNvPr>
          <p:cNvSpPr>
            <a:spLocks noGrp="1" noChangeArrowheads="1"/>
          </p:cNvSpPr>
          <p:nvPr>
            <p:ph type="body" idx="1"/>
          </p:nvPr>
        </p:nvSpPr>
        <p:spPr bwMode="auto">
          <a:xfrm>
            <a:off x="457200" y="2269232"/>
            <a:ext cx="7772400" cy="2167880"/>
          </a:xfrm>
          <a:noFill/>
          <a:ln>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1" hangingPunct="1">
              <a:buFontTx/>
              <a:buNone/>
            </a:pPr>
            <a:r>
              <a:rPr lang="en-US" altLang="zh-CN" sz="2800" dirty="0">
                <a:latin typeface="華康儷特圓(P)" pitchFamily="34" charset="-120"/>
                <a:ea typeface="華康儷特圓(P)" pitchFamily="34" charset="-120"/>
              </a:rPr>
              <a:t> </a:t>
            </a:r>
          </a:p>
          <a:p>
            <a:pPr algn="ctr" eaLnBrk="1" hangingPunct="1">
              <a:buFontTx/>
              <a:buNone/>
            </a:pPr>
            <a:r>
              <a:rPr lang="en-US" altLang="zh-CN" sz="4800" dirty="0">
                <a:solidFill>
                  <a:srgbClr val="7F7F7F"/>
                </a:solidFill>
                <a:latin typeface="華康儷特圓(P)" pitchFamily="34" charset="-120"/>
                <a:ea typeface="華康儷特圓(P)" pitchFamily="34" charset="-120"/>
              </a:rPr>
              <a:t>	</a:t>
            </a:r>
            <a:r>
              <a:rPr lang="en-US" altLang="zh-CN" sz="4800" dirty="0">
                <a:latin typeface="華康儷特圓(P)" pitchFamily="34" charset="-120"/>
                <a:ea typeface="華康儷特圓(P)" pitchFamily="34" charset="-120"/>
              </a:rPr>
              <a:t>Pg. 41</a:t>
            </a:r>
            <a:r>
              <a:rPr lang="en-US" altLang="zh-CN" sz="4800" dirty="0">
                <a:solidFill>
                  <a:srgbClr val="7F7F7F"/>
                </a:solidFill>
                <a:latin typeface="華康儷特圓(P)" pitchFamily="34" charset="-120"/>
                <a:ea typeface="華康儷特圓(P)" pitchFamily="34" charset="-120"/>
              </a:rPr>
              <a:t>	</a:t>
            </a:r>
            <a:r>
              <a:rPr lang="en-US" altLang="zh-CN" sz="4800" dirty="0" err="1">
                <a:latin typeface="華康儷特圓(P)" pitchFamily="34" charset="-120"/>
                <a:ea typeface="華康儷特圓(P)" pitchFamily="34" charset="-120"/>
              </a:rPr>
              <a:t>新廠長</a:t>
            </a:r>
            <a:endParaRPr lang="en-US" altLang="zh-CN" sz="4800" dirty="0">
              <a:latin typeface="華康儷特圓(P)" pitchFamily="34" charset="-120"/>
              <a:ea typeface="華康儷特圓(P)" pitchFamily="34" charset="-120"/>
            </a:endParaRPr>
          </a:p>
        </p:txBody>
      </p:sp>
    </p:spTree>
    <p:custDataLst>
      <p:tags r:id="rId1"/>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05DFE65D-3B4D-476B-8089-CCEE283D220B}"/>
              </a:ext>
            </a:extLst>
          </p:cNvPr>
          <p:cNvSpPr>
            <a:spLocks noGrp="1" noChangeArrowheads="1"/>
          </p:cNvSpPr>
          <p:nvPr>
            <p:ph type="title"/>
          </p:nvPr>
        </p:nvSpPr>
        <p:spPr bwMode="auto">
          <a:xfrm>
            <a:off x="609600" y="304800"/>
            <a:ext cx="7772400" cy="1143000"/>
          </a:xfrm>
          <a:noFill/>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480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6. 對 溝 通 的 管 理</a:t>
            </a:r>
          </a:p>
        </p:txBody>
      </p:sp>
      <p:sp>
        <p:nvSpPr>
          <p:cNvPr id="55299" name="Rectangle 3">
            <a:extLst>
              <a:ext uri="{FF2B5EF4-FFF2-40B4-BE49-F238E27FC236}">
                <a16:creationId xmlns:a16="http://schemas.microsoft.com/office/drawing/2014/main" id="{814DFF6A-5137-4D68-A980-CED32C3C05C0}"/>
              </a:ext>
            </a:extLst>
          </p:cNvPr>
          <p:cNvSpPr>
            <a:spLocks noGrp="1" noChangeArrowheads="1"/>
          </p:cNvSpPr>
          <p:nvPr>
            <p:ph type="body" idx="1"/>
          </p:nvPr>
        </p:nvSpPr>
        <p:spPr bwMode="auto">
          <a:xfrm>
            <a:off x="539552" y="1600200"/>
            <a:ext cx="7988696" cy="2692896"/>
          </a:xfrm>
          <a:noFill/>
          <a:ln>
            <a:solidFill>
              <a:srgbClr val="00FF00"/>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indent="0" eaLnBrk="1" hangingPunct="1">
              <a:buFontTx/>
              <a:buNone/>
            </a:pPr>
            <a:r>
              <a:rPr lang="en-US" altLang="zh-CN" sz="44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名 言：</a:t>
            </a:r>
          </a:p>
          <a:p>
            <a:pPr marL="0" indent="0" eaLnBrk="1" hangingPunct="1">
              <a:buFontTx/>
              <a:buNone/>
            </a:pPr>
            <a:r>
              <a:rPr lang="en-US" altLang="zh-CN" sz="3600" dirty="0" err="1">
                <a:latin typeface="Arial Unicode MS" panose="020B0604020202020204" pitchFamily="34" charset="-128"/>
                <a:ea typeface="Arial Unicode MS" panose="020B0604020202020204" pitchFamily="34" charset="-128"/>
                <a:cs typeface="Arial Unicode MS" panose="020B0604020202020204" pitchFamily="34" charset="-128"/>
              </a:rPr>
              <a:t>我渴望盡我所能去看，去</a:t>
            </a:r>
            <a:r>
              <a:rPr lang="en-US" altLang="zh-CN" sz="3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600" dirty="0" err="1">
                <a:latin typeface="Arial Unicode MS" panose="020B0604020202020204" pitchFamily="34" charset="-128"/>
                <a:ea typeface="Arial Unicode MS" panose="020B0604020202020204" pitchFamily="34" charset="-128"/>
                <a:cs typeface="Arial Unicode MS" panose="020B0604020202020204" pitchFamily="34" charset="-128"/>
              </a:rPr>
              <a:t>聽，去感受</a:t>
            </a:r>
            <a:r>
              <a:rPr lang="en-US" altLang="zh-CN" sz="36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0" indent="0" algn="r" eaLnBrk="1" hangingPunct="1">
              <a:buFontTx/>
              <a:buNone/>
            </a:pPr>
            <a:r>
              <a:rPr lang="en-US" altLang="zh-CN" sz="24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br>
              <a:rPr lang="en-US" altLang="zh-CN" sz="24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US" altLang="zh-CN" sz="2400" dirty="0">
                <a:latin typeface="Arial Unicode MS" panose="020B0604020202020204" pitchFamily="34" charset="-128"/>
                <a:ea typeface="Arial Unicode MS" panose="020B0604020202020204" pitchFamily="34" charset="-128"/>
                <a:cs typeface="Arial Unicode MS" panose="020B0604020202020204" pitchFamily="34" charset="-128"/>
              </a:rPr>
              <a:t>Louis Gerstner</a:t>
            </a:r>
          </a:p>
        </p:txBody>
      </p:sp>
    </p:spTree>
    <p:custDataLst>
      <p:tags r:id="rId1"/>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1AFD72A5-B06D-4B4B-87B0-063FDBDC501F}"/>
              </a:ext>
            </a:extLst>
          </p:cNvPr>
          <p:cNvSpPr>
            <a:spLocks noChangeArrowheads="1"/>
          </p:cNvSpPr>
          <p:nvPr/>
        </p:nvSpPr>
        <p:spPr bwMode="auto">
          <a:xfrm>
            <a:off x="352871" y="328498"/>
            <a:ext cx="4191000" cy="1447800"/>
          </a:xfrm>
          <a:prstGeom prst="rect">
            <a:avLst/>
          </a:prstGeom>
          <a:gradFill rotWithShape="0">
            <a:gsLst>
              <a:gs pos="0">
                <a:srgbClr val="FFFF99"/>
              </a:gs>
              <a:gs pos="50000">
                <a:srgbClr val="FFFFFF"/>
              </a:gs>
              <a:gs pos="100000">
                <a:srgbClr val="FFFF99"/>
              </a:gs>
            </a:gsLst>
            <a:lin ang="5400000" scaled="1"/>
          </a:gra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FFFF99"/>
            </a:extrusionClr>
            <a:contourClr>
              <a:srgbClr val="FFFF99"/>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sz="48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altLang="zh-TW" sz="3600">
              <a:solidFill>
                <a:srgbClr val="0000CC"/>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eaLnBrk="1" hangingPunct="1"/>
            <a:r>
              <a:rPr lang="en-US" altLang="zh-TW" sz="3200">
                <a:solidFill>
                  <a:srgbClr val="0000CC"/>
                </a:solidFill>
                <a:latin typeface="Arial Unicode MS" panose="020B0604020202020204" pitchFamily="34" charset="-128"/>
                <a:ea typeface="Arial Unicode MS" panose="020B0604020202020204" pitchFamily="34" charset="-128"/>
                <a:cs typeface="Arial Unicode MS" panose="020B0604020202020204" pitchFamily="34" charset="-128"/>
              </a:rPr>
              <a:t>COMMUNICATION</a:t>
            </a:r>
          </a:p>
        </p:txBody>
      </p:sp>
      <p:sp>
        <p:nvSpPr>
          <p:cNvPr id="57347" name="Rectangle 3">
            <a:extLst>
              <a:ext uri="{FF2B5EF4-FFF2-40B4-BE49-F238E27FC236}">
                <a16:creationId xmlns:a16="http://schemas.microsoft.com/office/drawing/2014/main" id="{D5119C93-2721-4641-882D-517A964309F4}"/>
              </a:ext>
            </a:extLst>
          </p:cNvPr>
          <p:cNvSpPr>
            <a:spLocks noChangeArrowheads="1"/>
          </p:cNvSpPr>
          <p:nvPr/>
        </p:nvSpPr>
        <p:spPr bwMode="auto">
          <a:xfrm>
            <a:off x="425896" y="2728798"/>
            <a:ext cx="2667000" cy="990600"/>
          </a:xfrm>
          <a:prstGeom prst="rect">
            <a:avLst/>
          </a:prstGeom>
          <a:noFill/>
          <a:ln w="38100">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sz="24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INTERPERSONAL</a:t>
            </a:r>
          </a:p>
          <a:p>
            <a:pPr algn="ctr" eaLnBrk="1" hangingPunct="1"/>
            <a:r>
              <a:rPr lang="en-US" altLang="zh-TW" sz="24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 COMM.</a:t>
            </a:r>
          </a:p>
        </p:txBody>
      </p:sp>
      <p:sp>
        <p:nvSpPr>
          <p:cNvPr id="57348" name="Rectangle 4">
            <a:extLst>
              <a:ext uri="{FF2B5EF4-FFF2-40B4-BE49-F238E27FC236}">
                <a16:creationId xmlns:a16="http://schemas.microsoft.com/office/drawing/2014/main" id="{2277DB47-67EC-45BD-9A0E-D74860709C9B}"/>
              </a:ext>
            </a:extLst>
          </p:cNvPr>
          <p:cNvSpPr>
            <a:spLocks noChangeArrowheads="1"/>
          </p:cNvSpPr>
          <p:nvPr/>
        </p:nvSpPr>
        <p:spPr bwMode="auto">
          <a:xfrm>
            <a:off x="3778696" y="2081098"/>
            <a:ext cx="1219200" cy="685800"/>
          </a:xfrm>
          <a:prstGeom prst="rect">
            <a:avLst/>
          </a:prstGeom>
          <a:noFill/>
          <a:ln w="38100">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32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模 式</a:t>
            </a:r>
          </a:p>
        </p:txBody>
      </p:sp>
      <p:sp>
        <p:nvSpPr>
          <p:cNvPr id="57349" name="Text Box 5">
            <a:extLst>
              <a:ext uri="{FF2B5EF4-FFF2-40B4-BE49-F238E27FC236}">
                <a16:creationId xmlns:a16="http://schemas.microsoft.com/office/drawing/2014/main" id="{D8A48FF8-5C3F-48B7-B4D9-D094C5AAFB5A}"/>
              </a:ext>
            </a:extLst>
          </p:cNvPr>
          <p:cNvSpPr txBox="1">
            <a:spLocks noChangeArrowheads="1"/>
          </p:cNvSpPr>
          <p:nvPr/>
        </p:nvSpPr>
        <p:spPr bwMode="auto">
          <a:xfrm>
            <a:off x="5150296" y="1471498"/>
            <a:ext cx="3670176"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sz="3200" dirty="0">
                <a:latin typeface="Arial Unicode MS" panose="020B0604020202020204" pitchFamily="34" charset="-128"/>
                <a:ea typeface="Arial Unicode MS" panose="020B0604020202020204" pitchFamily="34" charset="-128"/>
                <a:cs typeface="Arial Unicode MS" panose="020B0604020202020204" pitchFamily="34" charset="-128"/>
              </a:rPr>
              <a:t>編號</a:t>
            </a:r>
            <a:r>
              <a:rPr lang="zh-TW" altLang="en-US"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dirty="0">
                <a:latin typeface="Arial Unicode MS" panose="020B0604020202020204" pitchFamily="34" charset="-128"/>
                <a:ea typeface="Arial Unicode MS" panose="020B0604020202020204" pitchFamily="34" charset="-128"/>
                <a:cs typeface="Arial Unicode MS" panose="020B0604020202020204" pitchFamily="34" charset="-128"/>
              </a:rPr>
              <a:t>ENCODING</a:t>
            </a:r>
            <a:r>
              <a:rPr lang="en-US" altLang="zh-TW"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3200" dirty="0">
                <a:latin typeface="Arial Unicode MS" panose="020B0604020202020204" pitchFamily="34" charset="-128"/>
                <a:ea typeface="Arial Unicode MS" panose="020B0604020202020204" pitchFamily="34" charset="-128"/>
                <a:cs typeface="Arial Unicode MS" panose="020B0604020202020204" pitchFamily="34" charset="-128"/>
              </a:rPr>
              <a:t>解碼</a:t>
            </a:r>
            <a:r>
              <a:rPr lang="zh-TW" altLang="en-US"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dirty="0">
                <a:latin typeface="Arial Unicode MS" panose="020B0604020202020204" pitchFamily="34" charset="-128"/>
                <a:ea typeface="Arial Unicode MS" panose="020B0604020202020204" pitchFamily="34" charset="-128"/>
                <a:cs typeface="Arial Unicode MS" panose="020B0604020202020204" pitchFamily="34" charset="-128"/>
              </a:rPr>
              <a:t>DECODING</a:t>
            </a:r>
            <a:br>
              <a:rPr lang="en-US" altLang="zh-TW"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br>
            <a:r>
              <a:rPr lang="zh-TW" altLang="en-US" sz="3200" dirty="0">
                <a:latin typeface="Arial Unicode MS" panose="020B0604020202020204" pitchFamily="34" charset="-128"/>
                <a:ea typeface="Arial Unicode MS" panose="020B0604020202020204" pitchFamily="34" charset="-128"/>
                <a:cs typeface="Arial Unicode MS" panose="020B0604020202020204" pitchFamily="34" charset="-128"/>
              </a:rPr>
              <a:t>回饋</a:t>
            </a:r>
            <a:r>
              <a:rPr lang="zh-TW" altLang="en-US"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dirty="0">
                <a:latin typeface="Arial Unicode MS" panose="020B0604020202020204" pitchFamily="34" charset="-128"/>
                <a:ea typeface="Arial Unicode MS" panose="020B0604020202020204" pitchFamily="34" charset="-128"/>
                <a:cs typeface="Arial Unicode MS" panose="020B0604020202020204" pitchFamily="34" charset="-128"/>
              </a:rPr>
              <a:t>FEEDBACK</a:t>
            </a:r>
            <a:br>
              <a:rPr lang="en-US" altLang="zh-TW"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br>
            <a:r>
              <a:rPr lang="zh-TW" altLang="en-US" sz="3200" dirty="0">
                <a:latin typeface="Arial Unicode MS" panose="020B0604020202020204" pitchFamily="34" charset="-128"/>
                <a:ea typeface="Arial Unicode MS" panose="020B0604020202020204" pitchFamily="34" charset="-128"/>
                <a:cs typeface="Arial Unicode MS" panose="020B0604020202020204" pitchFamily="34" charset="-128"/>
              </a:rPr>
              <a:t>噪音 </a:t>
            </a:r>
            <a:r>
              <a:rPr lang="en-US" altLang="zh-TW" sz="32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zh-TW" altLang="en-US" sz="3200" dirty="0">
                <a:latin typeface="Arial Unicode MS" panose="020B0604020202020204" pitchFamily="34" charset="-128"/>
                <a:ea typeface="Arial Unicode MS" panose="020B0604020202020204" pitchFamily="34" charset="-128"/>
                <a:cs typeface="Arial Unicode MS" panose="020B0604020202020204" pitchFamily="34" charset="-128"/>
              </a:rPr>
              <a:t>歪曲</a:t>
            </a:r>
            <a:r>
              <a:rPr lang="zh-TW" altLang="en-US"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32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dirty="0">
                <a:latin typeface="Arial Unicode MS" panose="020B0604020202020204" pitchFamily="34" charset="-128"/>
                <a:ea typeface="Arial Unicode MS" panose="020B0604020202020204" pitchFamily="34" charset="-128"/>
                <a:cs typeface="Arial Unicode MS" panose="020B0604020202020204" pitchFamily="34" charset="-128"/>
              </a:rPr>
              <a:t>NOISE</a:t>
            </a:r>
            <a:r>
              <a:rPr lang="en-US" altLang="zh-TW"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p>
        </p:txBody>
      </p:sp>
      <p:sp>
        <p:nvSpPr>
          <p:cNvPr id="57350" name="Rectangle 6">
            <a:extLst>
              <a:ext uri="{FF2B5EF4-FFF2-40B4-BE49-F238E27FC236}">
                <a16:creationId xmlns:a16="http://schemas.microsoft.com/office/drawing/2014/main" id="{519A2D8C-0D99-4F56-88BB-91C88A91A664}"/>
              </a:ext>
            </a:extLst>
          </p:cNvPr>
          <p:cNvSpPr>
            <a:spLocks noChangeArrowheads="1"/>
          </p:cNvSpPr>
          <p:nvPr/>
        </p:nvSpPr>
        <p:spPr bwMode="auto">
          <a:xfrm>
            <a:off x="2940496" y="4290898"/>
            <a:ext cx="1219200" cy="609600"/>
          </a:xfrm>
          <a:prstGeom prst="rect">
            <a:avLst/>
          </a:prstGeom>
          <a:noFill/>
          <a:ln w="38100">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8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類 型</a:t>
            </a:r>
          </a:p>
        </p:txBody>
      </p:sp>
      <p:sp>
        <p:nvSpPr>
          <p:cNvPr id="57351" name="Text Box 7">
            <a:extLst>
              <a:ext uri="{FF2B5EF4-FFF2-40B4-BE49-F238E27FC236}">
                <a16:creationId xmlns:a16="http://schemas.microsoft.com/office/drawing/2014/main" id="{BA0FC71E-F07E-42B9-B604-A428DFEBBBA8}"/>
              </a:ext>
            </a:extLst>
          </p:cNvPr>
          <p:cNvSpPr txBox="1">
            <a:spLocks noChangeArrowheads="1"/>
          </p:cNvSpPr>
          <p:nvPr/>
        </p:nvSpPr>
        <p:spPr bwMode="auto">
          <a:xfrm>
            <a:off x="4616896" y="4214698"/>
            <a:ext cx="37338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sz="3200" dirty="0">
                <a:latin typeface="Arial Unicode MS" panose="020B0604020202020204" pitchFamily="34" charset="-128"/>
                <a:ea typeface="Arial Unicode MS" panose="020B0604020202020204" pitchFamily="34" charset="-128"/>
                <a:cs typeface="Arial Unicode MS" panose="020B0604020202020204" pitchFamily="34" charset="-128"/>
              </a:rPr>
              <a:t>語言</a:t>
            </a:r>
            <a:r>
              <a:rPr lang="zh-TW" altLang="en-US"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3200" dirty="0">
                <a:latin typeface="Arial Unicode MS" panose="020B0604020202020204" pitchFamily="34" charset="-128"/>
                <a:ea typeface="Arial Unicode MS" panose="020B0604020202020204" pitchFamily="34" charset="-128"/>
                <a:cs typeface="Arial Unicode MS" panose="020B0604020202020204" pitchFamily="34" charset="-128"/>
              </a:rPr>
              <a:t>非語言溝通</a:t>
            </a:r>
            <a:r>
              <a:rPr lang="zh-TW" altLang="en-US" sz="24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4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24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400" dirty="0">
                <a:latin typeface="Arial Unicode MS" panose="020B0604020202020204" pitchFamily="34" charset="-128"/>
                <a:ea typeface="Arial Unicode MS" panose="020B0604020202020204" pitchFamily="34" charset="-128"/>
                <a:cs typeface="Arial Unicode MS" panose="020B0604020202020204" pitchFamily="34" charset="-128"/>
              </a:rPr>
              <a:t>NON-VERBAL</a:t>
            </a:r>
            <a:r>
              <a:rPr lang="en-US" altLang="zh-TW" sz="24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4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24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p>
        </p:txBody>
      </p:sp>
      <p:sp>
        <p:nvSpPr>
          <p:cNvPr id="57352" name="Line 8">
            <a:extLst>
              <a:ext uri="{FF2B5EF4-FFF2-40B4-BE49-F238E27FC236}">
                <a16:creationId xmlns:a16="http://schemas.microsoft.com/office/drawing/2014/main" id="{A415422B-460A-4080-8A93-713AB0A74312}"/>
              </a:ext>
            </a:extLst>
          </p:cNvPr>
          <p:cNvSpPr>
            <a:spLocks noChangeShapeType="1"/>
          </p:cNvSpPr>
          <p:nvPr/>
        </p:nvSpPr>
        <p:spPr bwMode="auto">
          <a:xfrm>
            <a:off x="2178496" y="1852498"/>
            <a:ext cx="0" cy="838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7353" name="Line 9">
            <a:extLst>
              <a:ext uri="{FF2B5EF4-FFF2-40B4-BE49-F238E27FC236}">
                <a16:creationId xmlns:a16="http://schemas.microsoft.com/office/drawing/2014/main" id="{6F97163D-7949-4483-A5EB-5839B8721709}"/>
              </a:ext>
            </a:extLst>
          </p:cNvPr>
          <p:cNvSpPr>
            <a:spLocks noChangeShapeType="1"/>
          </p:cNvSpPr>
          <p:nvPr/>
        </p:nvSpPr>
        <p:spPr bwMode="auto">
          <a:xfrm flipV="1">
            <a:off x="3245296" y="2766898"/>
            <a:ext cx="38100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7354" name="Line 10">
            <a:extLst>
              <a:ext uri="{FF2B5EF4-FFF2-40B4-BE49-F238E27FC236}">
                <a16:creationId xmlns:a16="http://schemas.microsoft.com/office/drawing/2014/main" id="{3BD2C90A-2C38-418D-A8D2-1E8C8FB78CDB}"/>
              </a:ext>
            </a:extLst>
          </p:cNvPr>
          <p:cNvSpPr>
            <a:spLocks noChangeShapeType="1"/>
          </p:cNvSpPr>
          <p:nvPr/>
        </p:nvSpPr>
        <p:spPr bwMode="auto">
          <a:xfrm>
            <a:off x="2788096" y="3757498"/>
            <a:ext cx="419100" cy="533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7355" name="Rectangle 21">
            <a:extLst>
              <a:ext uri="{FF2B5EF4-FFF2-40B4-BE49-F238E27FC236}">
                <a16:creationId xmlns:a16="http://schemas.microsoft.com/office/drawing/2014/main" id="{A9D9C4BF-6AC3-427F-B4C4-F59CF888D960}"/>
              </a:ext>
            </a:extLst>
          </p:cNvPr>
          <p:cNvSpPr>
            <a:spLocks noGrp="1" noChangeArrowheads="1"/>
          </p:cNvSpPr>
          <p:nvPr>
            <p:ph type="title" idx="4294967295"/>
          </p:nvPr>
        </p:nvSpPr>
        <p:spPr bwMode="auto">
          <a:xfrm>
            <a:off x="1649859" y="291986"/>
            <a:ext cx="1728787"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zh-TW" altLang="en-US">
                <a:solidFill>
                  <a:srgbClr val="0000CC"/>
                </a:solidFill>
                <a:latin typeface="Arial Unicode MS" panose="020B0604020202020204" pitchFamily="34" charset="-128"/>
                <a:ea typeface="Arial Unicode MS" panose="020B0604020202020204" pitchFamily="34" charset="-128"/>
                <a:cs typeface="Arial Unicode MS" panose="020B0604020202020204" pitchFamily="34" charset="-128"/>
              </a:rPr>
              <a:t>溝</a:t>
            </a:r>
            <a:r>
              <a:rPr lang="zh-TW" altLang="en-US">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a:solidFill>
                  <a:srgbClr val="0000CC"/>
                </a:solidFill>
                <a:latin typeface="Arial Unicode MS" panose="020B0604020202020204" pitchFamily="34" charset="-128"/>
                <a:ea typeface="Arial Unicode MS" panose="020B0604020202020204" pitchFamily="34" charset="-128"/>
                <a:cs typeface="Arial Unicode MS" panose="020B0604020202020204" pitchFamily="34" charset="-128"/>
              </a:rPr>
              <a:t>通</a:t>
            </a:r>
          </a:p>
        </p:txBody>
      </p:sp>
    </p:spTree>
    <p:custDataLst>
      <p:tags r:id="rId1"/>
    </p:custData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7C7E36CC-F5FE-4BD0-BF80-9435DD53CAF9}"/>
              </a:ext>
            </a:extLst>
          </p:cNvPr>
          <p:cNvSpPr>
            <a:spLocks noChangeArrowheads="1"/>
          </p:cNvSpPr>
          <p:nvPr/>
        </p:nvSpPr>
        <p:spPr bwMode="auto">
          <a:xfrm>
            <a:off x="2057400" y="614080"/>
            <a:ext cx="4495800" cy="849660"/>
          </a:xfrm>
          <a:prstGeom prst="rect">
            <a:avLst/>
          </a:prstGeom>
          <a:solidFill>
            <a:srgbClr val="FFFF99"/>
          </a:solidFill>
          <a:ln w="57150">
            <a:solidFill>
              <a:srgbClr val="00FF00"/>
            </a:solidFill>
            <a:miter lim="800000"/>
            <a:headEnd/>
            <a:tailEnd/>
          </a:ln>
          <a:effectLst>
            <a:outerShdw dist="107763" dir="2700000" algn="ctr" rotWithShape="0">
              <a:schemeClr val="bg2"/>
            </a:outerShdw>
          </a:effec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endParaRPr lang="zh-CN" altLang="zh-CN" sz="4800">
              <a:solidFill>
                <a:schemeClr val="accent2"/>
              </a:solidFill>
              <a:latin typeface="華康儷特圓(P)" pitchFamily="34" charset="-120"/>
              <a:ea typeface="華康儷特圓(P)" pitchFamily="34" charset="-120"/>
            </a:endParaRPr>
          </a:p>
        </p:txBody>
      </p:sp>
      <p:sp>
        <p:nvSpPr>
          <p:cNvPr id="59395" name="Text Box 3">
            <a:extLst>
              <a:ext uri="{FF2B5EF4-FFF2-40B4-BE49-F238E27FC236}">
                <a16:creationId xmlns:a16="http://schemas.microsoft.com/office/drawing/2014/main" id="{0B71A4C0-D3AB-4FA8-8458-6A0245C2FE06}"/>
              </a:ext>
            </a:extLst>
          </p:cNvPr>
          <p:cNvSpPr txBox="1">
            <a:spLocks noChangeArrowheads="1"/>
          </p:cNvSpPr>
          <p:nvPr/>
        </p:nvSpPr>
        <p:spPr bwMode="auto">
          <a:xfrm>
            <a:off x="838200" y="2138080"/>
            <a:ext cx="79248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88925" indent="-288925">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Char char="•"/>
            </a:pPr>
            <a:r>
              <a:rPr lang="zh-TW" altLang="en-US" sz="40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相</a:t>
            </a:r>
            <a:r>
              <a:rPr lang="zh-TW" altLang="en-US" sz="4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40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互</a:t>
            </a:r>
            <a:r>
              <a:rPr lang="zh-TW" altLang="en-US" sz="4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40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影</a:t>
            </a:r>
            <a:r>
              <a:rPr lang="zh-TW" altLang="en-US" sz="4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40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響</a:t>
            </a:r>
            <a:r>
              <a:rPr lang="zh-TW" altLang="en-US" sz="4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40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4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40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參</a:t>
            </a:r>
            <a:r>
              <a:rPr lang="zh-TW" altLang="en-US" sz="4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40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與</a:t>
            </a:r>
            <a:r>
              <a:rPr lang="zh-TW" altLang="en-US" sz="4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40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度</a:t>
            </a:r>
            <a:br>
              <a:rPr lang="en-US" altLang="zh-TW"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US" altLang="zh-TW"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INTERACTION</a:t>
            </a:r>
            <a:r>
              <a:rPr lang="en-US" altLang="zh-TW"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INVOLVEMENT</a:t>
            </a:r>
            <a:r>
              <a:rPr lang="en-US" altLang="zh-TW"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altLang="zh-TW" sz="20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spcBef>
                <a:spcPct val="50000"/>
              </a:spcBef>
              <a:buFontTx/>
              <a:buChar char="•"/>
            </a:pPr>
            <a:r>
              <a:rPr lang="en-US" altLang="zh-TW"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40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組</a:t>
            </a:r>
            <a:r>
              <a:rPr lang="zh-TW" altLang="en-US" sz="4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40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織</a:t>
            </a:r>
            <a:r>
              <a:rPr lang="zh-TW" altLang="en-US" sz="4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40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設</a:t>
            </a:r>
            <a:r>
              <a:rPr lang="zh-TW" altLang="en-US" sz="4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40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計</a:t>
            </a:r>
            <a:endParaRPr lang="zh-TW" altLang="en-US" sz="20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59396" name="Rectangle 10">
            <a:extLst>
              <a:ext uri="{FF2B5EF4-FFF2-40B4-BE49-F238E27FC236}">
                <a16:creationId xmlns:a16="http://schemas.microsoft.com/office/drawing/2014/main" id="{EB936D7C-4E98-4D65-923F-B5D7CC250D72}"/>
              </a:ext>
            </a:extLst>
          </p:cNvPr>
          <p:cNvSpPr>
            <a:spLocks noGrp="1" noChangeArrowheads="1"/>
          </p:cNvSpPr>
          <p:nvPr>
            <p:ph type="title" idx="4294967295"/>
          </p:nvPr>
        </p:nvSpPr>
        <p:spPr bwMode="auto">
          <a:xfrm>
            <a:off x="611188" y="613639"/>
            <a:ext cx="7772400" cy="90681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sz="5400" dirty="0">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rPr>
              <a:t>影 響 因 素</a:t>
            </a:r>
          </a:p>
        </p:txBody>
      </p:sp>
    </p:spTree>
    <p:custDataLst>
      <p:tags r:id="rId1"/>
    </p:custData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5BC27431-D522-461E-81CE-99E30B5D860E}"/>
              </a:ext>
            </a:extLst>
          </p:cNvPr>
          <p:cNvSpPr>
            <a:spLocks noChangeArrowheads="1"/>
          </p:cNvSpPr>
          <p:nvPr/>
        </p:nvSpPr>
        <p:spPr bwMode="auto">
          <a:xfrm>
            <a:off x="5424488" y="539750"/>
            <a:ext cx="2819400" cy="838200"/>
          </a:xfrm>
          <a:prstGeom prst="rect">
            <a:avLst/>
          </a:prstGeom>
          <a:solidFill>
            <a:srgbClr val="FFFF66"/>
          </a:solidFill>
          <a:ln w="5715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sz="20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44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溝通方法</a:t>
            </a:r>
          </a:p>
        </p:txBody>
      </p:sp>
      <p:sp>
        <p:nvSpPr>
          <p:cNvPr id="61443" name="Rectangle 3">
            <a:extLst>
              <a:ext uri="{FF2B5EF4-FFF2-40B4-BE49-F238E27FC236}">
                <a16:creationId xmlns:a16="http://schemas.microsoft.com/office/drawing/2014/main" id="{6694ED3F-270A-4385-BD7A-F0620A72426E}"/>
              </a:ext>
            </a:extLst>
          </p:cNvPr>
          <p:cNvSpPr>
            <a:spLocks noChangeArrowheads="1"/>
          </p:cNvSpPr>
          <p:nvPr/>
        </p:nvSpPr>
        <p:spPr bwMode="auto">
          <a:xfrm>
            <a:off x="5424488" y="1987550"/>
            <a:ext cx="2667000" cy="914400"/>
          </a:xfrm>
          <a:prstGeom prst="rect">
            <a:avLst/>
          </a:prstGeom>
          <a:solidFill>
            <a:srgbClr val="FFFF66"/>
          </a:solidFill>
          <a:ln w="5715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sz="20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44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溝通方向</a:t>
            </a:r>
          </a:p>
        </p:txBody>
      </p:sp>
      <p:sp>
        <p:nvSpPr>
          <p:cNvPr id="61444" name="Text Box 4">
            <a:extLst>
              <a:ext uri="{FF2B5EF4-FFF2-40B4-BE49-F238E27FC236}">
                <a16:creationId xmlns:a16="http://schemas.microsoft.com/office/drawing/2014/main" id="{711594F5-DA75-4920-B27B-279E9790B6AB}"/>
              </a:ext>
            </a:extLst>
          </p:cNvPr>
          <p:cNvSpPr txBox="1">
            <a:spLocks noChangeArrowheads="1"/>
          </p:cNvSpPr>
          <p:nvPr/>
        </p:nvSpPr>
        <p:spPr bwMode="auto">
          <a:xfrm>
            <a:off x="5810250" y="2994025"/>
            <a:ext cx="2133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TW" sz="24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32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流 失 度</a:t>
            </a:r>
          </a:p>
        </p:txBody>
      </p:sp>
      <p:sp>
        <p:nvSpPr>
          <p:cNvPr id="61445" name="Rectangle 5">
            <a:extLst>
              <a:ext uri="{FF2B5EF4-FFF2-40B4-BE49-F238E27FC236}">
                <a16:creationId xmlns:a16="http://schemas.microsoft.com/office/drawing/2014/main" id="{8B00E653-202A-483A-B2B0-49E47E5AA14C}"/>
              </a:ext>
            </a:extLst>
          </p:cNvPr>
          <p:cNvSpPr>
            <a:spLocks noChangeArrowheads="1"/>
          </p:cNvSpPr>
          <p:nvPr/>
        </p:nvSpPr>
        <p:spPr bwMode="auto">
          <a:xfrm>
            <a:off x="5424488" y="4197350"/>
            <a:ext cx="1447800" cy="685800"/>
          </a:xfrm>
          <a:prstGeom prst="rect">
            <a:avLst/>
          </a:prstGeom>
          <a:solidFill>
            <a:srgbClr val="FFFF66"/>
          </a:solidFill>
          <a:ln w="38100">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44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技巧</a:t>
            </a:r>
          </a:p>
        </p:txBody>
      </p:sp>
      <p:sp>
        <p:nvSpPr>
          <p:cNvPr id="61446" name="Rectangle 6">
            <a:extLst>
              <a:ext uri="{FF2B5EF4-FFF2-40B4-BE49-F238E27FC236}">
                <a16:creationId xmlns:a16="http://schemas.microsoft.com/office/drawing/2014/main" id="{8F1F64CF-5AA7-4F82-8048-959686C8955B}"/>
              </a:ext>
            </a:extLst>
          </p:cNvPr>
          <p:cNvSpPr>
            <a:spLocks noChangeArrowheads="1"/>
          </p:cNvSpPr>
          <p:nvPr/>
        </p:nvSpPr>
        <p:spPr bwMode="auto">
          <a:xfrm>
            <a:off x="611560" y="2216150"/>
            <a:ext cx="1806370" cy="685800"/>
          </a:xfrm>
          <a:prstGeom prst="rect">
            <a:avLst/>
          </a:prstGeom>
          <a:solidFill>
            <a:srgbClr val="FFFF66"/>
          </a:solidFill>
          <a:ln w="38100">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sz="20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44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網路</a:t>
            </a:r>
          </a:p>
        </p:txBody>
      </p:sp>
      <p:sp>
        <p:nvSpPr>
          <p:cNvPr id="61447" name="Rectangle 7">
            <a:extLst>
              <a:ext uri="{FF2B5EF4-FFF2-40B4-BE49-F238E27FC236}">
                <a16:creationId xmlns:a16="http://schemas.microsoft.com/office/drawing/2014/main" id="{6867DEDD-1CD9-49C2-BC07-07BC8A839235}"/>
              </a:ext>
            </a:extLst>
          </p:cNvPr>
          <p:cNvSpPr>
            <a:spLocks noChangeArrowheads="1"/>
          </p:cNvSpPr>
          <p:nvPr/>
        </p:nvSpPr>
        <p:spPr bwMode="auto">
          <a:xfrm>
            <a:off x="1168762" y="3740150"/>
            <a:ext cx="1143000" cy="6096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sz="20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36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人際</a:t>
            </a:r>
          </a:p>
        </p:txBody>
      </p:sp>
      <p:sp>
        <p:nvSpPr>
          <p:cNvPr id="61448" name="Text Box 8">
            <a:extLst>
              <a:ext uri="{FF2B5EF4-FFF2-40B4-BE49-F238E27FC236}">
                <a16:creationId xmlns:a16="http://schemas.microsoft.com/office/drawing/2014/main" id="{E3370FDA-4B0C-4913-BD86-24131212E4C0}"/>
              </a:ext>
            </a:extLst>
          </p:cNvPr>
          <p:cNvSpPr txBox="1">
            <a:spLocks noChangeArrowheads="1"/>
          </p:cNvSpPr>
          <p:nvPr/>
        </p:nvSpPr>
        <p:spPr bwMode="auto">
          <a:xfrm>
            <a:off x="1157288" y="4383088"/>
            <a:ext cx="3200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TW" sz="20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CHAIN, WHEEL  VS </a:t>
            </a:r>
            <a:r>
              <a:rPr lang="en-US" altLang="zh-TW" sz="20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 CIRCLE, ALL CHANNEL</a:t>
            </a:r>
          </a:p>
        </p:txBody>
      </p:sp>
      <p:sp>
        <p:nvSpPr>
          <p:cNvPr id="61449" name="Rectangle 9">
            <a:extLst>
              <a:ext uri="{FF2B5EF4-FFF2-40B4-BE49-F238E27FC236}">
                <a16:creationId xmlns:a16="http://schemas.microsoft.com/office/drawing/2014/main" id="{1AF2636D-29CA-4A33-AB1E-D1821EE144A3}"/>
              </a:ext>
            </a:extLst>
          </p:cNvPr>
          <p:cNvSpPr>
            <a:spLocks noChangeArrowheads="1"/>
          </p:cNvSpPr>
          <p:nvPr/>
        </p:nvSpPr>
        <p:spPr bwMode="auto">
          <a:xfrm>
            <a:off x="1157288" y="5416550"/>
            <a:ext cx="1143000" cy="5334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sz="20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36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電子</a:t>
            </a:r>
          </a:p>
        </p:txBody>
      </p:sp>
      <p:sp>
        <p:nvSpPr>
          <p:cNvPr id="61450" name="Line 10">
            <a:extLst>
              <a:ext uri="{FF2B5EF4-FFF2-40B4-BE49-F238E27FC236}">
                <a16:creationId xmlns:a16="http://schemas.microsoft.com/office/drawing/2014/main" id="{33BA042E-585C-43FE-8064-394C65337733}"/>
              </a:ext>
            </a:extLst>
          </p:cNvPr>
          <p:cNvSpPr>
            <a:spLocks noChangeShapeType="1"/>
          </p:cNvSpPr>
          <p:nvPr/>
        </p:nvSpPr>
        <p:spPr bwMode="auto">
          <a:xfrm>
            <a:off x="852488" y="2901950"/>
            <a:ext cx="0" cy="2743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1451" name="Line 11">
            <a:extLst>
              <a:ext uri="{FF2B5EF4-FFF2-40B4-BE49-F238E27FC236}">
                <a16:creationId xmlns:a16="http://schemas.microsoft.com/office/drawing/2014/main" id="{C7133F9F-3ED1-4C0A-B6F4-B8556578A679}"/>
              </a:ext>
            </a:extLst>
          </p:cNvPr>
          <p:cNvSpPr>
            <a:spLocks noChangeShapeType="1"/>
          </p:cNvSpPr>
          <p:nvPr/>
        </p:nvSpPr>
        <p:spPr bwMode="auto">
          <a:xfrm>
            <a:off x="852488" y="5645150"/>
            <a:ext cx="3048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1452" name="Line 12">
            <a:extLst>
              <a:ext uri="{FF2B5EF4-FFF2-40B4-BE49-F238E27FC236}">
                <a16:creationId xmlns:a16="http://schemas.microsoft.com/office/drawing/2014/main" id="{3F38C20D-AB57-4FCD-9AEB-AE5BCF91AAEF}"/>
              </a:ext>
            </a:extLst>
          </p:cNvPr>
          <p:cNvSpPr>
            <a:spLocks noChangeShapeType="1"/>
          </p:cNvSpPr>
          <p:nvPr/>
        </p:nvSpPr>
        <p:spPr bwMode="auto">
          <a:xfrm>
            <a:off x="928688" y="4121150"/>
            <a:ext cx="2286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1453" name="Line 13">
            <a:extLst>
              <a:ext uri="{FF2B5EF4-FFF2-40B4-BE49-F238E27FC236}">
                <a16:creationId xmlns:a16="http://schemas.microsoft.com/office/drawing/2014/main" id="{90D91824-9C3D-45A2-B693-DA9A17ED80E1}"/>
              </a:ext>
            </a:extLst>
          </p:cNvPr>
          <p:cNvSpPr>
            <a:spLocks noChangeShapeType="1"/>
          </p:cNvSpPr>
          <p:nvPr/>
        </p:nvSpPr>
        <p:spPr bwMode="auto">
          <a:xfrm flipV="1">
            <a:off x="3062288" y="768350"/>
            <a:ext cx="2286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1454" name="Line 14">
            <a:extLst>
              <a:ext uri="{FF2B5EF4-FFF2-40B4-BE49-F238E27FC236}">
                <a16:creationId xmlns:a16="http://schemas.microsoft.com/office/drawing/2014/main" id="{8CCD4BA8-ADDA-483C-9D4D-6C6362B7BB1C}"/>
              </a:ext>
            </a:extLst>
          </p:cNvPr>
          <p:cNvSpPr>
            <a:spLocks noChangeShapeType="1"/>
          </p:cNvSpPr>
          <p:nvPr/>
        </p:nvSpPr>
        <p:spPr bwMode="auto">
          <a:xfrm>
            <a:off x="3062288" y="1073150"/>
            <a:ext cx="2286000" cy="12954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1455" name="Line 15">
            <a:extLst>
              <a:ext uri="{FF2B5EF4-FFF2-40B4-BE49-F238E27FC236}">
                <a16:creationId xmlns:a16="http://schemas.microsoft.com/office/drawing/2014/main" id="{F31FD077-EE17-4465-A81B-47031B001FE4}"/>
              </a:ext>
            </a:extLst>
          </p:cNvPr>
          <p:cNvSpPr>
            <a:spLocks noChangeShapeType="1"/>
          </p:cNvSpPr>
          <p:nvPr/>
        </p:nvSpPr>
        <p:spPr bwMode="auto">
          <a:xfrm>
            <a:off x="1614488" y="1073150"/>
            <a:ext cx="0" cy="1143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1456" name="Line 16">
            <a:extLst>
              <a:ext uri="{FF2B5EF4-FFF2-40B4-BE49-F238E27FC236}">
                <a16:creationId xmlns:a16="http://schemas.microsoft.com/office/drawing/2014/main" id="{C828735D-78EB-4EEB-AEB7-4E99C773707C}"/>
              </a:ext>
            </a:extLst>
          </p:cNvPr>
          <p:cNvSpPr>
            <a:spLocks noChangeShapeType="1"/>
          </p:cNvSpPr>
          <p:nvPr/>
        </p:nvSpPr>
        <p:spPr bwMode="auto">
          <a:xfrm>
            <a:off x="2528888" y="1149350"/>
            <a:ext cx="2895600" cy="30480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1457" name="Rectangle 17">
            <a:extLst>
              <a:ext uri="{FF2B5EF4-FFF2-40B4-BE49-F238E27FC236}">
                <a16:creationId xmlns:a16="http://schemas.microsoft.com/office/drawing/2014/main" id="{4EC35045-89B8-421C-8E98-307916AA351A}"/>
              </a:ext>
            </a:extLst>
          </p:cNvPr>
          <p:cNvSpPr>
            <a:spLocks noChangeArrowheads="1"/>
          </p:cNvSpPr>
          <p:nvPr/>
        </p:nvSpPr>
        <p:spPr bwMode="auto">
          <a:xfrm>
            <a:off x="623888" y="463550"/>
            <a:ext cx="2743200" cy="914400"/>
          </a:xfrm>
          <a:prstGeom prst="rect">
            <a:avLst/>
          </a:prstGeom>
          <a:solidFill>
            <a:srgbClr val="00FFFF"/>
          </a:solidFill>
          <a:ln w="381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sz="24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altLang="zh-TW" sz="48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1458" name="Rectangle 36">
            <a:extLst>
              <a:ext uri="{FF2B5EF4-FFF2-40B4-BE49-F238E27FC236}">
                <a16:creationId xmlns:a16="http://schemas.microsoft.com/office/drawing/2014/main" id="{11C632DA-44D3-4F66-B221-DE451F44B70C}"/>
              </a:ext>
            </a:extLst>
          </p:cNvPr>
          <p:cNvSpPr>
            <a:spLocks noGrp="1" noChangeArrowheads="1"/>
          </p:cNvSpPr>
          <p:nvPr>
            <p:ph type="title" idx="4294967295"/>
          </p:nvPr>
        </p:nvSpPr>
        <p:spPr bwMode="auto">
          <a:xfrm>
            <a:off x="279400" y="539750"/>
            <a:ext cx="3454400" cy="9794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sz="4800"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組織溝通</a:t>
            </a:r>
          </a:p>
        </p:txBody>
      </p:sp>
    </p:spTree>
    <p:custDataLst>
      <p:tags r:id="rId1"/>
    </p:custData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7E19FA5E-28DB-42A8-BB8C-B32ECC0DA230}"/>
              </a:ext>
            </a:extLst>
          </p:cNvPr>
          <p:cNvSpPr>
            <a:spLocks noChangeArrowheads="1"/>
          </p:cNvSpPr>
          <p:nvPr/>
        </p:nvSpPr>
        <p:spPr bwMode="auto">
          <a:xfrm>
            <a:off x="3048000" y="1331913"/>
            <a:ext cx="1828800" cy="9144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48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障礙</a:t>
            </a:r>
          </a:p>
        </p:txBody>
      </p:sp>
      <p:sp>
        <p:nvSpPr>
          <p:cNvPr id="63491" name="Text Box 3">
            <a:extLst>
              <a:ext uri="{FF2B5EF4-FFF2-40B4-BE49-F238E27FC236}">
                <a16:creationId xmlns:a16="http://schemas.microsoft.com/office/drawing/2014/main" id="{79FF834B-F81A-485C-9AAC-2BD1EFD369CF}"/>
              </a:ext>
            </a:extLst>
          </p:cNvPr>
          <p:cNvSpPr txBox="1">
            <a:spLocks noChangeArrowheads="1"/>
          </p:cNvSpPr>
          <p:nvPr/>
        </p:nvSpPr>
        <p:spPr bwMode="auto">
          <a:xfrm>
            <a:off x="5562600" y="1027113"/>
            <a:ext cx="33528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sz="32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失真</a:t>
            </a:r>
            <a:r>
              <a:rPr lang="zh-TW" altLang="en-US" sz="32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4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DISTORTION</a:t>
            </a:r>
            <a:r>
              <a:rPr lang="en-US" altLang="zh-TW" sz="32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32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省略</a:t>
            </a:r>
            <a:r>
              <a:rPr lang="zh-TW" altLang="en-US" sz="32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4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OMISSION</a:t>
            </a:r>
            <a:r>
              <a:rPr lang="en-US" altLang="zh-TW" sz="32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32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過多</a:t>
            </a:r>
            <a:r>
              <a:rPr lang="zh-TW" altLang="en-US" sz="24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4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OVERLOAD</a:t>
            </a:r>
            <a:endParaRPr lang="en-US" altLang="zh-TW" sz="28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3492" name="Rectangle 4">
            <a:extLst>
              <a:ext uri="{FF2B5EF4-FFF2-40B4-BE49-F238E27FC236}">
                <a16:creationId xmlns:a16="http://schemas.microsoft.com/office/drawing/2014/main" id="{59F2F141-DF4D-4DE0-B9E8-26AF954C2538}"/>
              </a:ext>
            </a:extLst>
          </p:cNvPr>
          <p:cNvSpPr>
            <a:spLocks noChangeArrowheads="1"/>
          </p:cNvSpPr>
          <p:nvPr/>
        </p:nvSpPr>
        <p:spPr bwMode="auto">
          <a:xfrm>
            <a:off x="381000" y="1789113"/>
            <a:ext cx="1752600" cy="914400"/>
          </a:xfrm>
          <a:prstGeom prst="rect">
            <a:avLst/>
          </a:prstGeom>
          <a:noFill/>
          <a:ln w="571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48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策略</a:t>
            </a:r>
          </a:p>
        </p:txBody>
      </p:sp>
      <p:sp>
        <p:nvSpPr>
          <p:cNvPr id="63493" name="Text Box 5">
            <a:extLst>
              <a:ext uri="{FF2B5EF4-FFF2-40B4-BE49-F238E27FC236}">
                <a16:creationId xmlns:a16="http://schemas.microsoft.com/office/drawing/2014/main" id="{9AD5B6CA-3BDB-4AA1-98A0-FC021D276FB8}"/>
              </a:ext>
            </a:extLst>
          </p:cNvPr>
          <p:cNvSpPr txBox="1">
            <a:spLocks noChangeArrowheads="1"/>
          </p:cNvSpPr>
          <p:nvPr/>
        </p:nvSpPr>
        <p:spPr bwMode="auto">
          <a:xfrm>
            <a:off x="228600" y="2779713"/>
            <a:ext cx="8915400" cy="333322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TW" sz="28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FEEDBACK</a:t>
            </a:r>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36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的重要性</a:t>
            </a:r>
            <a:r>
              <a:rPr lang="zh-TW" altLang="en-US"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36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多種渠道</a:t>
            </a:r>
            <a:r>
              <a:rPr lang="zh-TW" altLang="en-US" sz="3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36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Multiple</a:t>
            </a:r>
            <a:r>
              <a:rPr lang="en-US" altLang="zh-TW" sz="3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36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Channel</a:t>
            </a:r>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altLang="zh-TW" sz="28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lnSpc>
                <a:spcPct val="85000"/>
              </a:lnSpc>
              <a:spcBef>
                <a:spcPct val="50000"/>
              </a:spcBef>
            </a:pPr>
            <a:r>
              <a:rPr lang="zh-TW" altLang="en-US" sz="44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向上</a:t>
            </a:r>
            <a:r>
              <a:rPr lang="zh-TW" altLang="en-US" sz="44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44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br>
              <a:rPr lang="en-US" altLang="zh-TW" sz="28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zh-TW" altLang="en-US" sz="36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例外管理法</a:t>
            </a:r>
            <a:r>
              <a:rPr lang="zh-TW" altLang="en-US" sz="3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36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3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36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充分原則</a:t>
            </a:r>
            <a:r>
              <a:rPr lang="zh-TW" altLang="en-US" sz="3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36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3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36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改善環境氧氣</a:t>
            </a:r>
            <a:r>
              <a:rPr lang="zh-TW" altLang="en-US" sz="3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zh-TW" altLang="en-US" sz="36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lnSpc>
                <a:spcPct val="85000"/>
              </a:lnSpc>
              <a:spcBef>
                <a:spcPct val="50000"/>
              </a:spcBef>
            </a:pPr>
            <a:r>
              <a:rPr lang="zh-TW" altLang="en-US" sz="36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平行</a:t>
            </a:r>
            <a:r>
              <a:rPr lang="zh-TW" altLang="en-US" sz="3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36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3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36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透明度</a:t>
            </a:r>
            <a:r>
              <a:rPr lang="zh-TW" altLang="en-US" sz="3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36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zh-TW" altLang="en-US" sz="3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36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信任度＋</a:t>
            </a:r>
            <a:r>
              <a:rPr lang="zh-TW" altLang="en-US" sz="3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36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聯席回意</a:t>
            </a:r>
            <a:r>
              <a:rPr lang="zh-TW" altLang="en-US"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p>
        </p:txBody>
      </p:sp>
      <p:sp>
        <p:nvSpPr>
          <p:cNvPr id="63494" name="Rectangle 6">
            <a:extLst>
              <a:ext uri="{FF2B5EF4-FFF2-40B4-BE49-F238E27FC236}">
                <a16:creationId xmlns:a16="http://schemas.microsoft.com/office/drawing/2014/main" id="{FE4988F4-4FA9-4B9D-8098-2D77B5DE6A4C}"/>
              </a:ext>
            </a:extLst>
          </p:cNvPr>
          <p:cNvSpPr>
            <a:spLocks noChangeArrowheads="1"/>
          </p:cNvSpPr>
          <p:nvPr/>
        </p:nvSpPr>
        <p:spPr bwMode="auto">
          <a:xfrm>
            <a:off x="152400" y="188913"/>
            <a:ext cx="2743200" cy="914400"/>
          </a:xfrm>
          <a:prstGeom prst="rect">
            <a:avLst/>
          </a:prstGeom>
          <a:solidFill>
            <a:srgbClr val="00FFFF"/>
          </a:solidFill>
          <a:ln w="381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sz="24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altLang="zh-TW" sz="48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3495" name="AutoShape 7">
            <a:extLst>
              <a:ext uri="{FF2B5EF4-FFF2-40B4-BE49-F238E27FC236}">
                <a16:creationId xmlns:a16="http://schemas.microsoft.com/office/drawing/2014/main" id="{D107A39A-D66E-4D1B-8F1F-DA5D28354286}"/>
              </a:ext>
            </a:extLst>
          </p:cNvPr>
          <p:cNvSpPr>
            <a:spLocks/>
          </p:cNvSpPr>
          <p:nvPr/>
        </p:nvSpPr>
        <p:spPr bwMode="auto">
          <a:xfrm>
            <a:off x="5105400" y="1268760"/>
            <a:ext cx="304800" cy="1040706"/>
          </a:xfrm>
          <a:prstGeom prst="rightBrace">
            <a:avLst>
              <a:gd name="adj1" fmla="val 37500"/>
              <a:gd name="adj2" fmla="val 50000"/>
            </a:avLst>
          </a:prstGeom>
          <a:noFill/>
          <a:ln w="38100">
            <a:solidFill>
              <a:srgbClr val="00FF00"/>
            </a:solidFill>
            <a:round/>
            <a:headEnd/>
            <a:tailEnd/>
          </a:ln>
          <a:effectLst/>
          <a:extLst>
            <a:ext uri="{909E8E84-426E-40DD-AFC4-6F175D3DCCD1}">
              <a14:hiddenFill xmlns:a14="http://schemas.microsoft.com/office/drawing/2010/main">
                <a:solidFill>
                  <a:srgbClr val="00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3496" name="Line 8">
            <a:extLst>
              <a:ext uri="{FF2B5EF4-FFF2-40B4-BE49-F238E27FC236}">
                <a16:creationId xmlns:a16="http://schemas.microsoft.com/office/drawing/2014/main" id="{E635AFA2-8CAA-4EE0-844F-48DB8AC22243}"/>
              </a:ext>
            </a:extLst>
          </p:cNvPr>
          <p:cNvSpPr>
            <a:spLocks noChangeShapeType="1"/>
          </p:cNvSpPr>
          <p:nvPr/>
        </p:nvSpPr>
        <p:spPr bwMode="auto">
          <a:xfrm>
            <a:off x="1066800" y="1179513"/>
            <a:ext cx="0" cy="60960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3497" name="Line 9">
            <a:extLst>
              <a:ext uri="{FF2B5EF4-FFF2-40B4-BE49-F238E27FC236}">
                <a16:creationId xmlns:a16="http://schemas.microsoft.com/office/drawing/2014/main" id="{D597AAE1-B210-4100-AF95-FC39B9EDFB9D}"/>
              </a:ext>
            </a:extLst>
          </p:cNvPr>
          <p:cNvSpPr>
            <a:spLocks noChangeShapeType="1"/>
          </p:cNvSpPr>
          <p:nvPr/>
        </p:nvSpPr>
        <p:spPr bwMode="auto">
          <a:xfrm>
            <a:off x="1676400" y="1179513"/>
            <a:ext cx="0" cy="30480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3498" name="Line 10">
            <a:extLst>
              <a:ext uri="{FF2B5EF4-FFF2-40B4-BE49-F238E27FC236}">
                <a16:creationId xmlns:a16="http://schemas.microsoft.com/office/drawing/2014/main" id="{E882A8D2-B3DD-4295-9539-3696734FB7B5}"/>
              </a:ext>
            </a:extLst>
          </p:cNvPr>
          <p:cNvSpPr>
            <a:spLocks noChangeShapeType="1"/>
          </p:cNvSpPr>
          <p:nvPr/>
        </p:nvSpPr>
        <p:spPr bwMode="auto">
          <a:xfrm>
            <a:off x="1676400" y="1484313"/>
            <a:ext cx="1295400"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3499" name="Rectangle 23">
            <a:extLst>
              <a:ext uri="{FF2B5EF4-FFF2-40B4-BE49-F238E27FC236}">
                <a16:creationId xmlns:a16="http://schemas.microsoft.com/office/drawing/2014/main" id="{9005CA04-0831-47B8-9055-6FFC0A6274B6}"/>
              </a:ext>
            </a:extLst>
          </p:cNvPr>
          <p:cNvSpPr>
            <a:spLocks noGrp="1" noChangeArrowheads="1"/>
          </p:cNvSpPr>
          <p:nvPr>
            <p:ph type="title" idx="4294967295"/>
          </p:nvPr>
        </p:nvSpPr>
        <p:spPr bwMode="auto">
          <a:xfrm>
            <a:off x="179388" y="260648"/>
            <a:ext cx="3024187"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zh-TW" altLang="en-US" sz="48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組織溝通</a:t>
            </a:r>
          </a:p>
        </p:txBody>
      </p:sp>
    </p:spTree>
    <p:custDataLst>
      <p:tags r:id="rId1"/>
    </p:custData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1D97476B-F041-414C-B10B-656230090E37}"/>
              </a:ext>
            </a:extLst>
          </p:cNvPr>
          <p:cNvSpPr>
            <a:spLocks noChangeArrowheads="1"/>
          </p:cNvSpPr>
          <p:nvPr/>
        </p:nvSpPr>
        <p:spPr bwMode="auto">
          <a:xfrm>
            <a:off x="533400" y="1982788"/>
            <a:ext cx="8229600" cy="4264025"/>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5539" name="Rectangle 3">
            <a:extLst>
              <a:ext uri="{FF2B5EF4-FFF2-40B4-BE49-F238E27FC236}">
                <a16:creationId xmlns:a16="http://schemas.microsoft.com/office/drawing/2014/main" id="{6EDF57C7-98E6-45B2-9BFC-F734D0C684F4}"/>
              </a:ext>
            </a:extLst>
          </p:cNvPr>
          <p:cNvSpPr>
            <a:spLocks noGrp="1" noChangeArrowheads="1"/>
          </p:cNvSpPr>
          <p:nvPr>
            <p:ph type="title"/>
          </p:nvPr>
        </p:nvSpPr>
        <p:spPr bwMode="auto">
          <a:xfrm>
            <a:off x="609600" y="381000"/>
            <a:ext cx="8226425" cy="1368425"/>
          </a:xfrm>
          <a:noFill/>
          <a:ln w="12700">
            <a:solidFill>
              <a:schemeClr val="tx1"/>
            </a:solidFill>
            <a:miter lim="800000"/>
            <a:headEnd/>
            <a:tailEnd/>
          </a:ln>
          <a:extLst>
            <a:ext uri="{909E8E84-426E-40DD-AFC4-6F175D3DCCD1}">
              <a14:hiddenFill xmlns:a14="http://schemas.microsoft.com/office/drawing/2010/main">
                <a:solidFill>
                  <a:srgbClr val="FFFFCC"/>
                </a:solidFill>
              </a14:hiddenFill>
            </a:ext>
          </a:extLst>
        </p:spPr>
        <p:txBody>
          <a:bodyPr vert="horz" wrap="square" lIns="92075" tIns="46038" rIns="92075" bIns="46038" numCol="1" anchor="t" anchorCtr="0" compatLnSpc="1">
            <a:prstTxWarp prst="textNoShape">
              <a:avLst/>
            </a:prstTxWarp>
          </a:bodyPr>
          <a:lstStyle/>
          <a:p>
            <a:pPr eaLnBrk="1" hangingPunct="1">
              <a:lnSpc>
                <a:spcPct val="110000"/>
              </a:lnSpc>
            </a:pPr>
            <a:r>
              <a:rPr lang="en-US" altLang="zh-CN" sz="4800">
                <a:solidFill>
                  <a:srgbClr val="FFFF66"/>
                </a:solidFill>
                <a:latin typeface="Arial Unicode MS" panose="020B0604020202020204" pitchFamily="34" charset="-128"/>
                <a:ea typeface="Arial Unicode MS" panose="020B0604020202020204" pitchFamily="34" charset="-128"/>
                <a:cs typeface="Arial Unicode MS" panose="020B0604020202020204" pitchFamily="34" charset="-128"/>
              </a:rPr>
              <a:t>溝 通 過 程 </a:t>
            </a:r>
            <a:br>
              <a:rPr lang="en-US" altLang="zh-CN" sz="4800">
                <a:solidFill>
                  <a:srgbClr val="FFFF66"/>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US" altLang="zh-CN" sz="2400">
                <a:solidFill>
                  <a:srgbClr val="FFFF66"/>
                </a:solidFill>
                <a:latin typeface="Arial Unicode MS" panose="020B0604020202020204" pitchFamily="34" charset="-128"/>
                <a:ea typeface="Arial Unicode MS" panose="020B0604020202020204" pitchFamily="34" charset="-128"/>
                <a:cs typeface="Arial Unicode MS" panose="020B0604020202020204" pitchFamily="34" charset="-128"/>
              </a:rPr>
              <a:t>The Communication Process</a:t>
            </a:r>
            <a:endParaRPr lang="en-US" altLang="zh-CN" sz="2800">
              <a:solidFill>
                <a:srgbClr val="FFFF66"/>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66916" name="Rectangle 4">
            <a:extLst>
              <a:ext uri="{FF2B5EF4-FFF2-40B4-BE49-F238E27FC236}">
                <a16:creationId xmlns:a16="http://schemas.microsoft.com/office/drawing/2014/main" id="{1FBFD876-3C7F-4035-AC3A-091F5953568A}"/>
              </a:ext>
            </a:extLst>
          </p:cNvPr>
          <p:cNvSpPr>
            <a:spLocks noChangeArrowheads="1"/>
          </p:cNvSpPr>
          <p:nvPr/>
        </p:nvSpPr>
        <p:spPr bwMode="auto">
          <a:xfrm>
            <a:off x="682625" y="3978275"/>
            <a:ext cx="1597025" cy="987425"/>
          </a:xfrm>
          <a:prstGeom prst="rect">
            <a:avLst/>
          </a:prstGeom>
          <a:gradFill rotWithShape="0">
            <a:gsLst>
              <a:gs pos="0">
                <a:srgbClr val="FF0000">
                  <a:gamma/>
                  <a:shade val="49804"/>
                  <a:invGamma/>
                </a:srgbClr>
              </a:gs>
              <a:gs pos="50000">
                <a:srgbClr val="FF0000"/>
              </a:gs>
              <a:gs pos="100000">
                <a:srgbClr val="FF0000">
                  <a:gamma/>
                  <a:shade val="49804"/>
                  <a:invGamma/>
                </a:srgbClr>
              </a:gs>
            </a:gsLst>
            <a:lin ang="2700000" scaled="1"/>
          </a:gradFill>
          <a:ln w="12700">
            <a:solidFill>
              <a:schemeClr val="tx1"/>
            </a:solidFill>
            <a:miter lim="800000"/>
            <a:headEnd/>
            <a:tailEnd/>
          </a:ln>
          <a:effectLst/>
        </p:spPr>
        <p:txBody>
          <a:bodyPr wrap="none" lIns="92075" tIns="46038" rIns="92075" bIns="46038" anchor="ctr"/>
          <a:lstStyle/>
          <a:p>
            <a:pPr algn="ctr">
              <a:defRPr/>
            </a:pPr>
            <a:r>
              <a:rPr kumimoji="0" lang="en-US" altLang="zh-CN" sz="2000">
                <a:solidFill>
                  <a:schemeClr val="bg1"/>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Source</a:t>
            </a:r>
          </a:p>
          <a:p>
            <a:pPr algn="ctr">
              <a:defRPr/>
            </a:pPr>
            <a:r>
              <a:rPr kumimoji="0" lang="en-US" altLang="zh-CN" sz="2000">
                <a:solidFill>
                  <a:schemeClr val="bg1"/>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3200">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源頭</a:t>
            </a:r>
          </a:p>
        </p:txBody>
      </p:sp>
      <p:sp>
        <p:nvSpPr>
          <p:cNvPr id="166917" name="Rectangle 5">
            <a:extLst>
              <a:ext uri="{FF2B5EF4-FFF2-40B4-BE49-F238E27FC236}">
                <a16:creationId xmlns:a16="http://schemas.microsoft.com/office/drawing/2014/main" id="{5D90C159-862C-41AE-AAF2-14EF8CC94825}"/>
              </a:ext>
            </a:extLst>
          </p:cNvPr>
          <p:cNvSpPr>
            <a:spLocks noChangeArrowheads="1"/>
          </p:cNvSpPr>
          <p:nvPr/>
        </p:nvSpPr>
        <p:spPr bwMode="auto">
          <a:xfrm>
            <a:off x="1825625" y="2378075"/>
            <a:ext cx="1597025" cy="987425"/>
          </a:xfrm>
          <a:prstGeom prst="rect">
            <a:avLst/>
          </a:prstGeom>
          <a:gradFill rotWithShape="0">
            <a:gsLst>
              <a:gs pos="0">
                <a:srgbClr val="FF0000">
                  <a:gamma/>
                  <a:shade val="49804"/>
                  <a:invGamma/>
                </a:srgbClr>
              </a:gs>
              <a:gs pos="50000">
                <a:srgbClr val="FF0000"/>
              </a:gs>
              <a:gs pos="100000">
                <a:srgbClr val="FF0000">
                  <a:gamma/>
                  <a:shade val="49804"/>
                  <a:invGamma/>
                </a:srgbClr>
              </a:gs>
            </a:gsLst>
            <a:lin ang="2700000" scaled="1"/>
          </a:gradFill>
          <a:ln w="12700">
            <a:solidFill>
              <a:schemeClr val="tx1"/>
            </a:solidFill>
            <a:miter lim="800000"/>
            <a:headEnd/>
            <a:tailEnd/>
          </a:ln>
          <a:effectLst/>
        </p:spPr>
        <p:txBody>
          <a:bodyPr wrap="none" lIns="92075" tIns="46038" rIns="92075" bIns="46038" anchor="ctr"/>
          <a:lstStyle/>
          <a:p>
            <a:pPr algn="ctr">
              <a:defRPr/>
            </a:pPr>
            <a:r>
              <a:rPr kumimoji="0" lang="en-US" altLang="zh-CN" sz="2000" dirty="0">
                <a:solidFill>
                  <a:schemeClr val="bg1"/>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Encoding</a:t>
            </a:r>
          </a:p>
          <a:p>
            <a:pPr algn="ctr">
              <a:defRPr/>
            </a:pPr>
            <a:r>
              <a:rPr lang="zh-TW" altLang="en-US" sz="3600" dirty="0">
                <a:latin typeface="Arial Unicode MS" panose="020B0604020202020204" pitchFamily="34" charset="-128"/>
                <a:ea typeface="Arial Unicode MS" panose="020B0604020202020204" pitchFamily="34" charset="-128"/>
                <a:cs typeface="Arial Unicode MS" panose="020B0604020202020204" pitchFamily="34" charset="-128"/>
              </a:rPr>
              <a:t>編碼</a:t>
            </a:r>
            <a:endParaRPr lang="en-US" altLang="zh-CN" sz="3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66918" name="Rectangle 6">
            <a:extLst>
              <a:ext uri="{FF2B5EF4-FFF2-40B4-BE49-F238E27FC236}">
                <a16:creationId xmlns:a16="http://schemas.microsoft.com/office/drawing/2014/main" id="{DBF82B0F-E3CE-492C-950A-C1ADEE3C77CE}"/>
              </a:ext>
            </a:extLst>
          </p:cNvPr>
          <p:cNvSpPr>
            <a:spLocks noChangeArrowheads="1"/>
          </p:cNvSpPr>
          <p:nvPr/>
        </p:nvSpPr>
        <p:spPr bwMode="auto">
          <a:xfrm>
            <a:off x="7007225" y="3978275"/>
            <a:ext cx="1597025" cy="987425"/>
          </a:xfrm>
          <a:prstGeom prst="rect">
            <a:avLst/>
          </a:prstGeom>
          <a:gradFill rotWithShape="0">
            <a:gsLst>
              <a:gs pos="0">
                <a:srgbClr val="FF0000">
                  <a:gamma/>
                  <a:shade val="49804"/>
                  <a:invGamma/>
                </a:srgbClr>
              </a:gs>
              <a:gs pos="50000">
                <a:srgbClr val="FF0000"/>
              </a:gs>
              <a:gs pos="100000">
                <a:srgbClr val="FF0000">
                  <a:gamma/>
                  <a:shade val="49804"/>
                  <a:invGamma/>
                </a:srgbClr>
              </a:gs>
            </a:gsLst>
            <a:lin ang="2700000" scaled="1"/>
          </a:gradFill>
          <a:ln w="12700">
            <a:solidFill>
              <a:schemeClr val="tx1"/>
            </a:solidFill>
            <a:miter lim="800000"/>
            <a:headEnd/>
            <a:tailEnd/>
          </a:ln>
          <a:effectLst/>
        </p:spPr>
        <p:txBody>
          <a:bodyPr wrap="none" lIns="92075" tIns="46038" rIns="92075" bIns="46038" anchor="ctr"/>
          <a:lstStyle/>
          <a:p>
            <a:pPr algn="ctr">
              <a:defRPr/>
            </a:pPr>
            <a:r>
              <a:rPr kumimoji="0" lang="en-US" altLang="zh-CN" sz="2000">
                <a:solidFill>
                  <a:schemeClr val="bg1"/>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Receiver</a:t>
            </a:r>
          </a:p>
          <a:p>
            <a:pPr algn="ctr">
              <a:defRPr/>
            </a:pPr>
            <a:r>
              <a:rPr kumimoji="0" lang="en-US" altLang="zh-CN" sz="2000">
                <a:solidFill>
                  <a:schemeClr val="bg1"/>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3200">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接受者</a:t>
            </a:r>
          </a:p>
        </p:txBody>
      </p:sp>
      <p:sp>
        <p:nvSpPr>
          <p:cNvPr id="166919" name="Rectangle 7">
            <a:extLst>
              <a:ext uri="{FF2B5EF4-FFF2-40B4-BE49-F238E27FC236}">
                <a16:creationId xmlns:a16="http://schemas.microsoft.com/office/drawing/2014/main" id="{A65EE188-7866-4703-9B7D-A7B540C9E04C}"/>
              </a:ext>
            </a:extLst>
          </p:cNvPr>
          <p:cNvSpPr>
            <a:spLocks noChangeArrowheads="1"/>
          </p:cNvSpPr>
          <p:nvPr/>
        </p:nvSpPr>
        <p:spPr bwMode="auto">
          <a:xfrm>
            <a:off x="5864225" y="2378075"/>
            <a:ext cx="1597025" cy="987425"/>
          </a:xfrm>
          <a:prstGeom prst="rect">
            <a:avLst/>
          </a:prstGeom>
          <a:gradFill rotWithShape="0">
            <a:gsLst>
              <a:gs pos="0">
                <a:srgbClr val="FF0000">
                  <a:gamma/>
                  <a:shade val="49804"/>
                  <a:invGamma/>
                </a:srgbClr>
              </a:gs>
              <a:gs pos="50000">
                <a:srgbClr val="FF0000"/>
              </a:gs>
              <a:gs pos="100000">
                <a:srgbClr val="FF0000">
                  <a:gamma/>
                  <a:shade val="49804"/>
                  <a:invGamma/>
                </a:srgbClr>
              </a:gs>
            </a:gsLst>
            <a:lin ang="2700000" scaled="1"/>
          </a:gradFill>
          <a:ln w="12700">
            <a:solidFill>
              <a:schemeClr val="tx1"/>
            </a:solidFill>
            <a:miter lim="800000"/>
            <a:headEnd/>
            <a:tailEnd/>
          </a:ln>
          <a:effectLst/>
        </p:spPr>
        <p:txBody>
          <a:bodyPr wrap="none" lIns="92075" tIns="46038" rIns="92075" bIns="46038" anchor="ctr"/>
          <a:lstStyle/>
          <a:p>
            <a:pPr algn="ctr">
              <a:defRPr/>
            </a:pPr>
            <a:r>
              <a:rPr kumimoji="0" lang="en-US" altLang="zh-CN" sz="2000">
                <a:solidFill>
                  <a:schemeClr val="bg1"/>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Decoding</a:t>
            </a:r>
          </a:p>
          <a:p>
            <a:pPr algn="ctr">
              <a:defRPr/>
            </a:pPr>
            <a:r>
              <a:rPr kumimoji="0" lang="en-US" altLang="zh-CN" sz="2000">
                <a:solidFill>
                  <a:schemeClr val="bg1"/>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3200">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解碼</a:t>
            </a:r>
          </a:p>
        </p:txBody>
      </p:sp>
      <p:sp>
        <p:nvSpPr>
          <p:cNvPr id="166920" name="Rectangle 8">
            <a:extLst>
              <a:ext uri="{FF2B5EF4-FFF2-40B4-BE49-F238E27FC236}">
                <a16:creationId xmlns:a16="http://schemas.microsoft.com/office/drawing/2014/main" id="{DA22D9DD-992A-404E-9F75-F84C317AE994}"/>
              </a:ext>
            </a:extLst>
          </p:cNvPr>
          <p:cNvSpPr>
            <a:spLocks noChangeArrowheads="1"/>
          </p:cNvSpPr>
          <p:nvPr/>
        </p:nvSpPr>
        <p:spPr bwMode="auto">
          <a:xfrm>
            <a:off x="3844925" y="2378075"/>
            <a:ext cx="1597025" cy="987425"/>
          </a:xfrm>
          <a:prstGeom prst="rect">
            <a:avLst/>
          </a:prstGeom>
          <a:gradFill rotWithShape="0">
            <a:gsLst>
              <a:gs pos="0">
                <a:srgbClr val="FF0000">
                  <a:gamma/>
                  <a:shade val="49804"/>
                  <a:invGamma/>
                </a:srgbClr>
              </a:gs>
              <a:gs pos="50000">
                <a:srgbClr val="FF0000"/>
              </a:gs>
              <a:gs pos="100000">
                <a:srgbClr val="FF0000">
                  <a:gamma/>
                  <a:shade val="49804"/>
                  <a:invGamma/>
                </a:srgbClr>
              </a:gs>
            </a:gsLst>
            <a:lin ang="2700000" scaled="1"/>
          </a:gradFill>
          <a:ln w="12700">
            <a:solidFill>
              <a:schemeClr val="tx1"/>
            </a:solidFill>
            <a:miter lim="800000"/>
            <a:headEnd/>
            <a:tailEnd/>
          </a:ln>
          <a:effectLst/>
        </p:spPr>
        <p:txBody>
          <a:bodyPr wrap="none" lIns="92075" tIns="46038" rIns="92075" bIns="46038" anchor="ctr"/>
          <a:lstStyle/>
          <a:p>
            <a:pPr algn="ctr">
              <a:defRPr/>
            </a:pPr>
            <a:r>
              <a:rPr kumimoji="0" lang="en-US" altLang="zh-CN" sz="2000">
                <a:solidFill>
                  <a:schemeClr val="bg1"/>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Channel</a:t>
            </a:r>
          </a:p>
          <a:p>
            <a:pPr algn="ctr">
              <a:defRPr/>
            </a:pPr>
            <a:r>
              <a:rPr kumimoji="0" lang="en-US" altLang="zh-CN" sz="2000">
                <a:solidFill>
                  <a:schemeClr val="bg1"/>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3600">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通路</a:t>
            </a:r>
          </a:p>
        </p:txBody>
      </p:sp>
      <p:sp>
        <p:nvSpPr>
          <p:cNvPr id="65545" name="Freeform 9">
            <a:extLst>
              <a:ext uri="{FF2B5EF4-FFF2-40B4-BE49-F238E27FC236}">
                <a16:creationId xmlns:a16="http://schemas.microsoft.com/office/drawing/2014/main" id="{3D444F4C-1E1A-4DF9-81E9-9159E11E55CD}"/>
              </a:ext>
            </a:extLst>
          </p:cNvPr>
          <p:cNvSpPr>
            <a:spLocks/>
          </p:cNvSpPr>
          <p:nvPr/>
        </p:nvSpPr>
        <p:spPr bwMode="auto">
          <a:xfrm>
            <a:off x="1481138" y="2871788"/>
            <a:ext cx="344487" cy="1106487"/>
          </a:xfrm>
          <a:custGeom>
            <a:avLst/>
            <a:gdLst>
              <a:gd name="T0" fmla="*/ 0 w 217"/>
              <a:gd name="T1" fmla="*/ 1104900 h 697"/>
              <a:gd name="T2" fmla="*/ 0 w 217"/>
              <a:gd name="T3" fmla="*/ 0 h 697"/>
              <a:gd name="T4" fmla="*/ 342900 w 217"/>
              <a:gd name="T5" fmla="*/ 0 h 697"/>
              <a:gd name="T6" fmla="*/ 0 60000 65536"/>
              <a:gd name="T7" fmla="*/ 0 60000 65536"/>
              <a:gd name="T8" fmla="*/ 0 60000 65536"/>
            </a:gdLst>
            <a:ahLst/>
            <a:cxnLst>
              <a:cxn ang="T6">
                <a:pos x="T0" y="T1"/>
              </a:cxn>
              <a:cxn ang="T7">
                <a:pos x="T2" y="T3"/>
              </a:cxn>
              <a:cxn ang="T8">
                <a:pos x="T4" y="T5"/>
              </a:cxn>
            </a:cxnLst>
            <a:rect l="0" t="0" r="r" b="b"/>
            <a:pathLst>
              <a:path w="217" h="697">
                <a:moveTo>
                  <a:pt x="0" y="696"/>
                </a:moveTo>
                <a:lnTo>
                  <a:pt x="0" y="0"/>
                </a:lnTo>
                <a:lnTo>
                  <a:pt x="216" y="0"/>
                </a:lnTo>
              </a:path>
            </a:pathLst>
          </a:custGeom>
          <a:noFill/>
          <a:ln w="25400" cap="rnd" cmpd="sng">
            <a:solidFill>
              <a:schemeClr val="tx1"/>
            </a:solidFill>
            <a:prstDash val="solid"/>
            <a:round/>
            <a:headEnd type="none" w="sm" len="sm"/>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5546" name="Freeform 10">
            <a:extLst>
              <a:ext uri="{FF2B5EF4-FFF2-40B4-BE49-F238E27FC236}">
                <a16:creationId xmlns:a16="http://schemas.microsoft.com/office/drawing/2014/main" id="{443660AF-B722-4894-8BB6-B5F3D8125CF4}"/>
              </a:ext>
            </a:extLst>
          </p:cNvPr>
          <p:cNvSpPr>
            <a:spLocks/>
          </p:cNvSpPr>
          <p:nvPr/>
        </p:nvSpPr>
        <p:spPr bwMode="auto">
          <a:xfrm>
            <a:off x="7462838" y="2871788"/>
            <a:ext cx="344487" cy="1106487"/>
          </a:xfrm>
          <a:custGeom>
            <a:avLst/>
            <a:gdLst>
              <a:gd name="T0" fmla="*/ 0 w 217"/>
              <a:gd name="T1" fmla="*/ 0 h 697"/>
              <a:gd name="T2" fmla="*/ 342900 w 217"/>
              <a:gd name="T3" fmla="*/ 0 h 697"/>
              <a:gd name="T4" fmla="*/ 342900 w 217"/>
              <a:gd name="T5" fmla="*/ 1104900 h 697"/>
              <a:gd name="T6" fmla="*/ 0 60000 65536"/>
              <a:gd name="T7" fmla="*/ 0 60000 65536"/>
              <a:gd name="T8" fmla="*/ 0 60000 65536"/>
            </a:gdLst>
            <a:ahLst/>
            <a:cxnLst>
              <a:cxn ang="T6">
                <a:pos x="T0" y="T1"/>
              </a:cxn>
              <a:cxn ang="T7">
                <a:pos x="T2" y="T3"/>
              </a:cxn>
              <a:cxn ang="T8">
                <a:pos x="T4" y="T5"/>
              </a:cxn>
            </a:cxnLst>
            <a:rect l="0" t="0" r="r" b="b"/>
            <a:pathLst>
              <a:path w="217" h="697">
                <a:moveTo>
                  <a:pt x="0" y="0"/>
                </a:moveTo>
                <a:lnTo>
                  <a:pt x="216" y="0"/>
                </a:lnTo>
                <a:lnTo>
                  <a:pt x="216" y="696"/>
                </a:lnTo>
              </a:path>
            </a:pathLst>
          </a:custGeom>
          <a:noFill/>
          <a:ln w="25400" cap="rnd" cmpd="sng">
            <a:solidFill>
              <a:schemeClr val="tx1"/>
            </a:solidFill>
            <a:prstDash val="solid"/>
            <a:round/>
            <a:headEnd type="none" w="sm" len="sm"/>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5547" name="Freeform 11">
            <a:extLst>
              <a:ext uri="{FF2B5EF4-FFF2-40B4-BE49-F238E27FC236}">
                <a16:creationId xmlns:a16="http://schemas.microsoft.com/office/drawing/2014/main" id="{3B0A4F6B-7568-4CF0-BC90-261FAF376CB1}"/>
              </a:ext>
            </a:extLst>
          </p:cNvPr>
          <p:cNvSpPr>
            <a:spLocks/>
          </p:cNvSpPr>
          <p:nvPr/>
        </p:nvSpPr>
        <p:spPr bwMode="auto">
          <a:xfrm>
            <a:off x="1481138" y="4967288"/>
            <a:ext cx="6326187" cy="766762"/>
          </a:xfrm>
          <a:custGeom>
            <a:avLst/>
            <a:gdLst>
              <a:gd name="T0" fmla="*/ 6324600 w 3985"/>
              <a:gd name="T1" fmla="*/ 0 h 483"/>
              <a:gd name="T2" fmla="*/ 6324600 w 3985"/>
              <a:gd name="T3" fmla="*/ 765175 h 483"/>
              <a:gd name="T4" fmla="*/ 0 w 3985"/>
              <a:gd name="T5" fmla="*/ 765175 h 483"/>
              <a:gd name="T6" fmla="*/ 0 w 3985"/>
              <a:gd name="T7" fmla="*/ 1587 h 48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85" h="483">
                <a:moveTo>
                  <a:pt x="3984" y="0"/>
                </a:moveTo>
                <a:lnTo>
                  <a:pt x="3984" y="482"/>
                </a:lnTo>
                <a:lnTo>
                  <a:pt x="0" y="482"/>
                </a:lnTo>
                <a:lnTo>
                  <a:pt x="0" y="1"/>
                </a:lnTo>
              </a:path>
            </a:pathLst>
          </a:custGeom>
          <a:noFill/>
          <a:ln w="25400" cap="rnd" cmpd="sng">
            <a:solidFill>
              <a:schemeClr val="tx1"/>
            </a:solidFill>
            <a:prstDash val="solid"/>
            <a:round/>
            <a:headEnd type="none" w="sm" len="sm"/>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5548" name="Freeform 12">
            <a:extLst>
              <a:ext uri="{FF2B5EF4-FFF2-40B4-BE49-F238E27FC236}">
                <a16:creationId xmlns:a16="http://schemas.microsoft.com/office/drawing/2014/main" id="{0A1F2086-F3C5-4D4A-9E55-4560630C36E3}"/>
              </a:ext>
            </a:extLst>
          </p:cNvPr>
          <p:cNvSpPr>
            <a:spLocks/>
          </p:cNvSpPr>
          <p:nvPr/>
        </p:nvSpPr>
        <p:spPr bwMode="auto">
          <a:xfrm>
            <a:off x="3424238" y="2871788"/>
            <a:ext cx="420687" cy="1587"/>
          </a:xfrm>
          <a:custGeom>
            <a:avLst/>
            <a:gdLst>
              <a:gd name="T0" fmla="*/ 0 w 265"/>
              <a:gd name="T1" fmla="*/ 0 h 1"/>
              <a:gd name="T2" fmla="*/ 419100 w 265"/>
              <a:gd name="T3" fmla="*/ 0 h 1"/>
              <a:gd name="T4" fmla="*/ 0 60000 65536"/>
              <a:gd name="T5" fmla="*/ 0 60000 65536"/>
            </a:gdLst>
            <a:ahLst/>
            <a:cxnLst>
              <a:cxn ang="T4">
                <a:pos x="T0" y="T1"/>
              </a:cxn>
              <a:cxn ang="T5">
                <a:pos x="T2" y="T3"/>
              </a:cxn>
            </a:cxnLst>
            <a:rect l="0" t="0" r="r" b="b"/>
            <a:pathLst>
              <a:path w="265" h="1">
                <a:moveTo>
                  <a:pt x="0" y="0"/>
                </a:moveTo>
                <a:lnTo>
                  <a:pt x="264" y="0"/>
                </a:lnTo>
              </a:path>
            </a:pathLst>
          </a:custGeom>
          <a:noFill/>
          <a:ln w="25400" cap="rnd" cmpd="sng">
            <a:solidFill>
              <a:schemeClr val="tx1"/>
            </a:solidFill>
            <a:prstDash val="solid"/>
            <a:round/>
            <a:headEnd type="none" w="sm" len="sm"/>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5549" name="Freeform 13">
            <a:extLst>
              <a:ext uri="{FF2B5EF4-FFF2-40B4-BE49-F238E27FC236}">
                <a16:creationId xmlns:a16="http://schemas.microsoft.com/office/drawing/2014/main" id="{902F3620-12AC-4C45-84F8-C03BF471945E}"/>
              </a:ext>
            </a:extLst>
          </p:cNvPr>
          <p:cNvSpPr>
            <a:spLocks/>
          </p:cNvSpPr>
          <p:nvPr/>
        </p:nvSpPr>
        <p:spPr bwMode="auto">
          <a:xfrm>
            <a:off x="5443538" y="2871788"/>
            <a:ext cx="420687" cy="1587"/>
          </a:xfrm>
          <a:custGeom>
            <a:avLst/>
            <a:gdLst>
              <a:gd name="T0" fmla="*/ 0 w 265"/>
              <a:gd name="T1" fmla="*/ 0 h 1"/>
              <a:gd name="T2" fmla="*/ 419100 w 265"/>
              <a:gd name="T3" fmla="*/ 0 h 1"/>
              <a:gd name="T4" fmla="*/ 0 60000 65536"/>
              <a:gd name="T5" fmla="*/ 0 60000 65536"/>
            </a:gdLst>
            <a:ahLst/>
            <a:cxnLst>
              <a:cxn ang="T4">
                <a:pos x="T0" y="T1"/>
              </a:cxn>
              <a:cxn ang="T5">
                <a:pos x="T2" y="T3"/>
              </a:cxn>
            </a:cxnLst>
            <a:rect l="0" t="0" r="r" b="b"/>
            <a:pathLst>
              <a:path w="265" h="1">
                <a:moveTo>
                  <a:pt x="0" y="0"/>
                </a:moveTo>
                <a:lnTo>
                  <a:pt x="264" y="0"/>
                </a:lnTo>
              </a:path>
            </a:pathLst>
          </a:custGeom>
          <a:noFill/>
          <a:ln w="25400" cap="rnd" cmpd="sng">
            <a:solidFill>
              <a:schemeClr val="tx1"/>
            </a:solidFill>
            <a:prstDash val="solid"/>
            <a:round/>
            <a:headEnd type="none" w="sm" len="sm"/>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5550" name="Rectangle 14">
            <a:extLst>
              <a:ext uri="{FF2B5EF4-FFF2-40B4-BE49-F238E27FC236}">
                <a16:creationId xmlns:a16="http://schemas.microsoft.com/office/drawing/2014/main" id="{C61916CF-17FC-4F35-9032-12B92A3E3750}"/>
              </a:ext>
            </a:extLst>
          </p:cNvPr>
          <p:cNvSpPr>
            <a:spLocks noChangeArrowheads="1"/>
          </p:cNvSpPr>
          <p:nvPr/>
        </p:nvSpPr>
        <p:spPr bwMode="auto">
          <a:xfrm>
            <a:off x="3876675" y="5410200"/>
            <a:ext cx="1199046" cy="862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kumimoji="0" lang="en-US" altLang="zh-CN">
                <a:latin typeface="Arial Unicode MS" panose="020B0604020202020204" pitchFamily="34" charset="-128"/>
                <a:ea typeface="Arial Unicode MS" panose="020B0604020202020204" pitchFamily="34" charset="-128"/>
                <a:cs typeface="Arial Unicode MS" panose="020B0604020202020204" pitchFamily="34" charset="-128"/>
              </a:rPr>
              <a:t>Feedback</a:t>
            </a:r>
          </a:p>
          <a:p>
            <a:r>
              <a:rPr kumimoji="0" lang="en-US" altLang="zh-CN">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3200">
                <a:latin typeface="Arial Unicode MS" panose="020B0604020202020204" pitchFamily="34" charset="-128"/>
                <a:ea typeface="Arial Unicode MS" panose="020B0604020202020204" pitchFamily="34" charset="-128"/>
                <a:cs typeface="Arial Unicode MS" panose="020B0604020202020204" pitchFamily="34" charset="-128"/>
              </a:rPr>
              <a:t>反應</a:t>
            </a:r>
          </a:p>
        </p:txBody>
      </p:sp>
      <p:sp>
        <p:nvSpPr>
          <p:cNvPr id="65551" name="Rectangle 15">
            <a:extLst>
              <a:ext uri="{FF2B5EF4-FFF2-40B4-BE49-F238E27FC236}">
                <a16:creationId xmlns:a16="http://schemas.microsoft.com/office/drawing/2014/main" id="{642F3F81-E882-48C1-9B80-ACE7F51E3E78}"/>
              </a:ext>
            </a:extLst>
          </p:cNvPr>
          <p:cNvSpPr>
            <a:spLocks noChangeArrowheads="1"/>
          </p:cNvSpPr>
          <p:nvPr/>
        </p:nvSpPr>
        <p:spPr bwMode="auto">
          <a:xfrm>
            <a:off x="3041780" y="3468688"/>
            <a:ext cx="1122102" cy="862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CN">
                <a:latin typeface="Arial Unicode MS" panose="020B0604020202020204" pitchFamily="34" charset="-128"/>
                <a:ea typeface="Arial Unicode MS" panose="020B0604020202020204" pitchFamily="34" charset="-128"/>
                <a:cs typeface="Arial Unicode MS" panose="020B0604020202020204" pitchFamily="34" charset="-128"/>
              </a:rPr>
              <a:t>Message</a:t>
            </a:r>
          </a:p>
          <a:p>
            <a:pPr algn="ctr"/>
            <a:r>
              <a:rPr kumimoji="0" lang="en-US" altLang="zh-CN">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3200">
                <a:latin typeface="Arial Unicode MS" panose="020B0604020202020204" pitchFamily="34" charset="-128"/>
                <a:ea typeface="Arial Unicode MS" panose="020B0604020202020204" pitchFamily="34" charset="-128"/>
                <a:cs typeface="Arial Unicode MS" panose="020B0604020202020204" pitchFamily="34" charset="-128"/>
              </a:rPr>
              <a:t>信息</a:t>
            </a:r>
          </a:p>
        </p:txBody>
      </p:sp>
      <p:sp>
        <p:nvSpPr>
          <p:cNvPr id="65552" name="Line 16">
            <a:extLst>
              <a:ext uri="{FF2B5EF4-FFF2-40B4-BE49-F238E27FC236}">
                <a16:creationId xmlns:a16="http://schemas.microsoft.com/office/drawing/2014/main" id="{DFE8DC24-AF60-4BA3-9393-A166399A229D}"/>
              </a:ext>
            </a:extLst>
          </p:cNvPr>
          <p:cNvSpPr>
            <a:spLocks noChangeShapeType="1"/>
          </p:cNvSpPr>
          <p:nvPr/>
        </p:nvSpPr>
        <p:spPr bwMode="auto">
          <a:xfrm flipH="1">
            <a:off x="1520825" y="3671888"/>
            <a:ext cx="1522413"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5553" name="Line 17">
            <a:extLst>
              <a:ext uri="{FF2B5EF4-FFF2-40B4-BE49-F238E27FC236}">
                <a16:creationId xmlns:a16="http://schemas.microsoft.com/office/drawing/2014/main" id="{ABDD99C8-92F2-4241-BF83-20AC41AA8B9F}"/>
              </a:ext>
            </a:extLst>
          </p:cNvPr>
          <p:cNvSpPr>
            <a:spLocks noChangeShapeType="1"/>
          </p:cNvSpPr>
          <p:nvPr/>
        </p:nvSpPr>
        <p:spPr bwMode="auto">
          <a:xfrm flipV="1">
            <a:off x="3576638" y="2909888"/>
            <a:ext cx="0" cy="5318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5554" name="Rectangle 18">
            <a:extLst>
              <a:ext uri="{FF2B5EF4-FFF2-40B4-BE49-F238E27FC236}">
                <a16:creationId xmlns:a16="http://schemas.microsoft.com/office/drawing/2014/main" id="{2B35B02E-BAA3-4B82-928F-886DAD10A579}"/>
              </a:ext>
            </a:extLst>
          </p:cNvPr>
          <p:cNvSpPr>
            <a:spLocks noChangeArrowheads="1"/>
          </p:cNvSpPr>
          <p:nvPr/>
        </p:nvSpPr>
        <p:spPr bwMode="auto">
          <a:xfrm>
            <a:off x="5024438" y="3443288"/>
            <a:ext cx="1122102" cy="862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kumimoji="0" lang="en-US" altLang="zh-CN">
                <a:latin typeface="Arial Unicode MS" panose="020B0604020202020204" pitchFamily="34" charset="-128"/>
                <a:ea typeface="Arial Unicode MS" panose="020B0604020202020204" pitchFamily="34" charset="-128"/>
                <a:cs typeface="Arial Unicode MS" panose="020B0604020202020204" pitchFamily="34" charset="-128"/>
              </a:rPr>
              <a:t>Message</a:t>
            </a:r>
          </a:p>
          <a:p>
            <a:r>
              <a:rPr kumimoji="0" lang="en-US" altLang="zh-CN">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3200">
                <a:latin typeface="Arial Unicode MS" panose="020B0604020202020204" pitchFamily="34" charset="-128"/>
                <a:ea typeface="Arial Unicode MS" panose="020B0604020202020204" pitchFamily="34" charset="-128"/>
                <a:cs typeface="Arial Unicode MS" panose="020B0604020202020204" pitchFamily="34" charset="-128"/>
              </a:rPr>
              <a:t>信息</a:t>
            </a:r>
          </a:p>
        </p:txBody>
      </p:sp>
      <p:sp>
        <p:nvSpPr>
          <p:cNvPr id="65555" name="Line 19">
            <a:extLst>
              <a:ext uri="{FF2B5EF4-FFF2-40B4-BE49-F238E27FC236}">
                <a16:creationId xmlns:a16="http://schemas.microsoft.com/office/drawing/2014/main" id="{9268F380-55BA-41D2-A764-B21762647B49}"/>
              </a:ext>
            </a:extLst>
          </p:cNvPr>
          <p:cNvSpPr>
            <a:spLocks noChangeShapeType="1"/>
          </p:cNvSpPr>
          <p:nvPr/>
        </p:nvSpPr>
        <p:spPr bwMode="auto">
          <a:xfrm>
            <a:off x="6169025" y="3671888"/>
            <a:ext cx="1598613" cy="0"/>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5556" name="Line 20">
            <a:extLst>
              <a:ext uri="{FF2B5EF4-FFF2-40B4-BE49-F238E27FC236}">
                <a16:creationId xmlns:a16="http://schemas.microsoft.com/office/drawing/2014/main" id="{F4024E2E-BE08-4C92-BE5D-48E14A225B47}"/>
              </a:ext>
            </a:extLst>
          </p:cNvPr>
          <p:cNvSpPr>
            <a:spLocks noChangeShapeType="1"/>
          </p:cNvSpPr>
          <p:nvPr/>
        </p:nvSpPr>
        <p:spPr bwMode="auto">
          <a:xfrm flipV="1">
            <a:off x="5651500" y="2909888"/>
            <a:ext cx="0" cy="531812"/>
          </a:xfrm>
          <a:prstGeom prst="line">
            <a:avLst/>
          </a:prstGeom>
          <a:noFill/>
          <a:ln w="127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ustDataLst>
      <p:tags r:id="rId1"/>
    </p:custDataLst>
  </p:cSld>
  <p:clrMapOvr>
    <a:masterClrMapping/>
  </p:clrMapOvr>
  <p:transition>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586" name="Group 2">
            <a:extLst>
              <a:ext uri="{FF2B5EF4-FFF2-40B4-BE49-F238E27FC236}">
                <a16:creationId xmlns:a16="http://schemas.microsoft.com/office/drawing/2014/main" id="{4502C731-EBCC-47BD-BB68-C76D400E82C9}"/>
              </a:ext>
            </a:extLst>
          </p:cNvPr>
          <p:cNvGrpSpPr>
            <a:grpSpLocks/>
          </p:cNvGrpSpPr>
          <p:nvPr/>
        </p:nvGrpSpPr>
        <p:grpSpPr bwMode="auto">
          <a:xfrm>
            <a:off x="458788" y="534988"/>
            <a:ext cx="8226425" cy="5597525"/>
            <a:chOff x="289" y="337"/>
            <a:chExt cx="5182" cy="3526"/>
          </a:xfrm>
        </p:grpSpPr>
        <p:sp>
          <p:nvSpPr>
            <p:cNvPr id="168963" name="Rectangle 3">
              <a:extLst>
                <a:ext uri="{FF2B5EF4-FFF2-40B4-BE49-F238E27FC236}">
                  <a16:creationId xmlns:a16="http://schemas.microsoft.com/office/drawing/2014/main" id="{DA197440-5C71-47DD-928D-86F58FF4F9C3}"/>
                </a:ext>
              </a:extLst>
            </p:cNvPr>
            <p:cNvSpPr>
              <a:spLocks noChangeArrowheads="1"/>
            </p:cNvSpPr>
            <p:nvPr/>
          </p:nvSpPr>
          <p:spPr bwMode="auto">
            <a:xfrm>
              <a:off x="1922" y="1464"/>
              <a:ext cx="1916" cy="1272"/>
            </a:xfrm>
            <a:prstGeom prst="rect">
              <a:avLst/>
            </a:prstGeom>
            <a:gradFill rotWithShape="0">
              <a:gsLst>
                <a:gs pos="0">
                  <a:schemeClr val="accent1">
                    <a:gamma/>
                    <a:shade val="49804"/>
                    <a:invGamma/>
                  </a:schemeClr>
                </a:gs>
                <a:gs pos="50000">
                  <a:schemeClr val="accent1"/>
                </a:gs>
                <a:gs pos="100000">
                  <a:schemeClr val="accent1">
                    <a:gamma/>
                    <a:shade val="49804"/>
                    <a:invGamma/>
                  </a:schemeClr>
                </a:gs>
              </a:gsLst>
              <a:lin ang="5400000" scaled="1"/>
            </a:gradFill>
            <a:ln w="12700">
              <a:solidFill>
                <a:schemeClr val="tx1"/>
              </a:solidFill>
              <a:miter lim="800000"/>
              <a:headEnd/>
              <a:tailEnd/>
            </a:ln>
            <a:effectLst/>
          </p:spPr>
          <p:txBody>
            <a:bodyPr wrap="none" lIns="92075" tIns="46038" rIns="92075" bIns="46038" anchor="ctr"/>
            <a:lstStyle/>
            <a:p>
              <a:pPr algn="ctr">
                <a:defRPr/>
              </a:pPr>
              <a:r>
                <a:rPr kumimoji="0" lang="en-US" altLang="zh-CN" dirty="0">
                  <a:solidFill>
                    <a:schemeClr val="bg1"/>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Barriers to</a:t>
              </a:r>
            </a:p>
            <a:p>
              <a:pPr algn="ctr">
                <a:defRPr/>
              </a:pPr>
              <a:r>
                <a:rPr kumimoji="0" lang="en-US" altLang="zh-CN" dirty="0">
                  <a:solidFill>
                    <a:schemeClr val="bg1"/>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Effective</a:t>
              </a:r>
            </a:p>
            <a:p>
              <a:pPr algn="ctr">
                <a:defRPr/>
              </a:pPr>
              <a:r>
                <a:rPr kumimoji="0" lang="en-US" altLang="zh-CN" dirty="0">
                  <a:solidFill>
                    <a:schemeClr val="bg1"/>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Communication</a:t>
              </a:r>
            </a:p>
            <a:p>
              <a:pPr algn="ctr">
                <a:defRPr/>
              </a:pPr>
              <a:r>
                <a:rPr kumimoji="0" lang="en-US" altLang="zh-CN" sz="2400" dirty="0">
                  <a:solidFill>
                    <a:schemeClr val="bg1"/>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3200" dirty="0" err="1">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有效溝通的</a:t>
              </a:r>
              <a:endParaRPr kumimoji="0" lang="en-US" altLang="zh-CN" sz="3200" dirty="0">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gn="ctr">
                <a:defRPr/>
              </a:pPr>
              <a:r>
                <a:rPr kumimoji="0" lang="en-US" altLang="zh-CN" sz="3200" dirty="0" err="1">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障礙</a:t>
              </a:r>
              <a:endParaRPr kumimoji="0" lang="en-US" altLang="zh-CN" sz="3200" dirty="0">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68964" name="Rectangle 4">
              <a:extLst>
                <a:ext uri="{FF2B5EF4-FFF2-40B4-BE49-F238E27FC236}">
                  <a16:creationId xmlns:a16="http://schemas.microsoft.com/office/drawing/2014/main" id="{83459621-9ABE-4111-9364-E07FC914CC81}"/>
                </a:ext>
              </a:extLst>
            </p:cNvPr>
            <p:cNvSpPr>
              <a:spLocks noChangeArrowheads="1"/>
            </p:cNvSpPr>
            <p:nvPr/>
          </p:nvSpPr>
          <p:spPr bwMode="auto">
            <a:xfrm>
              <a:off x="4177" y="1685"/>
              <a:ext cx="1294" cy="831"/>
            </a:xfrm>
            <a:prstGeom prst="rect">
              <a:avLst/>
            </a:prstGeom>
            <a:gradFill rotWithShape="0">
              <a:gsLst>
                <a:gs pos="0">
                  <a:schemeClr val="accent1">
                    <a:gamma/>
                    <a:shade val="49804"/>
                    <a:invGamma/>
                  </a:schemeClr>
                </a:gs>
                <a:gs pos="50000">
                  <a:schemeClr val="accent1"/>
                </a:gs>
                <a:gs pos="100000">
                  <a:schemeClr val="accent1">
                    <a:gamma/>
                    <a:shade val="49804"/>
                    <a:invGamma/>
                  </a:schemeClr>
                </a:gs>
              </a:gsLst>
              <a:lin ang="5400000" scaled="1"/>
            </a:gradFill>
            <a:ln w="12700">
              <a:solidFill>
                <a:schemeClr val="tx1"/>
              </a:solidFill>
              <a:miter lim="800000"/>
              <a:headEnd/>
              <a:tailEnd/>
            </a:ln>
            <a:effectLst/>
          </p:spPr>
          <p:txBody>
            <a:bodyPr wrap="none" lIns="92075" tIns="46038" rIns="92075" bIns="46038" anchor="ctr"/>
            <a:lstStyle/>
            <a:p>
              <a:pPr algn="ctr">
                <a:defRPr/>
              </a:pPr>
              <a:r>
                <a:rPr kumimoji="0" lang="en-US" altLang="zh-CN">
                  <a:solidFill>
                    <a:schemeClr val="bg1"/>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Information</a:t>
              </a:r>
            </a:p>
            <a:p>
              <a:pPr algn="ctr">
                <a:defRPr/>
              </a:pPr>
              <a:r>
                <a:rPr kumimoji="0" lang="en-US" altLang="zh-CN">
                  <a:solidFill>
                    <a:schemeClr val="bg1"/>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Overload</a:t>
              </a:r>
            </a:p>
            <a:p>
              <a:pPr algn="ctr">
                <a:defRPr/>
              </a:pPr>
              <a:r>
                <a:rPr kumimoji="0" lang="en-US" altLang="zh-CN">
                  <a:solidFill>
                    <a:schemeClr val="bg1"/>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3600">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信息超載</a:t>
              </a:r>
            </a:p>
          </p:txBody>
        </p:sp>
        <p:sp>
          <p:nvSpPr>
            <p:cNvPr id="168965" name="Rectangle 5">
              <a:extLst>
                <a:ext uri="{FF2B5EF4-FFF2-40B4-BE49-F238E27FC236}">
                  <a16:creationId xmlns:a16="http://schemas.microsoft.com/office/drawing/2014/main" id="{BAFDEBA2-7A23-4FF8-8804-EB359DE29633}"/>
                </a:ext>
              </a:extLst>
            </p:cNvPr>
            <p:cNvSpPr>
              <a:spLocks noChangeArrowheads="1"/>
            </p:cNvSpPr>
            <p:nvPr/>
          </p:nvSpPr>
          <p:spPr bwMode="auto">
            <a:xfrm>
              <a:off x="4177" y="337"/>
              <a:ext cx="1294" cy="831"/>
            </a:xfrm>
            <a:prstGeom prst="rect">
              <a:avLst/>
            </a:prstGeom>
            <a:gradFill rotWithShape="0">
              <a:gsLst>
                <a:gs pos="0">
                  <a:schemeClr val="accent1">
                    <a:gamma/>
                    <a:shade val="49804"/>
                    <a:invGamma/>
                  </a:schemeClr>
                </a:gs>
                <a:gs pos="50000">
                  <a:schemeClr val="accent1"/>
                </a:gs>
                <a:gs pos="100000">
                  <a:schemeClr val="accent1">
                    <a:gamma/>
                    <a:shade val="49804"/>
                    <a:invGamma/>
                  </a:schemeClr>
                </a:gs>
              </a:gsLst>
              <a:lin ang="5400000" scaled="1"/>
            </a:gradFill>
            <a:ln w="12700">
              <a:solidFill>
                <a:schemeClr val="tx1"/>
              </a:solidFill>
              <a:miter lim="800000"/>
              <a:headEnd/>
              <a:tailEnd/>
            </a:ln>
            <a:effectLst/>
          </p:spPr>
          <p:txBody>
            <a:bodyPr wrap="none" lIns="92075" tIns="46038" rIns="92075" bIns="46038" anchor="ctr"/>
            <a:lstStyle/>
            <a:p>
              <a:pPr algn="ctr">
                <a:defRPr/>
              </a:pPr>
              <a:r>
                <a:rPr kumimoji="0" lang="en-US" altLang="zh-CN">
                  <a:solidFill>
                    <a:schemeClr val="bg1"/>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Selective</a:t>
              </a:r>
            </a:p>
            <a:p>
              <a:pPr algn="ctr">
                <a:defRPr/>
              </a:pPr>
              <a:r>
                <a:rPr kumimoji="0" lang="en-US" altLang="zh-CN">
                  <a:solidFill>
                    <a:schemeClr val="bg1"/>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Perception</a:t>
              </a:r>
            </a:p>
            <a:p>
              <a:pPr algn="ctr">
                <a:defRPr/>
              </a:pPr>
              <a:r>
                <a:rPr kumimoji="0" lang="en-US" altLang="zh-CN">
                  <a:solidFill>
                    <a:schemeClr val="bg1"/>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3200">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任一選擇</a:t>
              </a:r>
            </a:p>
          </p:txBody>
        </p:sp>
        <p:sp>
          <p:nvSpPr>
            <p:cNvPr id="168966" name="Rectangle 6">
              <a:extLst>
                <a:ext uri="{FF2B5EF4-FFF2-40B4-BE49-F238E27FC236}">
                  <a16:creationId xmlns:a16="http://schemas.microsoft.com/office/drawing/2014/main" id="{61EAD1B2-BFF5-44D6-B1D8-C6166DCC35A3}"/>
                </a:ext>
              </a:extLst>
            </p:cNvPr>
            <p:cNvSpPr>
              <a:spLocks noChangeArrowheads="1"/>
            </p:cNvSpPr>
            <p:nvPr/>
          </p:nvSpPr>
          <p:spPr bwMode="auto">
            <a:xfrm>
              <a:off x="4177" y="3032"/>
              <a:ext cx="1294" cy="831"/>
            </a:xfrm>
            <a:prstGeom prst="rect">
              <a:avLst/>
            </a:prstGeom>
            <a:gradFill rotWithShape="0">
              <a:gsLst>
                <a:gs pos="0">
                  <a:schemeClr val="accent1">
                    <a:gamma/>
                    <a:shade val="49804"/>
                    <a:invGamma/>
                  </a:schemeClr>
                </a:gs>
                <a:gs pos="50000">
                  <a:schemeClr val="accent1"/>
                </a:gs>
                <a:gs pos="100000">
                  <a:schemeClr val="accent1">
                    <a:gamma/>
                    <a:shade val="49804"/>
                    <a:invGamma/>
                  </a:schemeClr>
                </a:gs>
              </a:gsLst>
              <a:lin ang="5400000" scaled="1"/>
            </a:gradFill>
            <a:ln w="12700">
              <a:solidFill>
                <a:schemeClr val="tx1"/>
              </a:solidFill>
              <a:miter lim="800000"/>
              <a:headEnd/>
              <a:tailEnd/>
            </a:ln>
            <a:effectLst/>
          </p:spPr>
          <p:txBody>
            <a:bodyPr wrap="none" lIns="92075" tIns="46038" rIns="92075" bIns="46038" anchor="ctr"/>
            <a:lstStyle/>
            <a:p>
              <a:pPr algn="ctr">
                <a:defRPr/>
              </a:pPr>
              <a:r>
                <a:rPr kumimoji="0" lang="en-US" altLang="zh-CN">
                  <a:solidFill>
                    <a:schemeClr val="bg1"/>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Apprehension</a:t>
              </a:r>
            </a:p>
            <a:p>
              <a:pPr algn="ctr">
                <a:defRPr/>
              </a:pPr>
              <a:r>
                <a:rPr kumimoji="0" lang="en-US" altLang="zh-CN">
                  <a:solidFill>
                    <a:schemeClr val="bg1"/>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3600">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理解</a:t>
              </a:r>
            </a:p>
          </p:txBody>
        </p:sp>
        <p:sp>
          <p:nvSpPr>
            <p:cNvPr id="168967" name="Rectangle 7">
              <a:extLst>
                <a:ext uri="{FF2B5EF4-FFF2-40B4-BE49-F238E27FC236}">
                  <a16:creationId xmlns:a16="http://schemas.microsoft.com/office/drawing/2014/main" id="{9CA54D61-AEDE-4D97-A03D-96EABB5243E9}"/>
                </a:ext>
              </a:extLst>
            </p:cNvPr>
            <p:cNvSpPr>
              <a:spLocks noChangeArrowheads="1"/>
            </p:cNvSpPr>
            <p:nvPr/>
          </p:nvSpPr>
          <p:spPr bwMode="auto">
            <a:xfrm>
              <a:off x="289" y="337"/>
              <a:ext cx="1294" cy="831"/>
            </a:xfrm>
            <a:prstGeom prst="rect">
              <a:avLst/>
            </a:prstGeom>
            <a:gradFill rotWithShape="0">
              <a:gsLst>
                <a:gs pos="0">
                  <a:schemeClr val="accent1">
                    <a:gamma/>
                    <a:shade val="49804"/>
                    <a:invGamma/>
                  </a:schemeClr>
                </a:gs>
                <a:gs pos="50000">
                  <a:schemeClr val="accent1"/>
                </a:gs>
                <a:gs pos="100000">
                  <a:schemeClr val="accent1">
                    <a:gamma/>
                    <a:shade val="49804"/>
                    <a:invGamma/>
                  </a:schemeClr>
                </a:gs>
              </a:gsLst>
              <a:lin ang="5400000" scaled="1"/>
            </a:gradFill>
            <a:ln w="12700">
              <a:solidFill>
                <a:schemeClr val="tx1"/>
              </a:solidFill>
              <a:miter lim="800000"/>
              <a:headEnd/>
              <a:tailEnd/>
            </a:ln>
            <a:effectLst/>
          </p:spPr>
          <p:txBody>
            <a:bodyPr wrap="none" lIns="92075" tIns="46038" rIns="92075" bIns="46038" anchor="ctr"/>
            <a:lstStyle/>
            <a:p>
              <a:pPr algn="ctr">
                <a:defRPr/>
              </a:pPr>
              <a:r>
                <a:rPr kumimoji="0" lang="en-US" altLang="zh-CN">
                  <a:solidFill>
                    <a:schemeClr val="bg1"/>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Filtering</a:t>
              </a:r>
            </a:p>
            <a:p>
              <a:pPr algn="ctr">
                <a:defRPr/>
              </a:pPr>
              <a:r>
                <a:rPr kumimoji="0" lang="en-US" altLang="zh-CN" sz="4400">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過濾</a:t>
              </a:r>
            </a:p>
          </p:txBody>
        </p:sp>
        <p:sp>
          <p:nvSpPr>
            <p:cNvPr id="168968" name="Rectangle 8">
              <a:extLst>
                <a:ext uri="{FF2B5EF4-FFF2-40B4-BE49-F238E27FC236}">
                  <a16:creationId xmlns:a16="http://schemas.microsoft.com/office/drawing/2014/main" id="{12423834-3A64-4062-AAC1-A3D762647EC3}"/>
                </a:ext>
              </a:extLst>
            </p:cNvPr>
            <p:cNvSpPr>
              <a:spLocks noChangeArrowheads="1"/>
            </p:cNvSpPr>
            <p:nvPr/>
          </p:nvSpPr>
          <p:spPr bwMode="auto">
            <a:xfrm>
              <a:off x="289" y="1685"/>
              <a:ext cx="1294" cy="831"/>
            </a:xfrm>
            <a:prstGeom prst="rect">
              <a:avLst/>
            </a:prstGeom>
            <a:gradFill rotWithShape="0">
              <a:gsLst>
                <a:gs pos="0">
                  <a:schemeClr val="accent1">
                    <a:gamma/>
                    <a:shade val="49804"/>
                    <a:invGamma/>
                  </a:schemeClr>
                </a:gs>
                <a:gs pos="50000">
                  <a:schemeClr val="accent1"/>
                </a:gs>
                <a:gs pos="100000">
                  <a:schemeClr val="accent1">
                    <a:gamma/>
                    <a:shade val="49804"/>
                    <a:invGamma/>
                  </a:schemeClr>
                </a:gs>
              </a:gsLst>
              <a:lin ang="5400000" scaled="1"/>
            </a:gradFill>
            <a:ln w="12700">
              <a:solidFill>
                <a:schemeClr val="tx1"/>
              </a:solidFill>
              <a:miter lim="800000"/>
              <a:headEnd/>
              <a:tailEnd/>
            </a:ln>
            <a:effectLst/>
          </p:spPr>
          <p:txBody>
            <a:bodyPr wrap="none" lIns="92075" tIns="46038" rIns="92075" bIns="46038" anchor="ctr"/>
            <a:lstStyle/>
            <a:p>
              <a:pPr algn="ctr">
                <a:defRPr/>
              </a:pPr>
              <a:r>
                <a:rPr kumimoji="0" lang="en-US" altLang="zh-CN">
                  <a:solidFill>
                    <a:schemeClr val="bg1"/>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Defensiveness</a:t>
              </a:r>
            </a:p>
            <a:p>
              <a:pPr algn="ctr">
                <a:defRPr/>
              </a:pPr>
              <a:r>
                <a:rPr kumimoji="0" lang="en-US" altLang="zh-CN" sz="2800">
                  <a:solidFill>
                    <a:schemeClr val="bg1"/>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4400">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抗拒</a:t>
              </a:r>
            </a:p>
          </p:txBody>
        </p:sp>
        <p:sp>
          <p:nvSpPr>
            <p:cNvPr id="168969" name="Rectangle 9">
              <a:extLst>
                <a:ext uri="{FF2B5EF4-FFF2-40B4-BE49-F238E27FC236}">
                  <a16:creationId xmlns:a16="http://schemas.microsoft.com/office/drawing/2014/main" id="{6DA28B74-1889-43A1-B10E-9AC480F275CA}"/>
                </a:ext>
              </a:extLst>
            </p:cNvPr>
            <p:cNvSpPr>
              <a:spLocks noChangeArrowheads="1"/>
            </p:cNvSpPr>
            <p:nvPr/>
          </p:nvSpPr>
          <p:spPr bwMode="auto">
            <a:xfrm>
              <a:off x="289" y="3032"/>
              <a:ext cx="1294" cy="831"/>
            </a:xfrm>
            <a:prstGeom prst="rect">
              <a:avLst/>
            </a:prstGeom>
            <a:gradFill rotWithShape="0">
              <a:gsLst>
                <a:gs pos="0">
                  <a:schemeClr val="accent1">
                    <a:gamma/>
                    <a:shade val="49804"/>
                    <a:invGamma/>
                  </a:schemeClr>
                </a:gs>
                <a:gs pos="50000">
                  <a:schemeClr val="accent1"/>
                </a:gs>
                <a:gs pos="100000">
                  <a:schemeClr val="accent1">
                    <a:gamma/>
                    <a:shade val="49804"/>
                    <a:invGamma/>
                  </a:schemeClr>
                </a:gs>
              </a:gsLst>
              <a:lin ang="5400000" scaled="1"/>
            </a:gradFill>
            <a:ln w="12700">
              <a:solidFill>
                <a:schemeClr val="tx1"/>
              </a:solidFill>
              <a:miter lim="800000"/>
              <a:headEnd/>
              <a:tailEnd/>
            </a:ln>
            <a:effectLst/>
          </p:spPr>
          <p:txBody>
            <a:bodyPr wrap="none" lIns="92075" tIns="46038" rIns="92075" bIns="46038" anchor="ctr"/>
            <a:lstStyle/>
            <a:p>
              <a:pPr algn="ctr">
                <a:defRPr/>
              </a:pPr>
              <a:r>
                <a:rPr kumimoji="0" lang="en-US" altLang="zh-CN">
                  <a:solidFill>
                    <a:schemeClr val="bg1"/>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Language</a:t>
              </a:r>
            </a:p>
            <a:p>
              <a:pPr algn="ctr">
                <a:defRPr/>
              </a:pPr>
              <a:r>
                <a:rPr kumimoji="0" lang="en-US" altLang="zh-CN" sz="4400">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語言</a:t>
              </a:r>
            </a:p>
          </p:txBody>
        </p:sp>
        <p:sp>
          <p:nvSpPr>
            <p:cNvPr id="168970" name="Freeform 10">
              <a:extLst>
                <a:ext uri="{FF2B5EF4-FFF2-40B4-BE49-F238E27FC236}">
                  <a16:creationId xmlns:a16="http://schemas.microsoft.com/office/drawing/2014/main" id="{E7540DE3-0D9D-4EF8-A5B3-1ECA58C65A13}"/>
                </a:ext>
              </a:extLst>
            </p:cNvPr>
            <p:cNvSpPr>
              <a:spLocks/>
            </p:cNvSpPr>
            <p:nvPr/>
          </p:nvSpPr>
          <p:spPr bwMode="auto">
            <a:xfrm>
              <a:off x="1584" y="2737"/>
              <a:ext cx="1297" cy="712"/>
            </a:xfrm>
            <a:custGeom>
              <a:avLst/>
              <a:gdLst>
                <a:gd name="T0" fmla="*/ 1296 w 1297"/>
                <a:gd name="T1" fmla="*/ 0 h 712"/>
                <a:gd name="T2" fmla="*/ 1296 w 1297"/>
                <a:gd name="T3" fmla="*/ 711 h 712"/>
                <a:gd name="T4" fmla="*/ 0 w 1297"/>
                <a:gd name="T5" fmla="*/ 711 h 712"/>
              </a:gdLst>
              <a:ahLst/>
              <a:cxnLst>
                <a:cxn ang="0">
                  <a:pos x="T0" y="T1"/>
                </a:cxn>
                <a:cxn ang="0">
                  <a:pos x="T2" y="T3"/>
                </a:cxn>
                <a:cxn ang="0">
                  <a:pos x="T4" y="T5"/>
                </a:cxn>
              </a:cxnLst>
              <a:rect l="0" t="0" r="r" b="b"/>
              <a:pathLst>
                <a:path w="1297" h="712">
                  <a:moveTo>
                    <a:pt x="1296" y="0"/>
                  </a:moveTo>
                  <a:lnTo>
                    <a:pt x="1296" y="711"/>
                  </a:lnTo>
                  <a:lnTo>
                    <a:pt x="0" y="711"/>
                  </a:lnTo>
                </a:path>
              </a:pathLst>
            </a:custGeom>
            <a:gradFill rotWithShape="0">
              <a:gsLst>
                <a:gs pos="0">
                  <a:schemeClr val="accent1">
                    <a:gamma/>
                    <a:shade val="49804"/>
                    <a:invGamma/>
                  </a:schemeClr>
                </a:gs>
                <a:gs pos="50000">
                  <a:schemeClr val="accent1"/>
                </a:gs>
                <a:gs pos="100000">
                  <a:schemeClr val="accent1">
                    <a:gamma/>
                    <a:shade val="49804"/>
                    <a:invGamma/>
                  </a:schemeClr>
                </a:gs>
              </a:gsLst>
              <a:lin ang="5400000" scaled="1"/>
            </a:gradFill>
            <a:ln w="12700" cap="rnd" cmpd="sng">
              <a:solidFill>
                <a:schemeClr val="tx1"/>
              </a:solidFill>
              <a:prstDash val="solid"/>
              <a:round/>
              <a:headEnd type="none" w="sm" len="sm"/>
              <a:tailEnd type="stealth" w="med" len="med"/>
            </a:ln>
            <a:effectLst/>
          </p:spPr>
          <p:txBody>
            <a:bodyPr/>
            <a:lstStyle/>
            <a:p>
              <a:pPr eaLnBrk="1" hangingPunct="1">
                <a:defRPr/>
              </a:pPr>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68971" name="Freeform 11">
              <a:extLst>
                <a:ext uri="{FF2B5EF4-FFF2-40B4-BE49-F238E27FC236}">
                  <a16:creationId xmlns:a16="http://schemas.microsoft.com/office/drawing/2014/main" id="{8AFBE64B-6DC8-48A1-8E85-92B5164D47C1}"/>
                </a:ext>
              </a:extLst>
            </p:cNvPr>
            <p:cNvSpPr>
              <a:spLocks/>
            </p:cNvSpPr>
            <p:nvPr/>
          </p:nvSpPr>
          <p:spPr bwMode="auto">
            <a:xfrm>
              <a:off x="2880" y="2737"/>
              <a:ext cx="1297" cy="712"/>
            </a:xfrm>
            <a:custGeom>
              <a:avLst/>
              <a:gdLst>
                <a:gd name="T0" fmla="*/ 0 w 1297"/>
                <a:gd name="T1" fmla="*/ 0 h 712"/>
                <a:gd name="T2" fmla="*/ 0 w 1297"/>
                <a:gd name="T3" fmla="*/ 711 h 712"/>
                <a:gd name="T4" fmla="*/ 1296 w 1297"/>
                <a:gd name="T5" fmla="*/ 711 h 712"/>
              </a:gdLst>
              <a:ahLst/>
              <a:cxnLst>
                <a:cxn ang="0">
                  <a:pos x="T0" y="T1"/>
                </a:cxn>
                <a:cxn ang="0">
                  <a:pos x="T2" y="T3"/>
                </a:cxn>
                <a:cxn ang="0">
                  <a:pos x="T4" y="T5"/>
                </a:cxn>
              </a:cxnLst>
              <a:rect l="0" t="0" r="r" b="b"/>
              <a:pathLst>
                <a:path w="1297" h="712">
                  <a:moveTo>
                    <a:pt x="0" y="0"/>
                  </a:moveTo>
                  <a:lnTo>
                    <a:pt x="0" y="711"/>
                  </a:lnTo>
                  <a:lnTo>
                    <a:pt x="1296" y="711"/>
                  </a:lnTo>
                </a:path>
              </a:pathLst>
            </a:custGeom>
            <a:gradFill rotWithShape="0">
              <a:gsLst>
                <a:gs pos="0">
                  <a:schemeClr val="accent1">
                    <a:gamma/>
                    <a:shade val="49804"/>
                    <a:invGamma/>
                  </a:schemeClr>
                </a:gs>
                <a:gs pos="50000">
                  <a:schemeClr val="accent1"/>
                </a:gs>
                <a:gs pos="100000">
                  <a:schemeClr val="accent1">
                    <a:gamma/>
                    <a:shade val="49804"/>
                    <a:invGamma/>
                  </a:schemeClr>
                </a:gs>
              </a:gsLst>
              <a:lin ang="5400000" scaled="1"/>
            </a:gradFill>
            <a:ln w="12700" cap="rnd" cmpd="sng">
              <a:solidFill>
                <a:schemeClr val="tx1"/>
              </a:solidFill>
              <a:prstDash val="solid"/>
              <a:round/>
              <a:headEnd type="none" w="sm" len="sm"/>
              <a:tailEnd type="stealth" w="med" len="med"/>
            </a:ln>
            <a:effectLst/>
          </p:spPr>
          <p:txBody>
            <a:bodyPr/>
            <a:lstStyle/>
            <a:p>
              <a:pPr eaLnBrk="1" hangingPunct="1">
                <a:defRPr/>
              </a:pPr>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68972" name="Freeform 12">
              <a:extLst>
                <a:ext uri="{FF2B5EF4-FFF2-40B4-BE49-F238E27FC236}">
                  <a16:creationId xmlns:a16="http://schemas.microsoft.com/office/drawing/2014/main" id="{1D204A65-8624-44F9-8746-08C41896105F}"/>
                </a:ext>
              </a:extLst>
            </p:cNvPr>
            <p:cNvSpPr>
              <a:spLocks/>
            </p:cNvSpPr>
            <p:nvPr/>
          </p:nvSpPr>
          <p:spPr bwMode="auto">
            <a:xfrm>
              <a:off x="1584" y="753"/>
              <a:ext cx="1297" cy="711"/>
            </a:xfrm>
            <a:custGeom>
              <a:avLst/>
              <a:gdLst>
                <a:gd name="T0" fmla="*/ 1296 w 1297"/>
                <a:gd name="T1" fmla="*/ 710 h 711"/>
                <a:gd name="T2" fmla="*/ 1296 w 1297"/>
                <a:gd name="T3" fmla="*/ 0 h 711"/>
                <a:gd name="T4" fmla="*/ 0 w 1297"/>
                <a:gd name="T5" fmla="*/ 0 h 711"/>
              </a:gdLst>
              <a:ahLst/>
              <a:cxnLst>
                <a:cxn ang="0">
                  <a:pos x="T0" y="T1"/>
                </a:cxn>
                <a:cxn ang="0">
                  <a:pos x="T2" y="T3"/>
                </a:cxn>
                <a:cxn ang="0">
                  <a:pos x="T4" y="T5"/>
                </a:cxn>
              </a:cxnLst>
              <a:rect l="0" t="0" r="r" b="b"/>
              <a:pathLst>
                <a:path w="1297" h="711">
                  <a:moveTo>
                    <a:pt x="1296" y="710"/>
                  </a:moveTo>
                  <a:lnTo>
                    <a:pt x="1296" y="0"/>
                  </a:lnTo>
                  <a:lnTo>
                    <a:pt x="0" y="0"/>
                  </a:lnTo>
                </a:path>
              </a:pathLst>
            </a:custGeom>
            <a:gradFill rotWithShape="0">
              <a:gsLst>
                <a:gs pos="0">
                  <a:schemeClr val="accent1">
                    <a:gamma/>
                    <a:shade val="49804"/>
                    <a:invGamma/>
                  </a:schemeClr>
                </a:gs>
                <a:gs pos="50000">
                  <a:schemeClr val="accent1"/>
                </a:gs>
                <a:gs pos="100000">
                  <a:schemeClr val="accent1">
                    <a:gamma/>
                    <a:shade val="49804"/>
                    <a:invGamma/>
                  </a:schemeClr>
                </a:gs>
              </a:gsLst>
              <a:lin ang="5400000" scaled="1"/>
            </a:gradFill>
            <a:ln w="12700" cap="rnd" cmpd="sng">
              <a:solidFill>
                <a:schemeClr val="tx1"/>
              </a:solidFill>
              <a:prstDash val="solid"/>
              <a:round/>
              <a:headEnd type="none" w="sm" len="sm"/>
              <a:tailEnd type="stealth" w="med" len="med"/>
            </a:ln>
            <a:effectLst/>
          </p:spPr>
          <p:txBody>
            <a:bodyPr/>
            <a:lstStyle/>
            <a:p>
              <a:pPr eaLnBrk="1" hangingPunct="1">
                <a:defRPr/>
              </a:pPr>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68973" name="Freeform 13">
              <a:extLst>
                <a:ext uri="{FF2B5EF4-FFF2-40B4-BE49-F238E27FC236}">
                  <a16:creationId xmlns:a16="http://schemas.microsoft.com/office/drawing/2014/main" id="{43B96B72-3931-4ADF-A725-36EE9FB40968}"/>
                </a:ext>
              </a:extLst>
            </p:cNvPr>
            <p:cNvSpPr>
              <a:spLocks/>
            </p:cNvSpPr>
            <p:nvPr/>
          </p:nvSpPr>
          <p:spPr bwMode="auto">
            <a:xfrm>
              <a:off x="2880" y="753"/>
              <a:ext cx="1297" cy="711"/>
            </a:xfrm>
            <a:custGeom>
              <a:avLst/>
              <a:gdLst>
                <a:gd name="T0" fmla="*/ 0 w 1297"/>
                <a:gd name="T1" fmla="*/ 710 h 711"/>
                <a:gd name="T2" fmla="*/ 0 w 1297"/>
                <a:gd name="T3" fmla="*/ 0 h 711"/>
                <a:gd name="T4" fmla="*/ 1296 w 1297"/>
                <a:gd name="T5" fmla="*/ 0 h 711"/>
              </a:gdLst>
              <a:ahLst/>
              <a:cxnLst>
                <a:cxn ang="0">
                  <a:pos x="T0" y="T1"/>
                </a:cxn>
                <a:cxn ang="0">
                  <a:pos x="T2" y="T3"/>
                </a:cxn>
                <a:cxn ang="0">
                  <a:pos x="T4" y="T5"/>
                </a:cxn>
              </a:cxnLst>
              <a:rect l="0" t="0" r="r" b="b"/>
              <a:pathLst>
                <a:path w="1297" h="711">
                  <a:moveTo>
                    <a:pt x="0" y="710"/>
                  </a:moveTo>
                  <a:lnTo>
                    <a:pt x="0" y="0"/>
                  </a:lnTo>
                  <a:lnTo>
                    <a:pt x="1296" y="0"/>
                  </a:lnTo>
                </a:path>
              </a:pathLst>
            </a:custGeom>
            <a:gradFill rotWithShape="0">
              <a:gsLst>
                <a:gs pos="0">
                  <a:schemeClr val="accent1">
                    <a:gamma/>
                    <a:shade val="49804"/>
                    <a:invGamma/>
                  </a:schemeClr>
                </a:gs>
                <a:gs pos="50000">
                  <a:schemeClr val="accent1"/>
                </a:gs>
                <a:gs pos="100000">
                  <a:schemeClr val="accent1">
                    <a:gamma/>
                    <a:shade val="49804"/>
                    <a:invGamma/>
                  </a:schemeClr>
                </a:gs>
              </a:gsLst>
              <a:lin ang="5400000" scaled="1"/>
            </a:gradFill>
            <a:ln w="12700" cap="rnd" cmpd="sng">
              <a:solidFill>
                <a:schemeClr val="tx1"/>
              </a:solidFill>
              <a:prstDash val="solid"/>
              <a:round/>
              <a:headEnd type="none" w="sm" len="sm"/>
              <a:tailEnd type="stealth" w="med" len="med"/>
            </a:ln>
            <a:effectLst/>
          </p:spPr>
          <p:txBody>
            <a:bodyPr/>
            <a:lstStyle/>
            <a:p>
              <a:pPr eaLnBrk="1" hangingPunct="1">
                <a:defRPr/>
              </a:pPr>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7599" name="Freeform 14">
              <a:extLst>
                <a:ext uri="{FF2B5EF4-FFF2-40B4-BE49-F238E27FC236}">
                  <a16:creationId xmlns:a16="http://schemas.microsoft.com/office/drawing/2014/main" id="{5C8BFDE1-E22F-4C3A-BCC4-FF0AED6DEE82}"/>
                </a:ext>
              </a:extLst>
            </p:cNvPr>
            <p:cNvSpPr>
              <a:spLocks/>
            </p:cNvSpPr>
            <p:nvPr/>
          </p:nvSpPr>
          <p:spPr bwMode="auto">
            <a:xfrm>
              <a:off x="1584" y="2100"/>
              <a:ext cx="338" cy="1"/>
            </a:xfrm>
            <a:custGeom>
              <a:avLst/>
              <a:gdLst>
                <a:gd name="T0" fmla="*/ 337 w 338"/>
                <a:gd name="T1" fmla="*/ 0 h 1"/>
                <a:gd name="T2" fmla="*/ 0 w 338"/>
                <a:gd name="T3" fmla="*/ 0 h 1"/>
                <a:gd name="T4" fmla="*/ 0 60000 65536"/>
                <a:gd name="T5" fmla="*/ 0 60000 65536"/>
              </a:gdLst>
              <a:ahLst/>
              <a:cxnLst>
                <a:cxn ang="T4">
                  <a:pos x="T0" y="T1"/>
                </a:cxn>
                <a:cxn ang="T5">
                  <a:pos x="T2" y="T3"/>
                </a:cxn>
              </a:cxnLst>
              <a:rect l="0" t="0" r="r" b="b"/>
              <a:pathLst>
                <a:path w="338" h="1">
                  <a:moveTo>
                    <a:pt x="337" y="0"/>
                  </a:moveTo>
                  <a:lnTo>
                    <a:pt x="0" y="0"/>
                  </a:lnTo>
                </a:path>
              </a:pathLst>
            </a:custGeom>
            <a:noFill/>
            <a:ln w="12700" cap="rnd" cmpd="sng">
              <a:solidFill>
                <a:schemeClr val="tx1"/>
              </a:solidFill>
              <a:prstDash val="solid"/>
              <a:round/>
              <a:headEnd type="none" w="sm" len="sm"/>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67600" name="Freeform 15">
              <a:extLst>
                <a:ext uri="{FF2B5EF4-FFF2-40B4-BE49-F238E27FC236}">
                  <a16:creationId xmlns:a16="http://schemas.microsoft.com/office/drawing/2014/main" id="{CAF01EBE-35A5-4214-8B80-D9AF468485D1}"/>
                </a:ext>
              </a:extLst>
            </p:cNvPr>
            <p:cNvSpPr>
              <a:spLocks/>
            </p:cNvSpPr>
            <p:nvPr/>
          </p:nvSpPr>
          <p:spPr bwMode="auto">
            <a:xfrm>
              <a:off x="3839" y="2100"/>
              <a:ext cx="338" cy="1"/>
            </a:xfrm>
            <a:custGeom>
              <a:avLst/>
              <a:gdLst>
                <a:gd name="T0" fmla="*/ 0 w 338"/>
                <a:gd name="T1" fmla="*/ 0 h 1"/>
                <a:gd name="T2" fmla="*/ 337 w 338"/>
                <a:gd name="T3" fmla="*/ 0 h 1"/>
                <a:gd name="T4" fmla="*/ 0 60000 65536"/>
                <a:gd name="T5" fmla="*/ 0 60000 65536"/>
              </a:gdLst>
              <a:ahLst/>
              <a:cxnLst>
                <a:cxn ang="T4">
                  <a:pos x="T0" y="T1"/>
                </a:cxn>
                <a:cxn ang="T5">
                  <a:pos x="T2" y="T3"/>
                </a:cxn>
              </a:cxnLst>
              <a:rect l="0" t="0" r="r" b="b"/>
              <a:pathLst>
                <a:path w="338" h="1">
                  <a:moveTo>
                    <a:pt x="0" y="0"/>
                  </a:moveTo>
                  <a:lnTo>
                    <a:pt x="337" y="0"/>
                  </a:lnTo>
                </a:path>
              </a:pathLst>
            </a:custGeom>
            <a:noFill/>
            <a:ln w="12700" cap="rnd" cmpd="sng">
              <a:solidFill>
                <a:schemeClr val="tx1"/>
              </a:solidFill>
              <a:prstDash val="solid"/>
              <a:round/>
              <a:headEnd type="none" w="sm" len="sm"/>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168980" name="Rectangle 20">
            <a:extLst>
              <a:ext uri="{FF2B5EF4-FFF2-40B4-BE49-F238E27FC236}">
                <a16:creationId xmlns:a16="http://schemas.microsoft.com/office/drawing/2014/main" id="{3B0017C5-DBAC-4BAE-8128-D5633BB49E0E}"/>
              </a:ext>
            </a:extLst>
          </p:cNvPr>
          <p:cNvSpPr>
            <a:spLocks noGrp="1" noChangeArrowheads="1"/>
          </p:cNvSpPr>
          <p:nvPr>
            <p:ph type="title" idx="4294967295"/>
          </p:nvPr>
        </p:nvSpPr>
        <p:spPr>
          <a:xfrm>
            <a:off x="684213" y="44450"/>
            <a:ext cx="7772400" cy="1143000"/>
          </a:xfrm>
          <a:prstGeom prst="rect">
            <a:avLst/>
          </a:prstGeom>
        </p:spPr>
        <p:txBody>
          <a:bodyPr/>
          <a:lstStyle/>
          <a:p>
            <a:pPr eaLnBrk="1" hangingPunct="1">
              <a:defRPr/>
            </a:pPr>
            <a:r>
              <a:rPr kumimoji="0" lang="en-US" altLang="zh-CN">
                <a:solidFill>
                  <a:schemeClr val="tx1"/>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過 濾</a:t>
            </a:r>
            <a:endParaRPr kumimoji="0" lang="zh-TW" altLang="en-US">
              <a:solidFill>
                <a:schemeClr val="tx1"/>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ustDataLst>
      <p:tags r:id="rId1"/>
    </p:custDataLst>
  </p:cSld>
  <p:clrMapOvr>
    <a:masterClrMapping/>
  </p:clrMapOvr>
  <p:transition>
    <p:zo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descr="White marble">
            <a:extLst>
              <a:ext uri="{FF2B5EF4-FFF2-40B4-BE49-F238E27FC236}">
                <a16:creationId xmlns:a16="http://schemas.microsoft.com/office/drawing/2014/main" id="{7406ECC5-E2D3-4369-BAB1-CC1AFDC06907}"/>
              </a:ext>
            </a:extLst>
          </p:cNvPr>
          <p:cNvSpPr>
            <a:spLocks noChangeArrowheads="1"/>
          </p:cNvSpPr>
          <p:nvPr/>
        </p:nvSpPr>
        <p:spPr bwMode="auto">
          <a:xfrm>
            <a:off x="458788" y="2587625"/>
            <a:ext cx="8226425" cy="3578225"/>
          </a:xfrm>
          <a:prstGeom prst="rect">
            <a:avLst/>
          </a:prstGeom>
          <a:blipFill dpi="0" rotWithShape="0">
            <a:blip r:embed="rId4"/>
            <a:srcRect/>
            <a:tile tx="0" ty="0" sx="100000" sy="100000" flip="none" algn="tl"/>
          </a:blipFill>
          <a:ln w="12700">
            <a:solidFill>
              <a:schemeClr val="tx1"/>
            </a:solidFill>
            <a:miter lim="800000"/>
            <a:headEnd/>
            <a:tailEnd/>
          </a:ln>
          <a:effectLst>
            <a:outerShdw dist="35921" dir="2700000" algn="ctr" rotWithShape="0">
              <a:schemeClr val="bg2"/>
            </a:outerShdw>
          </a:effec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71011" name="Rectangle 3">
            <a:extLst>
              <a:ext uri="{FF2B5EF4-FFF2-40B4-BE49-F238E27FC236}">
                <a16:creationId xmlns:a16="http://schemas.microsoft.com/office/drawing/2014/main" id="{071D4DB7-3E60-4761-9BB6-0DE877BE4642}"/>
              </a:ext>
            </a:extLst>
          </p:cNvPr>
          <p:cNvSpPr>
            <a:spLocks noChangeArrowheads="1"/>
          </p:cNvSpPr>
          <p:nvPr/>
        </p:nvSpPr>
        <p:spPr bwMode="auto">
          <a:xfrm>
            <a:off x="458788" y="260350"/>
            <a:ext cx="8228012" cy="2436813"/>
          </a:xfrm>
          <a:prstGeom prst="rect">
            <a:avLst/>
          </a:prstGeom>
          <a:gradFill rotWithShape="0">
            <a:gsLst>
              <a:gs pos="0">
                <a:srgbClr val="FF0000">
                  <a:gamma/>
                  <a:shade val="49804"/>
                  <a:invGamma/>
                </a:srgbClr>
              </a:gs>
              <a:gs pos="50000">
                <a:srgbClr val="FF0000"/>
              </a:gs>
              <a:gs pos="100000">
                <a:srgbClr val="FF0000">
                  <a:gamma/>
                  <a:shade val="49804"/>
                  <a:invGamma/>
                </a:srgbClr>
              </a:gs>
            </a:gsLst>
            <a:lin ang="5400000" scaled="1"/>
          </a:gradFill>
          <a:ln w="12700">
            <a:solidFill>
              <a:schemeClr val="tx1"/>
            </a:solidFill>
            <a:miter lim="800000"/>
            <a:headEnd/>
            <a:tailEnd/>
          </a:ln>
          <a:effectLst>
            <a:outerShdw dist="28398" dir="20006097" algn="ctr" rotWithShape="0">
              <a:schemeClr val="bg2"/>
            </a:outerShdw>
          </a:effectLst>
        </p:spPr>
        <p:txBody>
          <a:bodyPr wrap="none" lIns="92075" tIns="46038" rIns="92075" bIns="46038" anchor="ctr"/>
          <a:lstStyle/>
          <a:p>
            <a:pPr algn="ctr">
              <a:defRPr/>
            </a:pPr>
            <a:r>
              <a:rPr kumimoji="0" lang="en-US" altLang="zh-CN" sz="3600">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Direction of</a:t>
            </a:r>
          </a:p>
          <a:p>
            <a:pPr algn="ctr">
              <a:defRPr/>
            </a:pPr>
            <a:r>
              <a:rPr kumimoji="0" lang="en-US" altLang="zh-CN" sz="3600">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Communication</a:t>
            </a:r>
          </a:p>
          <a:p>
            <a:pPr algn="ctr">
              <a:defRPr/>
            </a:pPr>
            <a:r>
              <a:rPr kumimoji="0" lang="en-US" altLang="zh-CN" sz="6000">
                <a:solidFill>
                  <a:schemeClr val="bg1"/>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endParaRPr kumimoji="0" lang="en-US" altLang="zh-CN" sz="6000">
              <a:solidFill>
                <a:schemeClr val="folHlink"/>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71012" name="Oval 4">
            <a:extLst>
              <a:ext uri="{FF2B5EF4-FFF2-40B4-BE49-F238E27FC236}">
                <a16:creationId xmlns:a16="http://schemas.microsoft.com/office/drawing/2014/main" id="{0BC13C02-AC57-4A6A-91D0-0C671269D34B}"/>
              </a:ext>
            </a:extLst>
          </p:cNvPr>
          <p:cNvSpPr>
            <a:spLocks noChangeArrowheads="1"/>
          </p:cNvSpPr>
          <p:nvPr/>
        </p:nvSpPr>
        <p:spPr bwMode="auto">
          <a:xfrm>
            <a:off x="533400" y="3119438"/>
            <a:ext cx="2819400" cy="2590800"/>
          </a:xfrm>
          <a:prstGeom prst="ellipse">
            <a:avLst/>
          </a:prstGeom>
          <a:gradFill rotWithShape="0">
            <a:gsLst>
              <a:gs pos="0">
                <a:schemeClr val="bg2"/>
              </a:gs>
              <a:gs pos="100000">
                <a:schemeClr val="bg2">
                  <a:gamma/>
                  <a:shade val="60000"/>
                  <a:invGamma/>
                </a:schemeClr>
              </a:gs>
            </a:gsLst>
            <a:path path="shape">
              <a:fillToRect l="50000" t="50000" r="50000" b="50000"/>
            </a:path>
          </a:gradFill>
          <a:ln>
            <a:noFill/>
          </a:ln>
          <a:effectLst>
            <a:outerShdw dist="35921" dir="2700000" algn="ctr" rotWithShape="0">
              <a:schemeClr val="bg2"/>
            </a:outerShdw>
          </a:effectLst>
        </p:spPr>
        <p:txBody>
          <a:bodyPr wrap="none" lIns="92075" tIns="46038" rIns="92075" bIns="46038" anchor="ctr"/>
          <a:lstStyle/>
          <a:p>
            <a:pPr algn="ctr">
              <a:defRPr/>
            </a:pPr>
            <a:r>
              <a:rPr kumimoji="0" lang="en-US" altLang="zh-CN" sz="3200" dirty="0">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Upward</a:t>
            </a:r>
          </a:p>
          <a:p>
            <a:pPr algn="ctr">
              <a:defRPr/>
            </a:pPr>
            <a:r>
              <a:rPr kumimoji="0" lang="en-US" altLang="zh-CN" sz="3200" dirty="0">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4800" dirty="0">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向 上</a:t>
            </a:r>
          </a:p>
        </p:txBody>
      </p:sp>
      <p:sp>
        <p:nvSpPr>
          <p:cNvPr id="171013" name="Oval 5">
            <a:extLst>
              <a:ext uri="{FF2B5EF4-FFF2-40B4-BE49-F238E27FC236}">
                <a16:creationId xmlns:a16="http://schemas.microsoft.com/office/drawing/2014/main" id="{090092EC-CC3A-4EDD-A1F7-6A2441D8EA99}"/>
              </a:ext>
            </a:extLst>
          </p:cNvPr>
          <p:cNvSpPr>
            <a:spLocks noChangeArrowheads="1"/>
          </p:cNvSpPr>
          <p:nvPr/>
        </p:nvSpPr>
        <p:spPr bwMode="auto">
          <a:xfrm>
            <a:off x="5791200" y="3119438"/>
            <a:ext cx="2819400" cy="2590800"/>
          </a:xfrm>
          <a:prstGeom prst="ellipse">
            <a:avLst/>
          </a:prstGeom>
          <a:gradFill rotWithShape="0">
            <a:gsLst>
              <a:gs pos="0">
                <a:schemeClr val="accent2"/>
              </a:gs>
              <a:gs pos="100000">
                <a:schemeClr val="accent2">
                  <a:gamma/>
                  <a:shade val="60000"/>
                  <a:invGamma/>
                </a:schemeClr>
              </a:gs>
            </a:gsLst>
            <a:path path="shape">
              <a:fillToRect l="50000" t="50000" r="50000" b="50000"/>
            </a:path>
          </a:gradFill>
          <a:ln>
            <a:noFill/>
          </a:ln>
          <a:effectLst>
            <a:outerShdw dist="35921" dir="2700000" algn="ctr" rotWithShape="0">
              <a:schemeClr val="bg2"/>
            </a:outerShdw>
          </a:effectLst>
        </p:spPr>
        <p:txBody>
          <a:bodyPr wrap="none" lIns="92075" tIns="46038" rIns="92075" bIns="46038" anchor="ctr"/>
          <a:lstStyle/>
          <a:p>
            <a:pPr algn="ctr">
              <a:defRPr/>
            </a:pPr>
            <a:r>
              <a:rPr kumimoji="0" lang="en-US" altLang="zh-CN" sz="3200">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Lateral</a:t>
            </a:r>
          </a:p>
          <a:p>
            <a:pPr algn="ctr">
              <a:defRPr/>
            </a:pPr>
            <a:r>
              <a:rPr kumimoji="0" lang="en-US" altLang="zh-CN" sz="4800">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 橫 向</a:t>
            </a:r>
          </a:p>
        </p:txBody>
      </p:sp>
      <p:sp>
        <p:nvSpPr>
          <p:cNvPr id="171014" name="Oval 6">
            <a:extLst>
              <a:ext uri="{FF2B5EF4-FFF2-40B4-BE49-F238E27FC236}">
                <a16:creationId xmlns:a16="http://schemas.microsoft.com/office/drawing/2014/main" id="{4436164B-F956-4CF2-ABD6-1E445CB19D5A}"/>
              </a:ext>
            </a:extLst>
          </p:cNvPr>
          <p:cNvSpPr>
            <a:spLocks noChangeArrowheads="1"/>
          </p:cNvSpPr>
          <p:nvPr/>
        </p:nvSpPr>
        <p:spPr bwMode="auto">
          <a:xfrm>
            <a:off x="3124200" y="3119438"/>
            <a:ext cx="2819400" cy="2590800"/>
          </a:xfrm>
          <a:prstGeom prst="ellipse">
            <a:avLst/>
          </a:prstGeom>
          <a:gradFill rotWithShape="0">
            <a:gsLst>
              <a:gs pos="0">
                <a:srgbClr val="FF0000"/>
              </a:gs>
              <a:gs pos="100000">
                <a:srgbClr val="FF0000">
                  <a:gamma/>
                  <a:shade val="60000"/>
                  <a:invGamma/>
                </a:srgbClr>
              </a:gs>
            </a:gsLst>
            <a:path path="shape">
              <a:fillToRect l="50000" t="50000" r="50000" b="50000"/>
            </a:path>
          </a:gradFill>
          <a:ln>
            <a:noFill/>
          </a:ln>
          <a:effectLst>
            <a:outerShdw dist="35921" dir="2700000" algn="ctr" rotWithShape="0">
              <a:schemeClr val="bg2"/>
            </a:outerShdw>
          </a:effectLst>
        </p:spPr>
        <p:txBody>
          <a:bodyPr wrap="none" lIns="92075" tIns="46038" rIns="92075" bIns="46038" anchor="ctr"/>
          <a:lstStyle/>
          <a:p>
            <a:pPr algn="ctr">
              <a:defRPr/>
            </a:pPr>
            <a:r>
              <a:rPr kumimoji="0" lang="en-US" altLang="zh-CN" sz="3200">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Downward</a:t>
            </a:r>
          </a:p>
          <a:p>
            <a:pPr algn="ctr">
              <a:defRPr/>
            </a:pPr>
            <a:r>
              <a:rPr kumimoji="0" lang="en-US" altLang="zh-CN" sz="3200">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4800">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向 下</a:t>
            </a:r>
          </a:p>
        </p:txBody>
      </p:sp>
      <p:sp>
        <p:nvSpPr>
          <p:cNvPr id="171031" name="Rectangle 23">
            <a:extLst>
              <a:ext uri="{FF2B5EF4-FFF2-40B4-BE49-F238E27FC236}">
                <a16:creationId xmlns:a16="http://schemas.microsoft.com/office/drawing/2014/main" id="{D580F2A4-EABC-4EFA-97CC-F519F48243E0}"/>
              </a:ext>
            </a:extLst>
          </p:cNvPr>
          <p:cNvSpPr>
            <a:spLocks noGrp="1" noChangeArrowheads="1"/>
          </p:cNvSpPr>
          <p:nvPr>
            <p:ph type="title" idx="4294967295"/>
          </p:nvPr>
        </p:nvSpPr>
        <p:spPr>
          <a:xfrm>
            <a:off x="685800" y="1628800"/>
            <a:ext cx="7772400" cy="993750"/>
          </a:xfrm>
          <a:prstGeom prst="rect">
            <a:avLst/>
          </a:prstGeom>
        </p:spPr>
        <p:txBody>
          <a:bodyPr/>
          <a:lstStyle/>
          <a:p>
            <a:pPr eaLnBrk="1" hangingPunct="1">
              <a:defRPr/>
            </a:pPr>
            <a:r>
              <a:rPr kumimoji="0" lang="en-US" altLang="zh-CN" sz="5400">
                <a:solidFill>
                  <a:schemeClr val="folHlink"/>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溝 通 方 向</a:t>
            </a:r>
            <a:endParaRPr kumimoji="0" lang="zh-TW" altLang="en-US" sz="5400">
              <a:solidFill>
                <a:schemeClr val="folHlink"/>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ustDataLst>
      <p:tags r:id="rId1"/>
    </p:custDataLst>
  </p:cSld>
  <p:clrMapOvr>
    <a:masterClrMapping/>
  </p:clrMapOvr>
  <p:transition>
    <p:check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1">
            <a:extLst>
              <a:ext uri="{FF2B5EF4-FFF2-40B4-BE49-F238E27FC236}">
                <a16:creationId xmlns:a16="http://schemas.microsoft.com/office/drawing/2014/main" id="{55E92475-C100-4676-8441-8ABF66DB9BC6}"/>
              </a:ext>
            </a:extLst>
          </p:cNvPr>
          <p:cNvSpPr>
            <a:spLocks noGrp="1" noChangeArrowheads="1"/>
          </p:cNvSpPr>
          <p:nvPr>
            <p:ph type="title" idx="4294967295"/>
          </p:nvPr>
        </p:nvSpPr>
        <p:spPr bwMode="auto">
          <a:xfrm>
            <a:off x="685800" y="609600"/>
            <a:ext cx="77724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0" lang="en-US" altLang="zh-CN" sz="16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溝 通 網 路</a:t>
            </a:r>
            <a:endParaRPr kumimoji="0" lang="zh-TW" altLang="en-US" sz="16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1683" name="Rectangle 2">
            <a:extLst>
              <a:ext uri="{FF2B5EF4-FFF2-40B4-BE49-F238E27FC236}">
                <a16:creationId xmlns:a16="http://schemas.microsoft.com/office/drawing/2014/main" id="{9D3F23D4-3118-4714-BB6F-9DF478817422}"/>
              </a:ext>
            </a:extLst>
          </p:cNvPr>
          <p:cNvSpPr>
            <a:spLocks noChangeArrowheads="1"/>
          </p:cNvSpPr>
          <p:nvPr/>
        </p:nvSpPr>
        <p:spPr bwMode="auto">
          <a:xfrm>
            <a:off x="4648200" y="2819400"/>
            <a:ext cx="4495800" cy="3508375"/>
          </a:xfrm>
          <a:prstGeom prst="rect">
            <a:avLst/>
          </a:prstGeom>
          <a:gradFill rotWithShape="0">
            <a:gsLst>
              <a:gs pos="0">
                <a:srgbClr val="54D7D4"/>
              </a:gs>
              <a:gs pos="100000">
                <a:srgbClr val="228C8A"/>
              </a:gs>
            </a:gsLst>
            <a:path path="shape">
              <a:fillToRect l="50000" t="50000" r="50000" b="50000"/>
            </a:path>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nSpc>
                <a:spcPct val="190000"/>
              </a:lnSpc>
              <a:buSzPct val="80000"/>
              <a:buFont typeface="Monotype Sorts" pitchFamily="2" charset="2"/>
              <a:buChar char="v"/>
            </a:pPr>
            <a:r>
              <a:rPr kumimoji="0" lang="en-US" altLang="zh-CN" sz="28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多 向 </a:t>
            </a:r>
            <a:r>
              <a:rPr kumimoji="0" lang="en-US" altLang="zh-CN" sz="24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Multidirectional </a:t>
            </a:r>
          </a:p>
          <a:p>
            <a:pPr>
              <a:lnSpc>
                <a:spcPct val="190000"/>
              </a:lnSpc>
              <a:buSzPct val="80000"/>
              <a:buFont typeface="Monotype Sorts" pitchFamily="2" charset="2"/>
              <a:buChar char="v"/>
            </a:pPr>
            <a:r>
              <a:rPr kumimoji="0" lang="en-US" altLang="zh-CN" sz="28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避 開 開 </a:t>
            </a:r>
            <a:r>
              <a:rPr kumimoji="0" lang="en-US" altLang="zh-CN" sz="24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Skips authority</a:t>
            </a:r>
            <a:r>
              <a:rPr kumimoji="0" lang="en-US" altLang="zh-CN" sz="28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a:lnSpc>
                <a:spcPct val="190000"/>
              </a:lnSpc>
              <a:buSzPct val="80000"/>
              <a:buFont typeface="Monotype Sorts" pitchFamily="2" charset="2"/>
              <a:buChar char="v"/>
            </a:pPr>
            <a:r>
              <a:rPr kumimoji="0" lang="en-US" altLang="zh-CN" sz="28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社 群 相 關 </a:t>
            </a:r>
            <a:r>
              <a:rPr kumimoji="0" lang="en-US" altLang="zh-CN" sz="24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Social-related</a:t>
            </a:r>
            <a:r>
              <a:rPr kumimoji="0" lang="en-US" altLang="zh-CN" sz="28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p>
        </p:txBody>
      </p:sp>
      <p:sp>
        <p:nvSpPr>
          <p:cNvPr id="173059" name="Rectangle 3">
            <a:extLst>
              <a:ext uri="{FF2B5EF4-FFF2-40B4-BE49-F238E27FC236}">
                <a16:creationId xmlns:a16="http://schemas.microsoft.com/office/drawing/2014/main" id="{E729EF5C-7F7B-42CA-967F-23A93988336C}"/>
              </a:ext>
            </a:extLst>
          </p:cNvPr>
          <p:cNvSpPr>
            <a:spLocks noChangeArrowheads="1"/>
          </p:cNvSpPr>
          <p:nvPr/>
        </p:nvSpPr>
        <p:spPr bwMode="auto">
          <a:xfrm>
            <a:off x="0" y="2819400"/>
            <a:ext cx="4648200" cy="3508375"/>
          </a:xfrm>
          <a:prstGeom prst="rect">
            <a:avLst/>
          </a:prstGeom>
          <a:gradFill rotWithShape="0">
            <a:gsLst>
              <a:gs pos="0">
                <a:srgbClr val="54D7D4"/>
              </a:gs>
              <a:gs pos="100000">
                <a:srgbClr val="228C8A"/>
              </a:gs>
            </a:gsLst>
            <a:path path="shape">
              <a:fillToRect l="50000" t="50000" r="50000" b="50000"/>
            </a:path>
          </a:gradFill>
          <a:ln w="12700">
            <a:solidFill>
              <a:schemeClr val="tx1"/>
            </a:solidFill>
            <a:miter lim="800000"/>
            <a:headEnd/>
            <a:tailEnd/>
          </a:ln>
          <a:effectLst/>
        </p:spPr>
        <p:txBody>
          <a:bodyPr wrap="none" lIns="92075" tIns="46038" rIns="92075" bIns="46038" anchor="ctr"/>
          <a:lstStyle/>
          <a:p>
            <a:pPr>
              <a:lnSpc>
                <a:spcPct val="190000"/>
              </a:lnSpc>
              <a:buSzPct val="80000"/>
              <a:buFont typeface="Monotype Sorts" pitchFamily="2" charset="2"/>
              <a:buChar char="v"/>
              <a:defRPr/>
            </a:pPr>
            <a:r>
              <a:rPr kumimoji="0" lang="en-US" altLang="zh-CN" sz="28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垂 直 </a:t>
            </a:r>
            <a:r>
              <a:rPr kumimoji="0" lang="en-US" altLang="zh-CN" sz="24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Vertical </a:t>
            </a:r>
          </a:p>
          <a:p>
            <a:pPr>
              <a:lnSpc>
                <a:spcPct val="190000"/>
              </a:lnSpc>
              <a:buSzPct val="80000"/>
              <a:buFont typeface="Monotype Sorts" pitchFamily="2" charset="2"/>
              <a:buChar char="v"/>
              <a:defRPr/>
            </a:pPr>
            <a:r>
              <a:rPr kumimoji="0" lang="en-US" altLang="zh-CN" sz="28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追 隨 </a:t>
            </a:r>
            <a:r>
              <a:rPr kumimoji="0" lang="en-US" altLang="zh-CN" sz="24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Follows authority </a:t>
            </a:r>
          </a:p>
          <a:p>
            <a:pPr>
              <a:lnSpc>
                <a:spcPct val="190000"/>
              </a:lnSpc>
              <a:buSzPct val="80000"/>
              <a:buFont typeface="Monotype Sorts" pitchFamily="2" charset="2"/>
              <a:buChar char="v"/>
              <a:defRPr/>
            </a:pPr>
            <a:r>
              <a:rPr kumimoji="0" lang="en-US" altLang="zh-CN" sz="28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任 務 相 關 </a:t>
            </a:r>
            <a:r>
              <a:rPr kumimoji="0" lang="en-US" altLang="zh-CN" sz="24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Task-related</a:t>
            </a:r>
            <a:r>
              <a:rPr kumimoji="0" lang="en-US" altLang="zh-CN" sz="2800">
                <a:solidFill>
                  <a:schemeClr val="bg1"/>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p>
        </p:txBody>
      </p:sp>
      <p:sp>
        <p:nvSpPr>
          <p:cNvPr id="71685" name="Rectangle 4">
            <a:extLst>
              <a:ext uri="{FF2B5EF4-FFF2-40B4-BE49-F238E27FC236}">
                <a16:creationId xmlns:a16="http://schemas.microsoft.com/office/drawing/2014/main" id="{5E124CB5-FE82-47F8-B598-26FF24E22B25}"/>
              </a:ext>
            </a:extLst>
          </p:cNvPr>
          <p:cNvSpPr>
            <a:spLocks noChangeArrowheads="1"/>
          </p:cNvSpPr>
          <p:nvPr/>
        </p:nvSpPr>
        <p:spPr bwMode="auto">
          <a:xfrm>
            <a:off x="0" y="0"/>
            <a:ext cx="9144000" cy="1905000"/>
          </a:xfrm>
          <a:prstGeom prst="rect">
            <a:avLst/>
          </a:prstGeom>
          <a:gradFill rotWithShape="0">
            <a:gsLst>
              <a:gs pos="0">
                <a:srgbClr val="54D7D4"/>
              </a:gs>
              <a:gs pos="100000">
                <a:srgbClr val="228C8A"/>
              </a:gs>
            </a:gsLst>
            <a:path path="shape">
              <a:fillToRect l="50000" t="50000" r="50000" b="50000"/>
            </a:path>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CN" sz="32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Communication</a:t>
            </a:r>
            <a:br>
              <a:rPr kumimoji="0" lang="en-US" altLang="zh-CN" sz="32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br>
            <a:r>
              <a:rPr kumimoji="0" lang="en-US" altLang="zh-CN" sz="32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Networks</a:t>
            </a:r>
          </a:p>
          <a:p>
            <a:pPr algn="ctr"/>
            <a:r>
              <a:rPr kumimoji="0" lang="en-US" altLang="zh-CN" sz="44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溝 通 網 路</a:t>
            </a:r>
          </a:p>
        </p:txBody>
      </p:sp>
      <p:sp>
        <p:nvSpPr>
          <p:cNvPr id="173061" name="Rectangle 5">
            <a:extLst>
              <a:ext uri="{FF2B5EF4-FFF2-40B4-BE49-F238E27FC236}">
                <a16:creationId xmlns:a16="http://schemas.microsoft.com/office/drawing/2014/main" id="{29660333-307E-4259-8A84-FB1FFBC7BF63}"/>
              </a:ext>
            </a:extLst>
          </p:cNvPr>
          <p:cNvSpPr>
            <a:spLocks noChangeArrowheads="1"/>
          </p:cNvSpPr>
          <p:nvPr/>
        </p:nvSpPr>
        <p:spPr bwMode="auto">
          <a:xfrm>
            <a:off x="0" y="1905000"/>
            <a:ext cx="4699000" cy="960438"/>
          </a:xfrm>
          <a:prstGeom prst="rect">
            <a:avLst/>
          </a:prstGeom>
          <a:gradFill rotWithShape="0">
            <a:gsLst>
              <a:gs pos="0">
                <a:srgbClr val="54D7D4"/>
              </a:gs>
              <a:gs pos="100000">
                <a:srgbClr val="228C8A"/>
              </a:gs>
            </a:gsLst>
            <a:path path="shape">
              <a:fillToRect l="50000" t="50000" r="50000" b="50000"/>
            </a:path>
          </a:gradFill>
          <a:ln w="12700">
            <a:solidFill>
              <a:schemeClr val="tx1"/>
            </a:solidFill>
            <a:miter lim="800000"/>
            <a:headEnd/>
            <a:tailEnd/>
          </a:ln>
          <a:effectLst/>
        </p:spPr>
        <p:txBody>
          <a:bodyPr wrap="none" lIns="92075" tIns="46038" rIns="92075" bIns="46038" anchor="ctr"/>
          <a:lstStyle/>
          <a:p>
            <a:pPr algn="ctr">
              <a:defRPr/>
            </a:pPr>
            <a:r>
              <a:rPr kumimoji="0" lang="en-US" altLang="zh-CN" sz="32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正 式 </a:t>
            </a:r>
            <a:r>
              <a:rPr kumimoji="0" lang="en-US" altLang="zh-CN" sz="24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Formal</a:t>
            </a:r>
            <a:r>
              <a:rPr kumimoji="0" lang="en-US" altLang="zh-CN" sz="3200">
                <a:solidFill>
                  <a:schemeClr val="bg1"/>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p>
        </p:txBody>
      </p:sp>
      <p:sp>
        <p:nvSpPr>
          <p:cNvPr id="173062" name="Rectangle 6">
            <a:extLst>
              <a:ext uri="{FF2B5EF4-FFF2-40B4-BE49-F238E27FC236}">
                <a16:creationId xmlns:a16="http://schemas.microsoft.com/office/drawing/2014/main" id="{37CB3AC6-8BDA-41A3-8DF4-1F92C5EA7304}"/>
              </a:ext>
            </a:extLst>
          </p:cNvPr>
          <p:cNvSpPr>
            <a:spLocks noChangeArrowheads="1"/>
          </p:cNvSpPr>
          <p:nvPr/>
        </p:nvSpPr>
        <p:spPr bwMode="auto">
          <a:xfrm>
            <a:off x="4645025" y="1905000"/>
            <a:ext cx="4498975" cy="960438"/>
          </a:xfrm>
          <a:prstGeom prst="rect">
            <a:avLst/>
          </a:prstGeom>
          <a:gradFill rotWithShape="0">
            <a:gsLst>
              <a:gs pos="0">
                <a:srgbClr val="54D7D4"/>
              </a:gs>
              <a:gs pos="100000">
                <a:srgbClr val="228C8A"/>
              </a:gs>
            </a:gsLst>
            <a:path path="shape">
              <a:fillToRect l="50000" t="50000" r="50000" b="50000"/>
            </a:path>
          </a:gradFill>
          <a:ln w="12700">
            <a:solidFill>
              <a:schemeClr val="tx1"/>
            </a:solidFill>
            <a:miter lim="800000"/>
            <a:headEnd/>
            <a:tailEnd/>
          </a:ln>
          <a:effectLst/>
        </p:spPr>
        <p:txBody>
          <a:bodyPr wrap="none" lIns="92075" tIns="46038" rIns="92075" bIns="46038" anchor="ctr"/>
          <a:lstStyle/>
          <a:p>
            <a:pPr algn="ctr">
              <a:defRPr/>
            </a:pPr>
            <a:r>
              <a:rPr kumimoji="0" lang="en-US" altLang="zh-CN" sz="32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非 正 式 </a:t>
            </a:r>
            <a:r>
              <a:rPr kumimoji="0" lang="en-US" altLang="zh-CN" sz="24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Informal</a:t>
            </a:r>
            <a:r>
              <a:rPr kumimoji="0" lang="en-US" altLang="zh-CN" sz="2400">
                <a:solidFill>
                  <a:schemeClr val="bg1"/>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p>
        </p:txBody>
      </p:sp>
    </p:spTree>
    <p:custDataLst>
      <p:tags r:id="rId1"/>
    </p:custDataLst>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8">
            <a:extLst>
              <a:ext uri="{FF2B5EF4-FFF2-40B4-BE49-F238E27FC236}">
                <a16:creationId xmlns:a16="http://schemas.microsoft.com/office/drawing/2014/main" id="{F22A9B87-747D-4740-BC27-14E3120DE2E0}"/>
              </a:ext>
            </a:extLst>
          </p:cNvPr>
          <p:cNvSpPr>
            <a:spLocks noGrp="1" noChangeArrowheads="1"/>
          </p:cNvSpPr>
          <p:nvPr>
            <p:ph type="title"/>
          </p:nvPr>
        </p:nvSpPr>
        <p:spPr bwMode="auto">
          <a:xfrm>
            <a:off x="5364163" y="609600"/>
            <a:ext cx="3094037" cy="298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sz="1400">
                <a:solidFill>
                  <a:schemeClr val="bg1"/>
                </a:solidFill>
              </a:rPr>
              <a:t>韓雷疇教授簡介</a:t>
            </a:r>
            <a:r>
              <a:rPr lang="en-US" altLang="zh-TW" sz="1400">
                <a:solidFill>
                  <a:schemeClr val="bg1"/>
                </a:solidFill>
              </a:rPr>
              <a:t>-1</a:t>
            </a:r>
          </a:p>
        </p:txBody>
      </p:sp>
      <p:sp>
        <p:nvSpPr>
          <p:cNvPr id="19459" name="Text Box 3">
            <a:extLst>
              <a:ext uri="{FF2B5EF4-FFF2-40B4-BE49-F238E27FC236}">
                <a16:creationId xmlns:a16="http://schemas.microsoft.com/office/drawing/2014/main" id="{D15EA69E-3CE2-4814-8F7B-06FEB633114F}"/>
              </a:ext>
            </a:extLst>
          </p:cNvPr>
          <p:cNvSpPr txBox="1">
            <a:spLocks noChangeArrowheads="1"/>
          </p:cNvSpPr>
          <p:nvPr/>
        </p:nvSpPr>
        <p:spPr bwMode="auto">
          <a:xfrm>
            <a:off x="250825" y="187325"/>
            <a:ext cx="8640763" cy="6019213"/>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3200" dirty="0">
                <a:latin typeface="Arial Unicode MS" panose="020B0604020202020204" pitchFamily="34" charset="-128"/>
                <a:ea typeface="Arial Unicode MS" panose="020B0604020202020204" pitchFamily="34" charset="-128"/>
                <a:cs typeface="Arial Unicode MS" panose="020B0604020202020204" pitchFamily="34" charset="-128"/>
              </a:rPr>
              <a:t>韓雷疇教授簡介</a:t>
            </a:r>
            <a:r>
              <a:rPr lang="en-US" altLang="zh-TW" sz="3200" dirty="0">
                <a:latin typeface="Arial Unicode MS" panose="020B0604020202020204" pitchFamily="34" charset="-128"/>
                <a:ea typeface="Arial Unicode MS" panose="020B0604020202020204" pitchFamily="34" charset="-128"/>
                <a:cs typeface="Arial Unicode MS" panose="020B0604020202020204" pitchFamily="34" charset="-128"/>
              </a:rPr>
              <a:t>-1</a:t>
            </a:r>
          </a:p>
          <a:p>
            <a:pPr eaLnBrk="1" hangingPunct="1"/>
            <a:r>
              <a:rPr lang="en-US" altLang="zh-TW" sz="1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1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14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zh-TW" altLang="en-US"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r>
              <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現任：</a:t>
            </a:r>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CN"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黃璿翰</a:t>
            </a:r>
            <a:r>
              <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博士高等學院</a:t>
            </a:r>
            <a:r>
              <a:rPr lang="en-US" altLang="zh-TW" sz="28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客座教授</a:t>
            </a:r>
          </a:p>
          <a:p>
            <a:pPr eaLnBrk="1" hangingPunct="1"/>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馬來西亞</a:t>
            </a:r>
            <a:r>
              <a:rPr lang="en-US" altLang="zh-TW" sz="2800" dirty="0">
                <a:latin typeface="Arial Unicode MS" panose="020B0604020202020204" pitchFamily="34" charset="-128"/>
                <a:ea typeface="Arial Unicode MS" panose="020B0604020202020204" pitchFamily="34" charset="-128"/>
                <a:cs typeface="Arial Unicode MS" panose="020B0604020202020204" pitchFamily="34" charset="-128"/>
              </a:rPr>
              <a:t>SQ1</a:t>
            </a:r>
            <a:r>
              <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認証有限公司</a:t>
            </a:r>
            <a:r>
              <a:rPr lang="en-US" altLang="zh-TW" sz="28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進階顧問</a:t>
            </a:r>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r>
              <a:rPr lang="zh-TW" altLang="en-US" sz="1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1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1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1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zh-TW" altLang="en-US" sz="1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r>
              <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曾任：</a:t>
            </a:r>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8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馬來西亞英迪學院</a:t>
            </a:r>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國際部主任，</a:t>
            </a:r>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品質顧問</a:t>
            </a:r>
          </a:p>
          <a:p>
            <a:pPr eaLnBrk="1" hangingPunct="1"/>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8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800" dirty="0">
                <a:latin typeface="Arial Unicode MS" panose="020B0604020202020204" pitchFamily="34" charset="-128"/>
                <a:ea typeface="Arial Unicode MS" panose="020B0604020202020204" pitchFamily="34" charset="-128"/>
                <a:cs typeface="Arial Unicode MS" panose="020B0604020202020204" pitchFamily="34" charset="-128"/>
              </a:rPr>
              <a:t>ENERSAVE</a:t>
            </a:r>
            <a:r>
              <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工程系統有限公司</a:t>
            </a:r>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－中國部總經</a:t>
            </a:r>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理</a:t>
            </a:r>
          </a:p>
          <a:p>
            <a:pPr eaLnBrk="1" hangingPunct="1"/>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8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金獅集團</a:t>
            </a:r>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中國醫葯部總經理</a:t>
            </a:r>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8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中央糖業私人有限公司</a:t>
            </a:r>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生產經理，品質經</a:t>
            </a:r>
          </a:p>
          <a:p>
            <a:pPr eaLnBrk="1" hangingPunct="1"/>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理，廠長</a:t>
            </a:r>
          </a:p>
          <a:p>
            <a:pPr eaLnBrk="1" hangingPunct="1"/>
            <a:r>
              <a:rPr lang="zh-TW" altLang="en-US" sz="1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1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1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1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zh-TW" altLang="en-US" sz="1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r>
              <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學歷：</a:t>
            </a:r>
            <a:r>
              <a:rPr lang="en-US" altLang="zh-TW" sz="28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美國加州舊金山</a:t>
            </a:r>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8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企業管理碩士</a:t>
            </a:r>
          </a:p>
          <a:p>
            <a:pPr eaLnBrk="1" hangingPunct="1"/>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8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800" dirty="0">
                <a:latin typeface="Arial Unicode MS" panose="020B0604020202020204" pitchFamily="34" charset="-128"/>
                <a:ea typeface="Arial Unicode MS" panose="020B0604020202020204" pitchFamily="34" charset="-128"/>
                <a:cs typeface="Arial Unicode MS" panose="020B0604020202020204" pitchFamily="34" charset="-128"/>
              </a:rPr>
              <a:t>GOLDEN</a:t>
            </a:r>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800" dirty="0">
                <a:latin typeface="Arial Unicode MS" panose="020B0604020202020204" pitchFamily="34" charset="-128"/>
                <a:ea typeface="Arial Unicode MS" panose="020B0604020202020204" pitchFamily="34" charset="-128"/>
                <a:cs typeface="Arial Unicode MS" panose="020B0604020202020204" pitchFamily="34" charset="-128"/>
              </a:rPr>
              <a:t>GATE</a:t>
            </a:r>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800" dirty="0">
                <a:latin typeface="Arial Unicode MS" panose="020B0604020202020204" pitchFamily="34" charset="-128"/>
                <a:ea typeface="Arial Unicode MS" panose="020B0604020202020204" pitchFamily="34" charset="-128"/>
                <a:cs typeface="Arial Unicode MS" panose="020B0604020202020204" pitchFamily="34" charset="-128"/>
              </a:rPr>
              <a:t>UNIVERSITY</a:t>
            </a:r>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8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800" dirty="0">
                <a:latin typeface="Arial Unicode MS" panose="020B0604020202020204" pitchFamily="34" charset="-128"/>
                <a:ea typeface="Arial Unicode MS" panose="020B0604020202020204" pitchFamily="34" charset="-128"/>
                <a:cs typeface="Arial Unicode MS" panose="020B0604020202020204" pitchFamily="34" charset="-128"/>
              </a:rPr>
              <a:t>MBA</a:t>
            </a:r>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8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eaLnBrk="1" hangingPunct="1"/>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8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臺灣國立中與大學理學士</a:t>
            </a:r>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8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800" dirty="0" err="1">
                <a:latin typeface="Arial Unicode MS" panose="020B0604020202020204" pitchFamily="34" charset="-128"/>
                <a:ea typeface="Arial Unicode MS" panose="020B0604020202020204" pitchFamily="34" charset="-128"/>
                <a:cs typeface="Arial Unicode MS" panose="020B0604020202020204" pitchFamily="34" charset="-128"/>
              </a:rPr>
              <a:t>B.Sc</a:t>
            </a:r>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8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altLang="zh-TW" sz="2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r>
              <a:rPr lang="zh-TW" altLang="en-US" sz="1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1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1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1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p>
        </p:txBody>
      </p:sp>
    </p:spTree>
    <p:custDataLst>
      <p:tags r:id="rId1"/>
    </p:custData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D170A7DE-A619-4E9D-B0B7-61DD2A35B277}"/>
              </a:ext>
            </a:extLst>
          </p:cNvPr>
          <p:cNvSpPr>
            <a:spLocks noChangeArrowheads="1"/>
          </p:cNvSpPr>
          <p:nvPr/>
        </p:nvSpPr>
        <p:spPr bwMode="auto">
          <a:xfrm>
            <a:off x="457200" y="1222375"/>
            <a:ext cx="8229600" cy="4870450"/>
          </a:xfrm>
          <a:prstGeom prst="rect">
            <a:avLst/>
          </a:prstGeom>
          <a:solidFill>
            <a:schemeClr val="hlink"/>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endParaRPr kumimoji="0" lang="en-US" altLang="zh-CN" sz="240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3731" name="Rectangle 3">
            <a:extLst>
              <a:ext uri="{FF2B5EF4-FFF2-40B4-BE49-F238E27FC236}">
                <a16:creationId xmlns:a16="http://schemas.microsoft.com/office/drawing/2014/main" id="{FB545E7F-8D21-4CF0-84F9-69F50F19EB89}"/>
              </a:ext>
            </a:extLst>
          </p:cNvPr>
          <p:cNvSpPr>
            <a:spLocks noGrp="1" noChangeArrowheads="1"/>
          </p:cNvSpPr>
          <p:nvPr>
            <p:ph type="title"/>
          </p:nvPr>
        </p:nvSpPr>
        <p:spPr bwMode="auto">
          <a:xfrm>
            <a:off x="687388" y="404664"/>
            <a:ext cx="7769225" cy="669925"/>
          </a:xfrm>
          <a:solidFill>
            <a:srgbClr val="CCFF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eaLnBrk="1" hangingPunct="1"/>
            <a:r>
              <a:rPr lang="en-US" altLang="zh-CN" sz="40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400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三 種 常 用 小 組 網 路</a:t>
            </a:r>
            <a:r>
              <a:rPr lang="en-US" altLang="zh-CN" sz="40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p>
        </p:txBody>
      </p:sp>
      <p:sp>
        <p:nvSpPr>
          <p:cNvPr id="73732" name="Rectangle 4">
            <a:extLst>
              <a:ext uri="{FF2B5EF4-FFF2-40B4-BE49-F238E27FC236}">
                <a16:creationId xmlns:a16="http://schemas.microsoft.com/office/drawing/2014/main" id="{49C32FFD-F8E5-4637-8917-F60D7EE424A4}"/>
              </a:ext>
            </a:extLst>
          </p:cNvPr>
          <p:cNvSpPr>
            <a:spLocks noChangeArrowheads="1"/>
          </p:cNvSpPr>
          <p:nvPr/>
        </p:nvSpPr>
        <p:spPr bwMode="auto">
          <a:xfrm>
            <a:off x="533400" y="1382713"/>
            <a:ext cx="25384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kumimoji="0" lang="en-US" altLang="zh-CN">
                <a:latin typeface="Arial Unicode MS" panose="020B0604020202020204" pitchFamily="34" charset="-128"/>
                <a:ea typeface="Arial Unicode MS" panose="020B0604020202020204" pitchFamily="34" charset="-128"/>
                <a:cs typeface="Arial Unicode MS" panose="020B0604020202020204" pitchFamily="34" charset="-128"/>
              </a:rPr>
              <a:t>Chain</a:t>
            </a:r>
            <a:r>
              <a:rPr kumimoji="0" lang="en-US" altLang="zh-CN" sz="2800">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3600">
                <a:latin typeface="Arial Unicode MS" panose="020B0604020202020204" pitchFamily="34" charset="-128"/>
                <a:ea typeface="Arial Unicode MS" panose="020B0604020202020204" pitchFamily="34" charset="-128"/>
                <a:cs typeface="Arial Unicode MS" panose="020B0604020202020204" pitchFamily="34" charset="-128"/>
              </a:rPr>
              <a:t>鏈狀</a:t>
            </a:r>
          </a:p>
        </p:txBody>
      </p:sp>
      <p:sp>
        <p:nvSpPr>
          <p:cNvPr id="73733" name="Rectangle 5">
            <a:extLst>
              <a:ext uri="{FF2B5EF4-FFF2-40B4-BE49-F238E27FC236}">
                <a16:creationId xmlns:a16="http://schemas.microsoft.com/office/drawing/2014/main" id="{C1E1A380-C073-4813-B3EE-06154A88AE0B}"/>
              </a:ext>
            </a:extLst>
          </p:cNvPr>
          <p:cNvSpPr>
            <a:spLocks noChangeArrowheads="1"/>
          </p:cNvSpPr>
          <p:nvPr/>
        </p:nvSpPr>
        <p:spPr bwMode="auto">
          <a:xfrm>
            <a:off x="3132138" y="1373188"/>
            <a:ext cx="22780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kumimoji="0" lang="en-US" altLang="zh-CN">
                <a:latin typeface="Arial Unicode MS" panose="020B0604020202020204" pitchFamily="34" charset="-128"/>
                <a:ea typeface="Arial Unicode MS" panose="020B0604020202020204" pitchFamily="34" charset="-128"/>
                <a:cs typeface="Arial Unicode MS" panose="020B0604020202020204" pitchFamily="34" charset="-128"/>
              </a:rPr>
              <a:t>Wheel</a:t>
            </a:r>
            <a:r>
              <a:rPr kumimoji="0" lang="en-US" altLang="zh-CN" sz="2800">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3600">
                <a:latin typeface="Arial Unicode MS" panose="020B0604020202020204" pitchFamily="34" charset="-128"/>
                <a:ea typeface="Arial Unicode MS" panose="020B0604020202020204" pitchFamily="34" charset="-128"/>
                <a:cs typeface="Arial Unicode MS" panose="020B0604020202020204" pitchFamily="34" charset="-128"/>
              </a:rPr>
              <a:t>輪狀</a:t>
            </a:r>
          </a:p>
        </p:txBody>
      </p:sp>
      <p:sp>
        <p:nvSpPr>
          <p:cNvPr id="73734" name="Rectangle 6">
            <a:extLst>
              <a:ext uri="{FF2B5EF4-FFF2-40B4-BE49-F238E27FC236}">
                <a16:creationId xmlns:a16="http://schemas.microsoft.com/office/drawing/2014/main" id="{396A2A5E-63C0-4942-BCA3-DC95D7469A7E}"/>
              </a:ext>
            </a:extLst>
          </p:cNvPr>
          <p:cNvSpPr>
            <a:spLocks noChangeArrowheads="1"/>
          </p:cNvSpPr>
          <p:nvPr/>
        </p:nvSpPr>
        <p:spPr bwMode="auto">
          <a:xfrm>
            <a:off x="5486400" y="1368425"/>
            <a:ext cx="3398838"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kumimoji="0" lang="en-US" altLang="zh-CN">
                <a:latin typeface="Arial Unicode MS" panose="020B0604020202020204" pitchFamily="34" charset="-128"/>
                <a:ea typeface="Arial Unicode MS" panose="020B0604020202020204" pitchFamily="34" charset="-128"/>
                <a:cs typeface="Arial Unicode MS" panose="020B0604020202020204" pitchFamily="34" charset="-128"/>
              </a:rPr>
              <a:t>All-Channel</a:t>
            </a:r>
            <a:r>
              <a:rPr kumimoji="0" lang="en-US" altLang="zh-CN" sz="2400">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3600">
                <a:latin typeface="Arial Unicode MS" panose="020B0604020202020204" pitchFamily="34" charset="-128"/>
                <a:ea typeface="Arial Unicode MS" panose="020B0604020202020204" pitchFamily="34" charset="-128"/>
                <a:cs typeface="Arial Unicode MS" panose="020B0604020202020204" pitchFamily="34" charset="-128"/>
              </a:rPr>
              <a:t>全方向</a:t>
            </a:r>
          </a:p>
        </p:txBody>
      </p:sp>
      <p:grpSp>
        <p:nvGrpSpPr>
          <p:cNvPr id="73735" name="Group 7">
            <a:extLst>
              <a:ext uri="{FF2B5EF4-FFF2-40B4-BE49-F238E27FC236}">
                <a16:creationId xmlns:a16="http://schemas.microsoft.com/office/drawing/2014/main" id="{D5DA0670-D89F-4216-B3F7-CE1CB7B21B34}"/>
              </a:ext>
            </a:extLst>
          </p:cNvPr>
          <p:cNvGrpSpPr>
            <a:grpSpLocks/>
          </p:cNvGrpSpPr>
          <p:nvPr/>
        </p:nvGrpSpPr>
        <p:grpSpPr bwMode="auto">
          <a:xfrm>
            <a:off x="592138" y="2105025"/>
            <a:ext cx="8018462" cy="3378200"/>
            <a:chOff x="373" y="1376"/>
            <a:chExt cx="5051" cy="2128"/>
          </a:xfrm>
        </p:grpSpPr>
        <p:sp>
          <p:nvSpPr>
            <p:cNvPr id="73736" name="Oval 8">
              <a:extLst>
                <a:ext uri="{FF2B5EF4-FFF2-40B4-BE49-F238E27FC236}">
                  <a16:creationId xmlns:a16="http://schemas.microsoft.com/office/drawing/2014/main" id="{8F607988-D07F-47A3-B6C5-642B78C2EA80}"/>
                </a:ext>
              </a:extLst>
            </p:cNvPr>
            <p:cNvSpPr>
              <a:spLocks noChangeArrowheads="1"/>
            </p:cNvSpPr>
            <p:nvPr/>
          </p:nvSpPr>
          <p:spPr bwMode="auto">
            <a:xfrm>
              <a:off x="872" y="1379"/>
              <a:ext cx="400" cy="401"/>
            </a:xfrm>
            <a:prstGeom prst="ellipse">
              <a:avLst/>
            </a:prstGeom>
            <a:gradFill rotWithShape="0">
              <a:gsLst>
                <a:gs pos="0">
                  <a:srgbClr val="FF0000"/>
                </a:gs>
                <a:gs pos="100000">
                  <a:srgbClr val="990000"/>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3737" name="Oval 9">
              <a:extLst>
                <a:ext uri="{FF2B5EF4-FFF2-40B4-BE49-F238E27FC236}">
                  <a16:creationId xmlns:a16="http://schemas.microsoft.com/office/drawing/2014/main" id="{619B3F1D-7862-4C13-9D42-090ECC650104}"/>
                </a:ext>
              </a:extLst>
            </p:cNvPr>
            <p:cNvSpPr>
              <a:spLocks noChangeArrowheads="1"/>
            </p:cNvSpPr>
            <p:nvPr/>
          </p:nvSpPr>
          <p:spPr bwMode="auto">
            <a:xfrm>
              <a:off x="1376" y="2151"/>
              <a:ext cx="400" cy="401"/>
            </a:xfrm>
            <a:prstGeom prst="ellipse">
              <a:avLst/>
            </a:prstGeom>
            <a:gradFill rotWithShape="0">
              <a:gsLst>
                <a:gs pos="0">
                  <a:srgbClr val="FF0000"/>
                </a:gs>
                <a:gs pos="100000">
                  <a:srgbClr val="990000"/>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3738" name="Oval 10">
              <a:extLst>
                <a:ext uri="{FF2B5EF4-FFF2-40B4-BE49-F238E27FC236}">
                  <a16:creationId xmlns:a16="http://schemas.microsoft.com/office/drawing/2014/main" id="{54D3AD5D-3A7A-4B60-9124-A79AE7B002E7}"/>
                </a:ext>
              </a:extLst>
            </p:cNvPr>
            <p:cNvSpPr>
              <a:spLocks noChangeArrowheads="1"/>
            </p:cNvSpPr>
            <p:nvPr/>
          </p:nvSpPr>
          <p:spPr bwMode="auto">
            <a:xfrm>
              <a:off x="373" y="2151"/>
              <a:ext cx="400" cy="401"/>
            </a:xfrm>
            <a:prstGeom prst="ellipse">
              <a:avLst/>
            </a:prstGeom>
            <a:gradFill rotWithShape="0">
              <a:gsLst>
                <a:gs pos="0">
                  <a:srgbClr val="FF0000"/>
                </a:gs>
                <a:gs pos="100000">
                  <a:srgbClr val="990000"/>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3739" name="Oval 11">
              <a:extLst>
                <a:ext uri="{FF2B5EF4-FFF2-40B4-BE49-F238E27FC236}">
                  <a16:creationId xmlns:a16="http://schemas.microsoft.com/office/drawing/2014/main" id="{871594D6-6F7D-46BD-9CE7-585448AE82B2}"/>
                </a:ext>
              </a:extLst>
            </p:cNvPr>
            <p:cNvSpPr>
              <a:spLocks noChangeArrowheads="1"/>
            </p:cNvSpPr>
            <p:nvPr/>
          </p:nvSpPr>
          <p:spPr bwMode="auto">
            <a:xfrm>
              <a:off x="1152" y="3088"/>
              <a:ext cx="400" cy="400"/>
            </a:xfrm>
            <a:prstGeom prst="ellipse">
              <a:avLst/>
            </a:prstGeom>
            <a:gradFill rotWithShape="0">
              <a:gsLst>
                <a:gs pos="0">
                  <a:srgbClr val="FF0000"/>
                </a:gs>
                <a:gs pos="100000">
                  <a:srgbClr val="990000"/>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3740" name="Oval 12">
              <a:extLst>
                <a:ext uri="{FF2B5EF4-FFF2-40B4-BE49-F238E27FC236}">
                  <a16:creationId xmlns:a16="http://schemas.microsoft.com/office/drawing/2014/main" id="{C9ABCC33-0851-4AD8-BF2D-FABEB4AC85BD}"/>
                </a:ext>
              </a:extLst>
            </p:cNvPr>
            <p:cNvSpPr>
              <a:spLocks noChangeArrowheads="1"/>
            </p:cNvSpPr>
            <p:nvPr/>
          </p:nvSpPr>
          <p:spPr bwMode="auto">
            <a:xfrm>
              <a:off x="576" y="3088"/>
              <a:ext cx="400" cy="400"/>
            </a:xfrm>
            <a:prstGeom prst="ellipse">
              <a:avLst/>
            </a:prstGeom>
            <a:gradFill rotWithShape="0">
              <a:gsLst>
                <a:gs pos="0">
                  <a:srgbClr val="FF0000"/>
                </a:gs>
                <a:gs pos="100000">
                  <a:srgbClr val="990000"/>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75117" name="Oval 13">
              <a:extLst>
                <a:ext uri="{FF2B5EF4-FFF2-40B4-BE49-F238E27FC236}">
                  <a16:creationId xmlns:a16="http://schemas.microsoft.com/office/drawing/2014/main" id="{3706F5EE-4746-45CF-B630-474B25E32234}"/>
                </a:ext>
              </a:extLst>
            </p:cNvPr>
            <p:cNvSpPr>
              <a:spLocks noChangeArrowheads="1"/>
            </p:cNvSpPr>
            <p:nvPr/>
          </p:nvSpPr>
          <p:spPr bwMode="auto">
            <a:xfrm>
              <a:off x="4752" y="3104"/>
              <a:ext cx="400" cy="400"/>
            </a:xfrm>
            <a:prstGeom prst="ellipse">
              <a:avLst/>
            </a:prstGeom>
            <a:gradFill rotWithShape="0">
              <a:gsLst>
                <a:gs pos="0">
                  <a:schemeClr val="accent2"/>
                </a:gs>
                <a:gs pos="100000">
                  <a:schemeClr val="accent2">
                    <a:gamma/>
                    <a:shade val="60000"/>
                    <a:invGamma/>
                  </a:schemeClr>
                </a:gs>
              </a:gsLst>
              <a:path path="shape">
                <a:fillToRect l="50000" t="50000" r="50000" b="50000"/>
              </a:path>
            </a:gradFill>
            <a:ln w="12700">
              <a:solidFill>
                <a:schemeClr val="tx1"/>
              </a:solidFill>
              <a:round/>
              <a:headEnd/>
              <a:tailEnd/>
            </a:ln>
            <a:effectLst/>
          </p:spPr>
          <p:txBody>
            <a:bodyPr wrap="none" anchor="ctr"/>
            <a:lstStyle/>
            <a:p>
              <a:pPr eaLnBrk="1" hangingPunct="1">
                <a:defRPr/>
              </a:pPr>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75118" name="Oval 14">
              <a:extLst>
                <a:ext uri="{FF2B5EF4-FFF2-40B4-BE49-F238E27FC236}">
                  <a16:creationId xmlns:a16="http://schemas.microsoft.com/office/drawing/2014/main" id="{408FD0B3-EFA3-47EA-A019-97113387D1AA}"/>
                </a:ext>
              </a:extLst>
            </p:cNvPr>
            <p:cNvSpPr>
              <a:spLocks noChangeArrowheads="1"/>
            </p:cNvSpPr>
            <p:nvPr/>
          </p:nvSpPr>
          <p:spPr bwMode="auto">
            <a:xfrm>
              <a:off x="4128" y="3104"/>
              <a:ext cx="400" cy="400"/>
            </a:xfrm>
            <a:prstGeom prst="ellipse">
              <a:avLst/>
            </a:prstGeom>
            <a:gradFill rotWithShape="0">
              <a:gsLst>
                <a:gs pos="0">
                  <a:schemeClr val="accent2"/>
                </a:gs>
                <a:gs pos="100000">
                  <a:schemeClr val="accent2">
                    <a:gamma/>
                    <a:shade val="60000"/>
                    <a:invGamma/>
                  </a:schemeClr>
                </a:gs>
              </a:gsLst>
              <a:path path="shape">
                <a:fillToRect l="50000" t="50000" r="50000" b="50000"/>
              </a:path>
            </a:gradFill>
            <a:ln w="12700">
              <a:solidFill>
                <a:schemeClr val="tx1"/>
              </a:solidFill>
              <a:round/>
              <a:headEnd/>
              <a:tailEnd/>
            </a:ln>
            <a:effectLst/>
          </p:spPr>
          <p:txBody>
            <a:bodyPr wrap="none" anchor="ctr"/>
            <a:lstStyle/>
            <a:p>
              <a:pPr eaLnBrk="1" hangingPunct="1">
                <a:defRPr/>
              </a:pPr>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75119" name="Oval 15">
              <a:extLst>
                <a:ext uri="{FF2B5EF4-FFF2-40B4-BE49-F238E27FC236}">
                  <a16:creationId xmlns:a16="http://schemas.microsoft.com/office/drawing/2014/main" id="{E5C4FE25-004D-4ECA-A8C8-A3C5505C1760}"/>
                </a:ext>
              </a:extLst>
            </p:cNvPr>
            <p:cNvSpPr>
              <a:spLocks noChangeArrowheads="1"/>
            </p:cNvSpPr>
            <p:nvPr/>
          </p:nvSpPr>
          <p:spPr bwMode="auto">
            <a:xfrm>
              <a:off x="5024" y="2127"/>
              <a:ext cx="400" cy="401"/>
            </a:xfrm>
            <a:prstGeom prst="ellipse">
              <a:avLst/>
            </a:prstGeom>
            <a:gradFill rotWithShape="0">
              <a:gsLst>
                <a:gs pos="0">
                  <a:schemeClr val="accent2"/>
                </a:gs>
                <a:gs pos="100000">
                  <a:schemeClr val="accent2">
                    <a:gamma/>
                    <a:shade val="60000"/>
                    <a:invGamma/>
                  </a:schemeClr>
                </a:gs>
              </a:gsLst>
              <a:path path="shape">
                <a:fillToRect l="50000" t="50000" r="50000" b="50000"/>
              </a:path>
            </a:gradFill>
            <a:ln w="12700">
              <a:solidFill>
                <a:schemeClr val="tx1"/>
              </a:solidFill>
              <a:round/>
              <a:headEnd/>
              <a:tailEnd/>
            </a:ln>
            <a:effectLst/>
          </p:spPr>
          <p:txBody>
            <a:bodyPr wrap="none" anchor="ctr"/>
            <a:lstStyle/>
            <a:p>
              <a:pPr eaLnBrk="1" hangingPunct="1">
                <a:defRPr/>
              </a:pPr>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75120" name="Oval 16">
              <a:extLst>
                <a:ext uri="{FF2B5EF4-FFF2-40B4-BE49-F238E27FC236}">
                  <a16:creationId xmlns:a16="http://schemas.microsoft.com/office/drawing/2014/main" id="{039CB17A-D65C-4006-A495-4BC41E7B7E7D}"/>
                </a:ext>
              </a:extLst>
            </p:cNvPr>
            <p:cNvSpPr>
              <a:spLocks noChangeArrowheads="1"/>
            </p:cNvSpPr>
            <p:nvPr/>
          </p:nvSpPr>
          <p:spPr bwMode="auto">
            <a:xfrm>
              <a:off x="3792" y="2127"/>
              <a:ext cx="400" cy="401"/>
            </a:xfrm>
            <a:prstGeom prst="ellipse">
              <a:avLst/>
            </a:prstGeom>
            <a:gradFill rotWithShape="0">
              <a:gsLst>
                <a:gs pos="0">
                  <a:schemeClr val="accent2"/>
                </a:gs>
                <a:gs pos="100000">
                  <a:schemeClr val="accent2">
                    <a:gamma/>
                    <a:shade val="60000"/>
                    <a:invGamma/>
                  </a:schemeClr>
                </a:gs>
              </a:gsLst>
              <a:path path="shape">
                <a:fillToRect l="50000" t="50000" r="50000" b="50000"/>
              </a:path>
            </a:gradFill>
            <a:ln w="12700">
              <a:solidFill>
                <a:schemeClr val="tx1"/>
              </a:solidFill>
              <a:round/>
              <a:headEnd/>
              <a:tailEnd/>
            </a:ln>
            <a:effectLst/>
          </p:spPr>
          <p:txBody>
            <a:bodyPr wrap="none" anchor="ctr"/>
            <a:lstStyle/>
            <a:p>
              <a:pPr eaLnBrk="1" hangingPunct="1">
                <a:defRPr/>
              </a:pPr>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75121" name="Oval 17">
              <a:extLst>
                <a:ext uri="{FF2B5EF4-FFF2-40B4-BE49-F238E27FC236}">
                  <a16:creationId xmlns:a16="http://schemas.microsoft.com/office/drawing/2014/main" id="{AB611E30-27A7-4378-B207-0AA6A15B5673}"/>
                </a:ext>
              </a:extLst>
            </p:cNvPr>
            <p:cNvSpPr>
              <a:spLocks noChangeArrowheads="1"/>
            </p:cNvSpPr>
            <p:nvPr/>
          </p:nvSpPr>
          <p:spPr bwMode="auto">
            <a:xfrm>
              <a:off x="4416" y="1376"/>
              <a:ext cx="400" cy="400"/>
            </a:xfrm>
            <a:prstGeom prst="ellipse">
              <a:avLst/>
            </a:prstGeom>
            <a:gradFill rotWithShape="0">
              <a:gsLst>
                <a:gs pos="0">
                  <a:schemeClr val="accent2"/>
                </a:gs>
                <a:gs pos="100000">
                  <a:schemeClr val="accent2">
                    <a:gamma/>
                    <a:shade val="60000"/>
                    <a:invGamma/>
                  </a:schemeClr>
                </a:gs>
              </a:gsLst>
              <a:path path="shape">
                <a:fillToRect l="50000" t="50000" r="50000" b="50000"/>
              </a:path>
            </a:gradFill>
            <a:ln w="12700">
              <a:solidFill>
                <a:schemeClr val="tx1"/>
              </a:solidFill>
              <a:round/>
              <a:headEnd/>
              <a:tailEnd/>
            </a:ln>
            <a:effectLst/>
          </p:spPr>
          <p:txBody>
            <a:bodyPr wrap="none" anchor="ctr"/>
            <a:lstStyle/>
            <a:p>
              <a:pPr eaLnBrk="1" hangingPunct="1">
                <a:defRPr/>
              </a:pPr>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3746" name="Oval 18">
              <a:extLst>
                <a:ext uri="{FF2B5EF4-FFF2-40B4-BE49-F238E27FC236}">
                  <a16:creationId xmlns:a16="http://schemas.microsoft.com/office/drawing/2014/main" id="{82C8B660-4C17-4813-A24C-2F1D7BDB2A5D}"/>
                </a:ext>
              </a:extLst>
            </p:cNvPr>
            <p:cNvSpPr>
              <a:spLocks noChangeArrowheads="1"/>
            </p:cNvSpPr>
            <p:nvPr/>
          </p:nvSpPr>
          <p:spPr bwMode="auto">
            <a:xfrm>
              <a:off x="2596" y="1379"/>
              <a:ext cx="401" cy="401"/>
            </a:xfrm>
            <a:prstGeom prst="ellipse">
              <a:avLst/>
            </a:prstGeom>
            <a:gradFill rotWithShape="0">
              <a:gsLst>
                <a:gs pos="0">
                  <a:srgbClr val="009900"/>
                </a:gs>
                <a:gs pos="100000">
                  <a:srgbClr val="005C00"/>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3747" name="Oval 19">
              <a:extLst>
                <a:ext uri="{FF2B5EF4-FFF2-40B4-BE49-F238E27FC236}">
                  <a16:creationId xmlns:a16="http://schemas.microsoft.com/office/drawing/2014/main" id="{5CC287B8-1CE8-4830-946B-CCD5BD0CA4FD}"/>
                </a:ext>
              </a:extLst>
            </p:cNvPr>
            <p:cNvSpPr>
              <a:spLocks noChangeArrowheads="1"/>
            </p:cNvSpPr>
            <p:nvPr/>
          </p:nvSpPr>
          <p:spPr bwMode="auto">
            <a:xfrm>
              <a:off x="3104" y="3104"/>
              <a:ext cx="400" cy="400"/>
            </a:xfrm>
            <a:prstGeom prst="ellipse">
              <a:avLst/>
            </a:prstGeom>
            <a:gradFill rotWithShape="0">
              <a:gsLst>
                <a:gs pos="0">
                  <a:srgbClr val="009900"/>
                </a:gs>
                <a:gs pos="100000">
                  <a:srgbClr val="005C00"/>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3748" name="Oval 20">
              <a:extLst>
                <a:ext uri="{FF2B5EF4-FFF2-40B4-BE49-F238E27FC236}">
                  <a16:creationId xmlns:a16="http://schemas.microsoft.com/office/drawing/2014/main" id="{7FF738DA-84A6-4A89-989F-B7349CD99E18}"/>
                </a:ext>
              </a:extLst>
            </p:cNvPr>
            <p:cNvSpPr>
              <a:spLocks noChangeArrowheads="1"/>
            </p:cNvSpPr>
            <p:nvPr/>
          </p:nvSpPr>
          <p:spPr bwMode="auto">
            <a:xfrm>
              <a:off x="2064" y="3104"/>
              <a:ext cx="399" cy="400"/>
            </a:xfrm>
            <a:prstGeom prst="ellipse">
              <a:avLst/>
            </a:prstGeom>
            <a:gradFill rotWithShape="0">
              <a:gsLst>
                <a:gs pos="0">
                  <a:srgbClr val="009900"/>
                </a:gs>
                <a:gs pos="100000">
                  <a:srgbClr val="005C00"/>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3749" name="Oval 21">
              <a:extLst>
                <a:ext uri="{FF2B5EF4-FFF2-40B4-BE49-F238E27FC236}">
                  <a16:creationId xmlns:a16="http://schemas.microsoft.com/office/drawing/2014/main" id="{4EE6CDFE-3315-4620-9678-4B947473332C}"/>
                </a:ext>
              </a:extLst>
            </p:cNvPr>
            <p:cNvSpPr>
              <a:spLocks noChangeArrowheads="1"/>
            </p:cNvSpPr>
            <p:nvPr/>
          </p:nvSpPr>
          <p:spPr bwMode="auto">
            <a:xfrm>
              <a:off x="2016" y="2151"/>
              <a:ext cx="400" cy="401"/>
            </a:xfrm>
            <a:prstGeom prst="ellipse">
              <a:avLst/>
            </a:prstGeom>
            <a:gradFill rotWithShape="0">
              <a:gsLst>
                <a:gs pos="0">
                  <a:srgbClr val="009900"/>
                </a:gs>
                <a:gs pos="100000">
                  <a:srgbClr val="005C00"/>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3750" name="Oval 22">
              <a:extLst>
                <a:ext uri="{FF2B5EF4-FFF2-40B4-BE49-F238E27FC236}">
                  <a16:creationId xmlns:a16="http://schemas.microsoft.com/office/drawing/2014/main" id="{3B5FB909-C9DC-4A3B-B8FB-4F117F343A0B}"/>
                </a:ext>
              </a:extLst>
            </p:cNvPr>
            <p:cNvSpPr>
              <a:spLocks noChangeArrowheads="1"/>
            </p:cNvSpPr>
            <p:nvPr/>
          </p:nvSpPr>
          <p:spPr bwMode="auto">
            <a:xfrm>
              <a:off x="3152" y="2151"/>
              <a:ext cx="400" cy="401"/>
            </a:xfrm>
            <a:prstGeom prst="ellipse">
              <a:avLst/>
            </a:prstGeom>
            <a:gradFill rotWithShape="0">
              <a:gsLst>
                <a:gs pos="0">
                  <a:srgbClr val="009900"/>
                </a:gs>
                <a:gs pos="100000">
                  <a:srgbClr val="005C00"/>
                </a:gs>
              </a:gsLst>
              <a:path path="shape">
                <a:fillToRect l="50000" t="50000" r="50000" b="50000"/>
              </a:path>
            </a:gra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3751" name="Freeform 23">
              <a:extLst>
                <a:ext uri="{FF2B5EF4-FFF2-40B4-BE49-F238E27FC236}">
                  <a16:creationId xmlns:a16="http://schemas.microsoft.com/office/drawing/2014/main" id="{5907748E-6E58-4DE8-846A-3178029B90EF}"/>
                </a:ext>
              </a:extLst>
            </p:cNvPr>
            <p:cNvSpPr>
              <a:spLocks/>
            </p:cNvSpPr>
            <p:nvPr/>
          </p:nvSpPr>
          <p:spPr bwMode="auto">
            <a:xfrm>
              <a:off x="3992" y="2528"/>
              <a:ext cx="196" cy="636"/>
            </a:xfrm>
            <a:custGeom>
              <a:avLst/>
              <a:gdLst>
                <a:gd name="T0" fmla="*/ 0 w 196"/>
                <a:gd name="T1" fmla="*/ 0 h 636"/>
                <a:gd name="T2" fmla="*/ 195 w 196"/>
                <a:gd name="T3" fmla="*/ 635 h 636"/>
                <a:gd name="T4" fmla="*/ 0 60000 65536"/>
                <a:gd name="T5" fmla="*/ 0 60000 65536"/>
              </a:gdLst>
              <a:ahLst/>
              <a:cxnLst>
                <a:cxn ang="T4">
                  <a:pos x="T0" y="T1"/>
                </a:cxn>
                <a:cxn ang="T5">
                  <a:pos x="T2" y="T3"/>
                </a:cxn>
              </a:cxnLst>
              <a:rect l="0" t="0" r="r" b="b"/>
              <a:pathLst>
                <a:path w="196" h="636">
                  <a:moveTo>
                    <a:pt x="0" y="0"/>
                  </a:moveTo>
                  <a:lnTo>
                    <a:pt x="195" y="635"/>
                  </a:lnTo>
                </a:path>
              </a:pathLst>
            </a:custGeom>
            <a:noFill/>
            <a:ln w="12700" cap="rnd" cmpd="sng">
              <a:solidFill>
                <a:schemeClr val="tx1"/>
              </a:solidFill>
              <a:prstDash val="solid"/>
              <a:round/>
              <a:headEnd type="stealth"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3752" name="Freeform 24">
              <a:extLst>
                <a:ext uri="{FF2B5EF4-FFF2-40B4-BE49-F238E27FC236}">
                  <a16:creationId xmlns:a16="http://schemas.microsoft.com/office/drawing/2014/main" id="{DBAFE3B4-8520-4329-81BC-EF2BEB53F907}"/>
                </a:ext>
              </a:extLst>
            </p:cNvPr>
            <p:cNvSpPr>
              <a:spLocks/>
            </p:cNvSpPr>
            <p:nvPr/>
          </p:nvSpPr>
          <p:spPr bwMode="auto">
            <a:xfrm>
              <a:off x="4469" y="2469"/>
              <a:ext cx="615" cy="695"/>
            </a:xfrm>
            <a:custGeom>
              <a:avLst/>
              <a:gdLst>
                <a:gd name="T0" fmla="*/ 0 w 615"/>
                <a:gd name="T1" fmla="*/ 694 h 695"/>
                <a:gd name="T2" fmla="*/ 614 w 615"/>
                <a:gd name="T3" fmla="*/ 0 h 695"/>
                <a:gd name="T4" fmla="*/ 0 60000 65536"/>
                <a:gd name="T5" fmla="*/ 0 60000 65536"/>
              </a:gdLst>
              <a:ahLst/>
              <a:cxnLst>
                <a:cxn ang="T4">
                  <a:pos x="T0" y="T1"/>
                </a:cxn>
                <a:cxn ang="T5">
                  <a:pos x="T2" y="T3"/>
                </a:cxn>
              </a:cxnLst>
              <a:rect l="0" t="0" r="r" b="b"/>
              <a:pathLst>
                <a:path w="615" h="695">
                  <a:moveTo>
                    <a:pt x="0" y="694"/>
                  </a:moveTo>
                  <a:lnTo>
                    <a:pt x="614" y="0"/>
                  </a:lnTo>
                </a:path>
              </a:pathLst>
            </a:custGeom>
            <a:noFill/>
            <a:ln w="12700" cap="rnd" cmpd="sng">
              <a:solidFill>
                <a:schemeClr val="tx1"/>
              </a:solidFill>
              <a:prstDash val="solid"/>
              <a:round/>
              <a:headEnd type="stealth"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3753" name="Freeform 25">
              <a:extLst>
                <a:ext uri="{FF2B5EF4-FFF2-40B4-BE49-F238E27FC236}">
                  <a16:creationId xmlns:a16="http://schemas.microsoft.com/office/drawing/2014/main" id="{103D8EA4-F193-4AB5-A08E-BF0E7A4F3511}"/>
                </a:ext>
              </a:extLst>
            </p:cNvPr>
            <p:cNvSpPr>
              <a:spLocks/>
            </p:cNvSpPr>
            <p:nvPr/>
          </p:nvSpPr>
          <p:spPr bwMode="auto">
            <a:xfrm>
              <a:off x="4133" y="2469"/>
              <a:ext cx="679" cy="695"/>
            </a:xfrm>
            <a:custGeom>
              <a:avLst/>
              <a:gdLst>
                <a:gd name="T0" fmla="*/ 678 w 679"/>
                <a:gd name="T1" fmla="*/ 694 h 695"/>
                <a:gd name="T2" fmla="*/ 0 w 679"/>
                <a:gd name="T3" fmla="*/ 0 h 695"/>
                <a:gd name="T4" fmla="*/ 0 60000 65536"/>
                <a:gd name="T5" fmla="*/ 0 60000 65536"/>
              </a:gdLst>
              <a:ahLst/>
              <a:cxnLst>
                <a:cxn ang="T4">
                  <a:pos x="T0" y="T1"/>
                </a:cxn>
                <a:cxn ang="T5">
                  <a:pos x="T2" y="T3"/>
                </a:cxn>
              </a:cxnLst>
              <a:rect l="0" t="0" r="r" b="b"/>
              <a:pathLst>
                <a:path w="679" h="695">
                  <a:moveTo>
                    <a:pt x="678" y="694"/>
                  </a:moveTo>
                  <a:lnTo>
                    <a:pt x="0" y="0"/>
                  </a:lnTo>
                </a:path>
              </a:pathLst>
            </a:custGeom>
            <a:noFill/>
            <a:ln w="12700" cap="rnd" cmpd="sng">
              <a:solidFill>
                <a:schemeClr val="tx1"/>
              </a:solidFill>
              <a:prstDash val="solid"/>
              <a:round/>
              <a:headEnd type="stealth"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3754" name="Freeform 26">
              <a:extLst>
                <a:ext uri="{FF2B5EF4-FFF2-40B4-BE49-F238E27FC236}">
                  <a16:creationId xmlns:a16="http://schemas.microsoft.com/office/drawing/2014/main" id="{513CB102-4965-43EF-9E66-86533C47031A}"/>
                </a:ext>
              </a:extLst>
            </p:cNvPr>
            <p:cNvSpPr>
              <a:spLocks/>
            </p:cNvSpPr>
            <p:nvPr/>
          </p:nvSpPr>
          <p:spPr bwMode="auto">
            <a:xfrm>
              <a:off x="4192" y="2328"/>
              <a:ext cx="833" cy="1"/>
            </a:xfrm>
            <a:custGeom>
              <a:avLst/>
              <a:gdLst>
                <a:gd name="T0" fmla="*/ 0 w 833"/>
                <a:gd name="T1" fmla="*/ 0 h 1"/>
                <a:gd name="T2" fmla="*/ 832 w 833"/>
                <a:gd name="T3" fmla="*/ 0 h 1"/>
                <a:gd name="T4" fmla="*/ 0 60000 65536"/>
                <a:gd name="T5" fmla="*/ 0 60000 65536"/>
              </a:gdLst>
              <a:ahLst/>
              <a:cxnLst>
                <a:cxn ang="T4">
                  <a:pos x="T0" y="T1"/>
                </a:cxn>
                <a:cxn ang="T5">
                  <a:pos x="T2" y="T3"/>
                </a:cxn>
              </a:cxnLst>
              <a:rect l="0" t="0" r="r" b="b"/>
              <a:pathLst>
                <a:path w="833" h="1">
                  <a:moveTo>
                    <a:pt x="0" y="0"/>
                  </a:moveTo>
                  <a:lnTo>
                    <a:pt x="832" y="0"/>
                  </a:lnTo>
                </a:path>
              </a:pathLst>
            </a:custGeom>
            <a:noFill/>
            <a:ln w="12700" cap="rnd" cmpd="sng">
              <a:solidFill>
                <a:schemeClr val="tx1"/>
              </a:solidFill>
              <a:prstDash val="solid"/>
              <a:round/>
              <a:headEnd type="stealth"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3755" name="Freeform 27">
              <a:extLst>
                <a:ext uri="{FF2B5EF4-FFF2-40B4-BE49-F238E27FC236}">
                  <a16:creationId xmlns:a16="http://schemas.microsoft.com/office/drawing/2014/main" id="{CD90CCCE-4F06-43AE-8BAC-D68D258948BB}"/>
                </a:ext>
              </a:extLst>
            </p:cNvPr>
            <p:cNvSpPr>
              <a:spLocks/>
            </p:cNvSpPr>
            <p:nvPr/>
          </p:nvSpPr>
          <p:spPr bwMode="auto">
            <a:xfrm>
              <a:off x="4133" y="1717"/>
              <a:ext cx="343" cy="470"/>
            </a:xfrm>
            <a:custGeom>
              <a:avLst/>
              <a:gdLst>
                <a:gd name="T0" fmla="*/ 0 w 343"/>
                <a:gd name="T1" fmla="*/ 469 h 470"/>
                <a:gd name="T2" fmla="*/ 342 w 343"/>
                <a:gd name="T3" fmla="*/ 0 h 470"/>
                <a:gd name="T4" fmla="*/ 0 60000 65536"/>
                <a:gd name="T5" fmla="*/ 0 60000 65536"/>
              </a:gdLst>
              <a:ahLst/>
              <a:cxnLst>
                <a:cxn ang="T4">
                  <a:pos x="T0" y="T1"/>
                </a:cxn>
                <a:cxn ang="T5">
                  <a:pos x="T2" y="T3"/>
                </a:cxn>
              </a:cxnLst>
              <a:rect l="0" t="0" r="r" b="b"/>
              <a:pathLst>
                <a:path w="343" h="470">
                  <a:moveTo>
                    <a:pt x="0" y="469"/>
                  </a:moveTo>
                  <a:lnTo>
                    <a:pt x="342" y="0"/>
                  </a:lnTo>
                </a:path>
              </a:pathLst>
            </a:custGeom>
            <a:noFill/>
            <a:ln w="12700" cap="rnd" cmpd="sng">
              <a:solidFill>
                <a:schemeClr val="tx1"/>
              </a:solidFill>
              <a:prstDash val="solid"/>
              <a:round/>
              <a:headEnd type="stealth"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3756" name="Freeform 28">
              <a:extLst>
                <a:ext uri="{FF2B5EF4-FFF2-40B4-BE49-F238E27FC236}">
                  <a16:creationId xmlns:a16="http://schemas.microsoft.com/office/drawing/2014/main" id="{B8042657-4396-4B30-8353-C4895E274F94}"/>
                </a:ext>
              </a:extLst>
            </p:cNvPr>
            <p:cNvSpPr>
              <a:spLocks/>
            </p:cNvSpPr>
            <p:nvPr/>
          </p:nvSpPr>
          <p:spPr bwMode="auto">
            <a:xfrm>
              <a:off x="4757" y="1717"/>
              <a:ext cx="468" cy="411"/>
            </a:xfrm>
            <a:custGeom>
              <a:avLst/>
              <a:gdLst>
                <a:gd name="T0" fmla="*/ 467 w 468"/>
                <a:gd name="T1" fmla="*/ 410 h 411"/>
                <a:gd name="T2" fmla="*/ 0 w 468"/>
                <a:gd name="T3" fmla="*/ 0 h 411"/>
                <a:gd name="T4" fmla="*/ 0 60000 65536"/>
                <a:gd name="T5" fmla="*/ 0 60000 65536"/>
              </a:gdLst>
              <a:ahLst/>
              <a:cxnLst>
                <a:cxn ang="T4">
                  <a:pos x="T0" y="T1"/>
                </a:cxn>
                <a:cxn ang="T5">
                  <a:pos x="T2" y="T3"/>
                </a:cxn>
              </a:cxnLst>
              <a:rect l="0" t="0" r="r" b="b"/>
              <a:pathLst>
                <a:path w="468" h="411">
                  <a:moveTo>
                    <a:pt x="467" y="410"/>
                  </a:moveTo>
                  <a:lnTo>
                    <a:pt x="0" y="0"/>
                  </a:lnTo>
                </a:path>
              </a:pathLst>
            </a:custGeom>
            <a:noFill/>
            <a:ln w="12700" cap="rnd" cmpd="sng">
              <a:solidFill>
                <a:schemeClr val="tx1"/>
              </a:solidFill>
              <a:prstDash val="solid"/>
              <a:round/>
              <a:headEnd type="stealth"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3757" name="Freeform 29">
              <a:extLst>
                <a:ext uri="{FF2B5EF4-FFF2-40B4-BE49-F238E27FC236}">
                  <a16:creationId xmlns:a16="http://schemas.microsoft.com/office/drawing/2014/main" id="{DEE539CD-1896-41D8-BDB9-D16F63E8D540}"/>
                </a:ext>
              </a:extLst>
            </p:cNvPr>
            <p:cNvSpPr>
              <a:spLocks/>
            </p:cNvSpPr>
            <p:nvPr/>
          </p:nvSpPr>
          <p:spPr bwMode="auto">
            <a:xfrm>
              <a:off x="4328" y="1776"/>
              <a:ext cx="289" cy="1329"/>
            </a:xfrm>
            <a:custGeom>
              <a:avLst/>
              <a:gdLst>
                <a:gd name="T0" fmla="*/ 0 w 289"/>
                <a:gd name="T1" fmla="*/ 1328 h 1329"/>
                <a:gd name="T2" fmla="*/ 288 w 289"/>
                <a:gd name="T3" fmla="*/ 0 h 1329"/>
                <a:gd name="T4" fmla="*/ 0 60000 65536"/>
                <a:gd name="T5" fmla="*/ 0 60000 65536"/>
              </a:gdLst>
              <a:ahLst/>
              <a:cxnLst>
                <a:cxn ang="T4">
                  <a:pos x="T0" y="T1"/>
                </a:cxn>
                <a:cxn ang="T5">
                  <a:pos x="T2" y="T3"/>
                </a:cxn>
              </a:cxnLst>
              <a:rect l="0" t="0" r="r" b="b"/>
              <a:pathLst>
                <a:path w="289" h="1329">
                  <a:moveTo>
                    <a:pt x="0" y="1328"/>
                  </a:moveTo>
                  <a:lnTo>
                    <a:pt x="288" y="0"/>
                  </a:lnTo>
                </a:path>
              </a:pathLst>
            </a:custGeom>
            <a:noFill/>
            <a:ln w="12700" cap="rnd" cmpd="sng">
              <a:solidFill>
                <a:schemeClr val="tx1"/>
              </a:solidFill>
              <a:prstDash val="solid"/>
              <a:round/>
              <a:headEnd type="stealth"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3758" name="Freeform 30">
              <a:extLst>
                <a:ext uri="{FF2B5EF4-FFF2-40B4-BE49-F238E27FC236}">
                  <a16:creationId xmlns:a16="http://schemas.microsoft.com/office/drawing/2014/main" id="{5B5D79B6-9BAD-4FB4-9951-F9792375D6CC}"/>
                </a:ext>
              </a:extLst>
            </p:cNvPr>
            <p:cNvSpPr>
              <a:spLocks/>
            </p:cNvSpPr>
            <p:nvPr/>
          </p:nvSpPr>
          <p:spPr bwMode="auto">
            <a:xfrm>
              <a:off x="4616" y="1776"/>
              <a:ext cx="337" cy="1329"/>
            </a:xfrm>
            <a:custGeom>
              <a:avLst/>
              <a:gdLst>
                <a:gd name="T0" fmla="*/ 336 w 337"/>
                <a:gd name="T1" fmla="*/ 1328 h 1329"/>
                <a:gd name="T2" fmla="*/ 0 w 337"/>
                <a:gd name="T3" fmla="*/ 0 h 1329"/>
                <a:gd name="T4" fmla="*/ 0 60000 65536"/>
                <a:gd name="T5" fmla="*/ 0 60000 65536"/>
              </a:gdLst>
              <a:ahLst/>
              <a:cxnLst>
                <a:cxn ang="T4">
                  <a:pos x="T0" y="T1"/>
                </a:cxn>
                <a:cxn ang="T5">
                  <a:pos x="T2" y="T3"/>
                </a:cxn>
              </a:cxnLst>
              <a:rect l="0" t="0" r="r" b="b"/>
              <a:pathLst>
                <a:path w="337" h="1329">
                  <a:moveTo>
                    <a:pt x="336" y="1328"/>
                  </a:moveTo>
                  <a:lnTo>
                    <a:pt x="0" y="0"/>
                  </a:lnTo>
                </a:path>
              </a:pathLst>
            </a:custGeom>
            <a:noFill/>
            <a:ln w="12700" cap="rnd" cmpd="sng">
              <a:solidFill>
                <a:schemeClr val="tx1"/>
              </a:solidFill>
              <a:prstDash val="solid"/>
              <a:round/>
              <a:headEnd type="stealth"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3759" name="Freeform 31">
              <a:extLst>
                <a:ext uri="{FF2B5EF4-FFF2-40B4-BE49-F238E27FC236}">
                  <a16:creationId xmlns:a16="http://schemas.microsoft.com/office/drawing/2014/main" id="{5BD50FAA-E129-4063-84F7-250EEC602548}"/>
                </a:ext>
              </a:extLst>
            </p:cNvPr>
            <p:cNvSpPr>
              <a:spLocks/>
            </p:cNvSpPr>
            <p:nvPr/>
          </p:nvSpPr>
          <p:spPr bwMode="auto">
            <a:xfrm>
              <a:off x="2357" y="1721"/>
              <a:ext cx="299" cy="490"/>
            </a:xfrm>
            <a:custGeom>
              <a:avLst/>
              <a:gdLst>
                <a:gd name="T0" fmla="*/ 0 w 299"/>
                <a:gd name="T1" fmla="*/ 489 h 490"/>
                <a:gd name="T2" fmla="*/ 298 w 299"/>
                <a:gd name="T3" fmla="*/ 0 h 490"/>
                <a:gd name="T4" fmla="*/ 0 60000 65536"/>
                <a:gd name="T5" fmla="*/ 0 60000 65536"/>
              </a:gdLst>
              <a:ahLst/>
              <a:cxnLst>
                <a:cxn ang="T4">
                  <a:pos x="T0" y="T1"/>
                </a:cxn>
                <a:cxn ang="T5">
                  <a:pos x="T2" y="T3"/>
                </a:cxn>
              </a:cxnLst>
              <a:rect l="0" t="0" r="r" b="b"/>
              <a:pathLst>
                <a:path w="299" h="490">
                  <a:moveTo>
                    <a:pt x="0" y="489"/>
                  </a:moveTo>
                  <a:lnTo>
                    <a:pt x="298" y="0"/>
                  </a:lnTo>
                </a:path>
              </a:pathLst>
            </a:custGeom>
            <a:noFill/>
            <a:ln w="12700" cap="rnd" cmpd="sng">
              <a:solidFill>
                <a:schemeClr val="tx1"/>
              </a:solidFill>
              <a:prstDash val="solid"/>
              <a:round/>
              <a:headEnd type="stealth"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3760" name="Freeform 32">
              <a:extLst>
                <a:ext uri="{FF2B5EF4-FFF2-40B4-BE49-F238E27FC236}">
                  <a16:creationId xmlns:a16="http://schemas.microsoft.com/office/drawing/2014/main" id="{B1330F15-D672-46DD-82D0-8D4763A20977}"/>
                </a:ext>
              </a:extLst>
            </p:cNvPr>
            <p:cNvSpPr>
              <a:spLocks/>
            </p:cNvSpPr>
            <p:nvPr/>
          </p:nvSpPr>
          <p:spPr bwMode="auto">
            <a:xfrm>
              <a:off x="2264" y="1780"/>
              <a:ext cx="534" cy="1325"/>
            </a:xfrm>
            <a:custGeom>
              <a:avLst/>
              <a:gdLst>
                <a:gd name="T0" fmla="*/ 0 w 534"/>
                <a:gd name="T1" fmla="*/ 1324 h 1325"/>
                <a:gd name="T2" fmla="*/ 533 w 534"/>
                <a:gd name="T3" fmla="*/ 0 h 1325"/>
                <a:gd name="T4" fmla="*/ 0 60000 65536"/>
                <a:gd name="T5" fmla="*/ 0 60000 65536"/>
              </a:gdLst>
              <a:ahLst/>
              <a:cxnLst>
                <a:cxn ang="T4">
                  <a:pos x="T0" y="T1"/>
                </a:cxn>
                <a:cxn ang="T5">
                  <a:pos x="T2" y="T3"/>
                </a:cxn>
              </a:cxnLst>
              <a:rect l="0" t="0" r="r" b="b"/>
              <a:pathLst>
                <a:path w="534" h="1325">
                  <a:moveTo>
                    <a:pt x="0" y="1324"/>
                  </a:moveTo>
                  <a:lnTo>
                    <a:pt x="533" y="0"/>
                  </a:lnTo>
                </a:path>
              </a:pathLst>
            </a:custGeom>
            <a:noFill/>
            <a:ln w="12700" cap="rnd" cmpd="sng">
              <a:solidFill>
                <a:schemeClr val="tx1"/>
              </a:solidFill>
              <a:prstDash val="solid"/>
              <a:round/>
              <a:headEnd type="stealth"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3761" name="Freeform 33">
              <a:extLst>
                <a:ext uri="{FF2B5EF4-FFF2-40B4-BE49-F238E27FC236}">
                  <a16:creationId xmlns:a16="http://schemas.microsoft.com/office/drawing/2014/main" id="{63F10CF6-39A3-4122-AC64-946CFB1B6FB6}"/>
                </a:ext>
              </a:extLst>
            </p:cNvPr>
            <p:cNvSpPr>
              <a:spLocks/>
            </p:cNvSpPr>
            <p:nvPr/>
          </p:nvSpPr>
          <p:spPr bwMode="auto">
            <a:xfrm>
              <a:off x="2797" y="1780"/>
              <a:ext cx="508" cy="1325"/>
            </a:xfrm>
            <a:custGeom>
              <a:avLst/>
              <a:gdLst>
                <a:gd name="T0" fmla="*/ 507 w 508"/>
                <a:gd name="T1" fmla="*/ 1324 h 1325"/>
                <a:gd name="T2" fmla="*/ 0 w 508"/>
                <a:gd name="T3" fmla="*/ 0 h 1325"/>
                <a:gd name="T4" fmla="*/ 0 60000 65536"/>
                <a:gd name="T5" fmla="*/ 0 60000 65536"/>
              </a:gdLst>
              <a:ahLst/>
              <a:cxnLst>
                <a:cxn ang="T4">
                  <a:pos x="T0" y="T1"/>
                </a:cxn>
                <a:cxn ang="T5">
                  <a:pos x="T2" y="T3"/>
                </a:cxn>
              </a:cxnLst>
              <a:rect l="0" t="0" r="r" b="b"/>
              <a:pathLst>
                <a:path w="508" h="1325">
                  <a:moveTo>
                    <a:pt x="507" y="1324"/>
                  </a:moveTo>
                  <a:lnTo>
                    <a:pt x="0" y="0"/>
                  </a:lnTo>
                </a:path>
              </a:pathLst>
            </a:custGeom>
            <a:noFill/>
            <a:ln w="12700" cap="rnd" cmpd="sng">
              <a:solidFill>
                <a:schemeClr val="tx1"/>
              </a:solidFill>
              <a:prstDash val="solid"/>
              <a:round/>
              <a:headEnd type="stealth"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3762" name="Freeform 34">
              <a:extLst>
                <a:ext uri="{FF2B5EF4-FFF2-40B4-BE49-F238E27FC236}">
                  <a16:creationId xmlns:a16="http://schemas.microsoft.com/office/drawing/2014/main" id="{525310C5-78FD-417C-8B55-C1C5814DFB88}"/>
                </a:ext>
              </a:extLst>
            </p:cNvPr>
            <p:cNvSpPr>
              <a:spLocks/>
            </p:cNvSpPr>
            <p:nvPr/>
          </p:nvSpPr>
          <p:spPr bwMode="auto">
            <a:xfrm>
              <a:off x="2938" y="1721"/>
              <a:ext cx="415" cy="431"/>
            </a:xfrm>
            <a:custGeom>
              <a:avLst/>
              <a:gdLst>
                <a:gd name="T0" fmla="*/ 414 w 415"/>
                <a:gd name="T1" fmla="*/ 430 h 431"/>
                <a:gd name="T2" fmla="*/ 0 w 415"/>
                <a:gd name="T3" fmla="*/ 0 h 431"/>
                <a:gd name="T4" fmla="*/ 0 60000 65536"/>
                <a:gd name="T5" fmla="*/ 0 60000 65536"/>
              </a:gdLst>
              <a:ahLst/>
              <a:cxnLst>
                <a:cxn ang="T4">
                  <a:pos x="T0" y="T1"/>
                </a:cxn>
                <a:cxn ang="T5">
                  <a:pos x="T2" y="T3"/>
                </a:cxn>
              </a:cxnLst>
              <a:rect l="0" t="0" r="r" b="b"/>
              <a:pathLst>
                <a:path w="415" h="431">
                  <a:moveTo>
                    <a:pt x="414" y="430"/>
                  </a:moveTo>
                  <a:lnTo>
                    <a:pt x="0" y="0"/>
                  </a:lnTo>
                </a:path>
              </a:pathLst>
            </a:custGeom>
            <a:noFill/>
            <a:ln w="12700" cap="rnd" cmpd="sng">
              <a:solidFill>
                <a:schemeClr val="tx1"/>
              </a:solidFill>
              <a:prstDash val="solid"/>
              <a:round/>
              <a:headEnd type="stealth"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3763" name="Freeform 35">
              <a:extLst>
                <a:ext uri="{FF2B5EF4-FFF2-40B4-BE49-F238E27FC236}">
                  <a16:creationId xmlns:a16="http://schemas.microsoft.com/office/drawing/2014/main" id="{68D8DC46-7E28-47AA-B4B2-22E325F9DF4B}"/>
                </a:ext>
              </a:extLst>
            </p:cNvPr>
            <p:cNvSpPr>
              <a:spLocks/>
            </p:cNvSpPr>
            <p:nvPr/>
          </p:nvSpPr>
          <p:spPr bwMode="auto">
            <a:xfrm>
              <a:off x="5093" y="2528"/>
              <a:ext cx="132" cy="636"/>
            </a:xfrm>
            <a:custGeom>
              <a:avLst/>
              <a:gdLst>
                <a:gd name="T0" fmla="*/ 131 w 132"/>
                <a:gd name="T1" fmla="*/ 0 h 636"/>
                <a:gd name="T2" fmla="*/ 0 w 132"/>
                <a:gd name="T3" fmla="*/ 635 h 636"/>
                <a:gd name="T4" fmla="*/ 0 60000 65536"/>
                <a:gd name="T5" fmla="*/ 0 60000 65536"/>
              </a:gdLst>
              <a:ahLst/>
              <a:cxnLst>
                <a:cxn ang="T4">
                  <a:pos x="T0" y="T1"/>
                </a:cxn>
                <a:cxn ang="T5">
                  <a:pos x="T2" y="T3"/>
                </a:cxn>
              </a:cxnLst>
              <a:rect l="0" t="0" r="r" b="b"/>
              <a:pathLst>
                <a:path w="132" h="636">
                  <a:moveTo>
                    <a:pt x="131" y="0"/>
                  </a:moveTo>
                  <a:lnTo>
                    <a:pt x="0" y="635"/>
                  </a:lnTo>
                </a:path>
              </a:pathLst>
            </a:custGeom>
            <a:noFill/>
            <a:ln w="12700" cap="rnd" cmpd="sng">
              <a:solidFill>
                <a:schemeClr val="tx1"/>
              </a:solidFill>
              <a:prstDash val="solid"/>
              <a:round/>
              <a:headEnd type="stealth"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3764" name="Freeform 36">
              <a:extLst>
                <a:ext uri="{FF2B5EF4-FFF2-40B4-BE49-F238E27FC236}">
                  <a16:creationId xmlns:a16="http://schemas.microsoft.com/office/drawing/2014/main" id="{7579955B-6C26-4AAB-9266-685DEAA89D3D}"/>
                </a:ext>
              </a:extLst>
            </p:cNvPr>
            <p:cNvSpPr>
              <a:spLocks/>
            </p:cNvSpPr>
            <p:nvPr/>
          </p:nvSpPr>
          <p:spPr bwMode="auto">
            <a:xfrm>
              <a:off x="573" y="1721"/>
              <a:ext cx="359" cy="431"/>
            </a:xfrm>
            <a:custGeom>
              <a:avLst/>
              <a:gdLst>
                <a:gd name="T0" fmla="*/ 0 w 359"/>
                <a:gd name="T1" fmla="*/ 430 h 431"/>
                <a:gd name="T2" fmla="*/ 358 w 359"/>
                <a:gd name="T3" fmla="*/ 0 h 431"/>
                <a:gd name="T4" fmla="*/ 0 60000 65536"/>
                <a:gd name="T5" fmla="*/ 0 60000 65536"/>
              </a:gdLst>
              <a:ahLst/>
              <a:cxnLst>
                <a:cxn ang="T4">
                  <a:pos x="T0" y="T1"/>
                </a:cxn>
                <a:cxn ang="T5">
                  <a:pos x="T2" y="T3"/>
                </a:cxn>
              </a:cxnLst>
              <a:rect l="0" t="0" r="r" b="b"/>
              <a:pathLst>
                <a:path w="359" h="431">
                  <a:moveTo>
                    <a:pt x="0" y="430"/>
                  </a:moveTo>
                  <a:lnTo>
                    <a:pt x="358" y="0"/>
                  </a:lnTo>
                </a:path>
              </a:pathLst>
            </a:custGeom>
            <a:noFill/>
            <a:ln w="12700" cap="rnd" cmpd="sng">
              <a:solidFill>
                <a:schemeClr val="tx1"/>
              </a:solidFill>
              <a:prstDash val="solid"/>
              <a:round/>
              <a:headEnd type="stealth"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3765" name="Freeform 37">
              <a:extLst>
                <a:ext uri="{FF2B5EF4-FFF2-40B4-BE49-F238E27FC236}">
                  <a16:creationId xmlns:a16="http://schemas.microsoft.com/office/drawing/2014/main" id="{5679CF41-A74A-4CA8-A783-F645ECE2CB38}"/>
                </a:ext>
              </a:extLst>
            </p:cNvPr>
            <p:cNvSpPr>
              <a:spLocks/>
            </p:cNvSpPr>
            <p:nvPr/>
          </p:nvSpPr>
          <p:spPr bwMode="auto">
            <a:xfrm>
              <a:off x="1352" y="2552"/>
              <a:ext cx="225" cy="537"/>
            </a:xfrm>
            <a:custGeom>
              <a:avLst/>
              <a:gdLst>
                <a:gd name="T0" fmla="*/ 0 w 225"/>
                <a:gd name="T1" fmla="*/ 536 h 537"/>
                <a:gd name="T2" fmla="*/ 224 w 225"/>
                <a:gd name="T3" fmla="*/ 0 h 537"/>
                <a:gd name="T4" fmla="*/ 0 60000 65536"/>
                <a:gd name="T5" fmla="*/ 0 60000 65536"/>
              </a:gdLst>
              <a:ahLst/>
              <a:cxnLst>
                <a:cxn ang="T4">
                  <a:pos x="T0" y="T1"/>
                </a:cxn>
                <a:cxn ang="T5">
                  <a:pos x="T2" y="T3"/>
                </a:cxn>
              </a:cxnLst>
              <a:rect l="0" t="0" r="r" b="b"/>
              <a:pathLst>
                <a:path w="225" h="537">
                  <a:moveTo>
                    <a:pt x="0" y="536"/>
                  </a:moveTo>
                  <a:lnTo>
                    <a:pt x="224" y="0"/>
                  </a:lnTo>
                </a:path>
              </a:pathLst>
            </a:custGeom>
            <a:noFill/>
            <a:ln w="12700" cap="rnd" cmpd="sng">
              <a:solidFill>
                <a:schemeClr val="tx1"/>
              </a:solidFill>
              <a:prstDash val="solid"/>
              <a:round/>
              <a:headEnd type="stealth"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3766" name="Freeform 38">
              <a:extLst>
                <a:ext uri="{FF2B5EF4-FFF2-40B4-BE49-F238E27FC236}">
                  <a16:creationId xmlns:a16="http://schemas.microsoft.com/office/drawing/2014/main" id="{4758987A-75B5-4FD6-A981-366134925762}"/>
                </a:ext>
              </a:extLst>
            </p:cNvPr>
            <p:cNvSpPr>
              <a:spLocks/>
            </p:cNvSpPr>
            <p:nvPr/>
          </p:nvSpPr>
          <p:spPr bwMode="auto">
            <a:xfrm>
              <a:off x="573" y="2552"/>
              <a:ext cx="204" cy="537"/>
            </a:xfrm>
            <a:custGeom>
              <a:avLst/>
              <a:gdLst>
                <a:gd name="T0" fmla="*/ 0 w 204"/>
                <a:gd name="T1" fmla="*/ 0 h 537"/>
                <a:gd name="T2" fmla="*/ 203 w 204"/>
                <a:gd name="T3" fmla="*/ 536 h 537"/>
                <a:gd name="T4" fmla="*/ 0 60000 65536"/>
                <a:gd name="T5" fmla="*/ 0 60000 65536"/>
              </a:gdLst>
              <a:ahLst/>
              <a:cxnLst>
                <a:cxn ang="T4">
                  <a:pos x="T0" y="T1"/>
                </a:cxn>
                <a:cxn ang="T5">
                  <a:pos x="T2" y="T3"/>
                </a:cxn>
              </a:cxnLst>
              <a:rect l="0" t="0" r="r" b="b"/>
              <a:pathLst>
                <a:path w="204" h="537">
                  <a:moveTo>
                    <a:pt x="0" y="0"/>
                  </a:moveTo>
                  <a:lnTo>
                    <a:pt x="203" y="536"/>
                  </a:lnTo>
                </a:path>
              </a:pathLst>
            </a:custGeom>
            <a:noFill/>
            <a:ln w="12700" cap="rnd" cmpd="sng">
              <a:solidFill>
                <a:schemeClr val="tx1"/>
              </a:solidFill>
              <a:prstDash val="solid"/>
              <a:round/>
              <a:headEnd type="stealth"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3767" name="Freeform 39">
              <a:extLst>
                <a:ext uri="{FF2B5EF4-FFF2-40B4-BE49-F238E27FC236}">
                  <a16:creationId xmlns:a16="http://schemas.microsoft.com/office/drawing/2014/main" id="{8195BFB7-9183-4D77-99D1-83F26EE57BFA}"/>
                </a:ext>
              </a:extLst>
            </p:cNvPr>
            <p:cNvSpPr>
              <a:spLocks/>
            </p:cNvSpPr>
            <p:nvPr/>
          </p:nvSpPr>
          <p:spPr bwMode="auto">
            <a:xfrm>
              <a:off x="1213" y="1721"/>
              <a:ext cx="364" cy="431"/>
            </a:xfrm>
            <a:custGeom>
              <a:avLst/>
              <a:gdLst>
                <a:gd name="T0" fmla="*/ 0 w 364"/>
                <a:gd name="T1" fmla="*/ 0 h 431"/>
                <a:gd name="T2" fmla="*/ 363 w 364"/>
                <a:gd name="T3" fmla="*/ 430 h 431"/>
                <a:gd name="T4" fmla="*/ 0 60000 65536"/>
                <a:gd name="T5" fmla="*/ 0 60000 65536"/>
              </a:gdLst>
              <a:ahLst/>
              <a:cxnLst>
                <a:cxn ang="T4">
                  <a:pos x="T0" y="T1"/>
                </a:cxn>
                <a:cxn ang="T5">
                  <a:pos x="T2" y="T3"/>
                </a:cxn>
              </a:cxnLst>
              <a:rect l="0" t="0" r="r" b="b"/>
              <a:pathLst>
                <a:path w="364" h="431">
                  <a:moveTo>
                    <a:pt x="0" y="0"/>
                  </a:moveTo>
                  <a:lnTo>
                    <a:pt x="363" y="430"/>
                  </a:lnTo>
                </a:path>
              </a:pathLst>
            </a:custGeom>
            <a:noFill/>
            <a:ln w="12700" cap="rnd" cmpd="sng">
              <a:solidFill>
                <a:schemeClr val="tx1"/>
              </a:solidFill>
              <a:prstDash val="solid"/>
              <a:round/>
              <a:headEnd type="stealth" w="med" len="med"/>
              <a:tailEnd type="stealth"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Tree>
    <p:custDataLst>
      <p:tags r:id="rId1"/>
    </p:custDataLst>
  </p:cSld>
  <p:clrMapOvr>
    <a:masterClrMapping/>
  </p:clrMapOvr>
  <p:transition>
    <p:spli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4">
            <a:extLst>
              <a:ext uri="{FF2B5EF4-FFF2-40B4-BE49-F238E27FC236}">
                <a16:creationId xmlns:a16="http://schemas.microsoft.com/office/drawing/2014/main" id="{15A18CDA-8FFC-4C10-9E7B-A738823EEAFC}"/>
              </a:ext>
            </a:extLst>
          </p:cNvPr>
          <p:cNvSpPr>
            <a:spLocks noGrp="1" noChangeArrowheads="1"/>
          </p:cNvSpPr>
          <p:nvPr>
            <p:ph type="title" idx="4294967295"/>
          </p:nvPr>
        </p:nvSpPr>
        <p:spPr bwMode="auto">
          <a:xfrm>
            <a:off x="685800" y="609600"/>
            <a:ext cx="77724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0" lang="en-US" altLang="zh-CN">
                <a:solidFill>
                  <a:schemeClr val="tx1"/>
                </a:solidFill>
              </a:rPr>
              <a:t>謠 言</a:t>
            </a:r>
            <a:endParaRPr kumimoji="0" lang="zh-TW" altLang="en-US">
              <a:solidFill>
                <a:schemeClr val="tx1"/>
              </a:solidFill>
            </a:endParaRPr>
          </a:p>
        </p:txBody>
      </p:sp>
      <p:sp>
        <p:nvSpPr>
          <p:cNvPr id="75779" name="Rectangle 2" descr="Granite">
            <a:extLst>
              <a:ext uri="{FF2B5EF4-FFF2-40B4-BE49-F238E27FC236}">
                <a16:creationId xmlns:a16="http://schemas.microsoft.com/office/drawing/2014/main" id="{C2A152BE-4C4E-4640-800B-BD14C28C78F1}"/>
              </a:ext>
            </a:extLst>
          </p:cNvPr>
          <p:cNvSpPr>
            <a:spLocks noChangeArrowheads="1"/>
          </p:cNvSpPr>
          <p:nvPr/>
        </p:nvSpPr>
        <p:spPr bwMode="auto">
          <a:xfrm>
            <a:off x="458788" y="1754188"/>
            <a:ext cx="8226425" cy="4416425"/>
          </a:xfrm>
          <a:prstGeom prst="rect">
            <a:avLst/>
          </a:prstGeom>
          <a:blipFill dpi="0" rotWithShape="0">
            <a:blip r:embed="rId4"/>
            <a:srcRect/>
            <a:tile tx="0" ty="0" sx="100000" sy="100000" flip="none" algn="tl"/>
          </a:blipFill>
          <a:ln w="12700">
            <a:solidFill>
              <a:schemeClr val="tx1"/>
            </a:solidFill>
            <a:miter lim="800000"/>
            <a:headEnd/>
            <a:tailEnd/>
          </a:ln>
          <a:effectLst>
            <a:outerShdw dist="35921" dir="2700000" algn="ctr" rotWithShape="0">
              <a:schemeClr val="bg2"/>
            </a:outerShdw>
          </a:effec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CN" altLang="en-US"/>
          </a:p>
        </p:txBody>
      </p:sp>
      <p:sp>
        <p:nvSpPr>
          <p:cNvPr id="75780" name="Oval 3" descr="Parchment">
            <a:extLst>
              <a:ext uri="{FF2B5EF4-FFF2-40B4-BE49-F238E27FC236}">
                <a16:creationId xmlns:a16="http://schemas.microsoft.com/office/drawing/2014/main" id="{FA03653D-DE56-40FD-9BEA-C5085A337F11}"/>
              </a:ext>
            </a:extLst>
          </p:cNvPr>
          <p:cNvSpPr>
            <a:spLocks noChangeArrowheads="1"/>
          </p:cNvSpPr>
          <p:nvPr/>
        </p:nvSpPr>
        <p:spPr bwMode="auto">
          <a:xfrm>
            <a:off x="973138" y="1830388"/>
            <a:ext cx="7178675" cy="4264025"/>
          </a:xfrm>
          <a:prstGeom prst="ellipse">
            <a:avLst/>
          </a:prstGeom>
          <a:blipFill dpi="0" rotWithShape="0">
            <a:blip r:embed="rId5"/>
            <a:srcRect/>
            <a:tile tx="0" ty="0" sx="100000" sy="100000" flip="none" algn="tl"/>
          </a:blipFill>
          <a:ln w="12700">
            <a:solidFill>
              <a:schemeClr val="tx1"/>
            </a:solidFill>
            <a:round/>
            <a:headEnd/>
            <a:tailEnd/>
          </a:ln>
          <a:effectLst>
            <a:outerShdw dist="35921" dir="2700000" algn="ctr" rotWithShape="0">
              <a:schemeClr val="bg2"/>
            </a:outerShdw>
          </a:effec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CN" altLang="en-US"/>
          </a:p>
        </p:txBody>
      </p:sp>
      <p:sp>
        <p:nvSpPr>
          <p:cNvPr id="75781" name="Oval 4">
            <a:extLst>
              <a:ext uri="{FF2B5EF4-FFF2-40B4-BE49-F238E27FC236}">
                <a16:creationId xmlns:a16="http://schemas.microsoft.com/office/drawing/2014/main" id="{73EEC77D-705A-4527-A3E1-F0A71788EE09}"/>
              </a:ext>
            </a:extLst>
          </p:cNvPr>
          <p:cNvSpPr>
            <a:spLocks noChangeArrowheads="1"/>
          </p:cNvSpPr>
          <p:nvPr/>
        </p:nvSpPr>
        <p:spPr bwMode="auto">
          <a:xfrm>
            <a:off x="1905000" y="2154238"/>
            <a:ext cx="2786063" cy="2244725"/>
          </a:xfrm>
          <a:prstGeom prst="ellipse">
            <a:avLst/>
          </a:prstGeom>
          <a:solidFill>
            <a:srgbClr val="0000CC"/>
          </a:solidFill>
          <a:ln w="12700">
            <a:solidFill>
              <a:schemeClr val="tx1"/>
            </a:solidFill>
            <a:round/>
            <a:headEnd/>
            <a:tailEnd/>
          </a:ln>
          <a:effectLst>
            <a:outerShdw dist="35921" dir="2700000" algn="ctr" rotWithShape="0">
              <a:schemeClr val="bg2"/>
            </a:outerShdw>
          </a:effectLst>
        </p:spPr>
        <p:txBody>
          <a:bodyPr wrap="none" lIns="90488" tIns="44450" rIns="90488" bIns="44450"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lnSpc>
                <a:spcPct val="110000"/>
              </a:lnSpc>
            </a:pPr>
            <a:r>
              <a:rPr kumimoji="0" lang="en-US" altLang="zh-CN" sz="3200">
                <a:latin typeface="Arial Unicode MS" panose="020B0604020202020204" pitchFamily="34" charset="-128"/>
                <a:ea typeface="Arial Unicode MS" panose="020B0604020202020204" pitchFamily="34" charset="-128"/>
                <a:cs typeface="Arial Unicode MS" panose="020B0604020202020204" pitchFamily="34" charset="-128"/>
              </a:rPr>
              <a:t>控 制 </a:t>
            </a:r>
          </a:p>
          <a:p>
            <a:pPr algn="ctr">
              <a:lnSpc>
                <a:spcPct val="110000"/>
              </a:lnSpc>
            </a:pPr>
            <a:r>
              <a:rPr kumimoji="0" lang="en-US" altLang="zh-CN" sz="2400">
                <a:latin typeface="Arial Unicode MS" panose="020B0604020202020204" pitchFamily="34" charset="-128"/>
                <a:ea typeface="Arial Unicode MS" panose="020B0604020202020204" pitchFamily="34" charset="-128"/>
                <a:cs typeface="Arial Unicode MS" panose="020B0604020202020204" pitchFamily="34" charset="-128"/>
              </a:rPr>
              <a:t>Control p.74</a:t>
            </a:r>
          </a:p>
        </p:txBody>
      </p:sp>
      <p:sp>
        <p:nvSpPr>
          <p:cNvPr id="75782" name="Oval 5">
            <a:extLst>
              <a:ext uri="{FF2B5EF4-FFF2-40B4-BE49-F238E27FC236}">
                <a16:creationId xmlns:a16="http://schemas.microsoft.com/office/drawing/2014/main" id="{61388C6A-2B3D-41D3-BB97-8C20DC56B357}"/>
              </a:ext>
            </a:extLst>
          </p:cNvPr>
          <p:cNvSpPr>
            <a:spLocks noChangeArrowheads="1"/>
          </p:cNvSpPr>
          <p:nvPr/>
        </p:nvSpPr>
        <p:spPr bwMode="auto">
          <a:xfrm>
            <a:off x="4525963" y="2154238"/>
            <a:ext cx="2709862" cy="2239962"/>
          </a:xfrm>
          <a:prstGeom prst="ellipse">
            <a:avLst/>
          </a:prstGeom>
          <a:solidFill>
            <a:srgbClr val="FF0000"/>
          </a:solidFill>
          <a:ln w="12700">
            <a:solidFill>
              <a:schemeClr val="tx1"/>
            </a:solidFill>
            <a:round/>
            <a:headEnd/>
            <a:tailEnd/>
          </a:ln>
          <a:effectLst>
            <a:outerShdw dist="35921" dir="2700000" algn="ctr" rotWithShape="0">
              <a:schemeClr val="bg2"/>
            </a:outerShdw>
          </a:effectLst>
        </p:spPr>
        <p:txBody>
          <a:bodyPr wrap="none" lIns="90488" tIns="44450" rIns="90488" bIns="44450"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lnSpc>
                <a:spcPct val="110000"/>
              </a:lnSpc>
            </a:pPr>
            <a:r>
              <a:rPr kumimoji="0" lang="en-US" altLang="zh-CN" sz="320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可 靠 </a:t>
            </a:r>
          </a:p>
          <a:p>
            <a:pPr algn="ctr">
              <a:lnSpc>
                <a:spcPct val="110000"/>
              </a:lnSpc>
            </a:pPr>
            <a:r>
              <a:rPr kumimoji="0" lang="en-US" altLang="zh-CN" sz="240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Reliability</a:t>
            </a:r>
          </a:p>
          <a:p>
            <a:pPr algn="ctr">
              <a:lnSpc>
                <a:spcPct val="110000"/>
              </a:lnSpc>
            </a:pPr>
            <a:r>
              <a:rPr kumimoji="0" lang="en-US" altLang="zh-CN" sz="3200">
                <a:solidFill>
                  <a:srgbClr val="FFFFFF"/>
                </a:solidFill>
                <a:latin typeface="Arial Unicode MS" panose="020B0604020202020204" pitchFamily="34" charset="-128"/>
                <a:ea typeface="Arial Unicode MS" panose="020B0604020202020204" pitchFamily="34" charset="-128"/>
                <a:cs typeface="Arial Unicode MS" panose="020B0604020202020204" pitchFamily="34" charset="-128"/>
              </a:rPr>
              <a:t> </a:t>
            </a:r>
          </a:p>
        </p:txBody>
      </p:sp>
      <p:sp>
        <p:nvSpPr>
          <p:cNvPr id="75783" name="Oval 6">
            <a:extLst>
              <a:ext uri="{FF2B5EF4-FFF2-40B4-BE49-F238E27FC236}">
                <a16:creationId xmlns:a16="http://schemas.microsoft.com/office/drawing/2014/main" id="{E1029CBD-D25C-4F44-8EE4-204B00D019C4}"/>
              </a:ext>
            </a:extLst>
          </p:cNvPr>
          <p:cNvSpPr>
            <a:spLocks noChangeArrowheads="1"/>
          </p:cNvSpPr>
          <p:nvPr/>
        </p:nvSpPr>
        <p:spPr bwMode="auto">
          <a:xfrm>
            <a:off x="3130550" y="3810000"/>
            <a:ext cx="2736850" cy="2209800"/>
          </a:xfrm>
          <a:prstGeom prst="ellipse">
            <a:avLst/>
          </a:prstGeom>
          <a:solidFill>
            <a:srgbClr val="009900"/>
          </a:solidFill>
          <a:ln w="12700">
            <a:solidFill>
              <a:schemeClr val="tx1"/>
            </a:solidFill>
            <a:round/>
            <a:headEnd/>
            <a:tailEnd/>
          </a:ln>
          <a:effectLst>
            <a:outerShdw dist="35921" dir="2700000" algn="ctr" rotWithShape="0">
              <a:schemeClr val="bg2"/>
            </a:outerShdw>
          </a:effectLst>
        </p:spPr>
        <p:txBody>
          <a:bodyPr wrap="none" lIns="90488" tIns="44450" rIns="90488" bIns="44450"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lnSpc>
                <a:spcPct val="110000"/>
              </a:lnSpc>
            </a:pPr>
            <a:endParaRPr kumimoji="0" lang="en-US" altLang="zh-CN" sz="32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lnSpc>
                <a:spcPct val="110000"/>
              </a:lnSpc>
            </a:pPr>
            <a:endParaRPr kumimoji="0" lang="en-US" altLang="zh-CN" sz="32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lnSpc>
                <a:spcPct val="110000"/>
              </a:lnSpc>
            </a:pPr>
            <a:r>
              <a:rPr kumimoji="0" lang="en-US" altLang="zh-CN" sz="3200">
                <a:latin typeface="Arial Unicode MS" panose="020B0604020202020204" pitchFamily="34" charset="-128"/>
                <a:ea typeface="Arial Unicode MS" panose="020B0604020202020204" pitchFamily="34" charset="-128"/>
                <a:cs typeface="Arial Unicode MS" panose="020B0604020202020204" pitchFamily="34" charset="-128"/>
              </a:rPr>
              <a:t>自 我 利 益 </a:t>
            </a:r>
          </a:p>
          <a:p>
            <a:pPr algn="ctr">
              <a:lnSpc>
                <a:spcPct val="110000"/>
              </a:lnSpc>
            </a:pPr>
            <a:r>
              <a:rPr kumimoji="0" lang="en-US" altLang="zh-CN" sz="2400">
                <a:latin typeface="Arial Unicode MS" panose="020B0604020202020204" pitchFamily="34" charset="-128"/>
                <a:ea typeface="Arial Unicode MS" panose="020B0604020202020204" pitchFamily="34" charset="-128"/>
                <a:cs typeface="Arial Unicode MS" panose="020B0604020202020204" pitchFamily="34" charset="-128"/>
              </a:rPr>
              <a:t>Self-</a:t>
            </a:r>
          </a:p>
          <a:p>
            <a:pPr algn="ctr">
              <a:lnSpc>
                <a:spcPct val="110000"/>
              </a:lnSpc>
            </a:pPr>
            <a:r>
              <a:rPr kumimoji="0" lang="en-US" altLang="zh-CN" sz="2400">
                <a:latin typeface="Arial Unicode MS" panose="020B0604020202020204" pitchFamily="34" charset="-128"/>
                <a:ea typeface="Arial Unicode MS" panose="020B0604020202020204" pitchFamily="34" charset="-128"/>
                <a:cs typeface="Arial Unicode MS" panose="020B0604020202020204" pitchFamily="34" charset="-128"/>
              </a:rPr>
              <a:t>Interests</a:t>
            </a:r>
          </a:p>
          <a:p>
            <a:pPr algn="ctr">
              <a:lnSpc>
                <a:spcPct val="110000"/>
              </a:lnSpc>
            </a:pPr>
            <a:endParaRPr kumimoji="0" lang="en-US" altLang="zh-CN">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lnSpc>
                <a:spcPct val="110000"/>
              </a:lnSpc>
            </a:pPr>
            <a:endParaRPr kumimoji="0" lang="en-US" altLang="zh-CN" sz="32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5784" name="Rectangle 7">
            <a:extLst>
              <a:ext uri="{FF2B5EF4-FFF2-40B4-BE49-F238E27FC236}">
                <a16:creationId xmlns:a16="http://schemas.microsoft.com/office/drawing/2014/main" id="{32BB3BDA-8FC9-470E-9071-9A2230D89F97}"/>
              </a:ext>
            </a:extLst>
          </p:cNvPr>
          <p:cNvSpPr>
            <a:spLocks noChangeArrowheads="1"/>
          </p:cNvSpPr>
          <p:nvPr/>
        </p:nvSpPr>
        <p:spPr bwMode="auto">
          <a:xfrm>
            <a:off x="458788" y="454024"/>
            <a:ext cx="8228012" cy="1223963"/>
          </a:xfrm>
          <a:prstGeom prst="rect">
            <a:avLst/>
          </a:prstGeom>
          <a:solidFill>
            <a:srgbClr val="CC0099"/>
          </a:solidFill>
          <a:ln w="12700">
            <a:solidFill>
              <a:schemeClr val="tx1"/>
            </a:solidFill>
            <a:miter lim="800000"/>
            <a:headEnd/>
            <a:tailEnd/>
          </a:ln>
          <a:effectLst>
            <a:outerShdw dist="35921" dir="2700000" algn="ctr" rotWithShape="0">
              <a:schemeClr val="bg2"/>
            </a:outerShdw>
          </a:effectLst>
        </p:spPr>
        <p:txBody>
          <a:bodyPr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CN" sz="5400">
                <a:latin typeface="Arial Unicode MS" panose="020B0604020202020204" pitchFamily="34" charset="-128"/>
                <a:ea typeface="Arial Unicode MS" panose="020B0604020202020204" pitchFamily="34" charset="-128"/>
                <a:cs typeface="Arial Unicode MS" panose="020B0604020202020204" pitchFamily="34" charset="-128"/>
              </a:rPr>
              <a:t>謠 言</a:t>
            </a:r>
            <a:r>
              <a:rPr kumimoji="0" lang="en-US" altLang="zh-CN" sz="2400">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5400">
                <a:latin typeface="Arial Unicode MS" panose="020B0604020202020204" pitchFamily="34" charset="-128"/>
                <a:ea typeface="Arial Unicode MS" panose="020B0604020202020204" pitchFamily="34" charset="-128"/>
                <a:cs typeface="Arial Unicode MS" panose="020B0604020202020204" pitchFamily="34" charset="-128"/>
              </a:rPr>
              <a:t>Grapevine</a:t>
            </a:r>
            <a:r>
              <a:rPr kumimoji="0" lang="en-US" altLang="zh-CN" sz="54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p>
        </p:txBody>
      </p:sp>
    </p:spTree>
    <p:custDataLst>
      <p:tags r:id="rId1"/>
    </p:custDataLst>
  </p:cSld>
  <p:clrMapOvr>
    <a:masterClrMapping/>
  </p:clrMapOvr>
  <p:transition>
    <p:zo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descr="Newsprint">
            <a:extLst>
              <a:ext uri="{FF2B5EF4-FFF2-40B4-BE49-F238E27FC236}">
                <a16:creationId xmlns:a16="http://schemas.microsoft.com/office/drawing/2014/main" id="{8EC8E42C-CDA6-4E56-9151-A7861D51A6A3}"/>
              </a:ext>
            </a:extLst>
          </p:cNvPr>
          <p:cNvSpPr>
            <a:spLocks noChangeArrowheads="1"/>
          </p:cNvSpPr>
          <p:nvPr/>
        </p:nvSpPr>
        <p:spPr bwMode="auto">
          <a:xfrm>
            <a:off x="458788" y="1676400"/>
            <a:ext cx="8226425" cy="4416425"/>
          </a:xfrm>
          <a:prstGeom prst="rect">
            <a:avLst/>
          </a:prstGeom>
          <a:blipFill dpi="0" rotWithShape="0">
            <a:blip r:embed="rId4"/>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7827" name="Rectangle 3">
            <a:extLst>
              <a:ext uri="{FF2B5EF4-FFF2-40B4-BE49-F238E27FC236}">
                <a16:creationId xmlns:a16="http://schemas.microsoft.com/office/drawing/2014/main" id="{EF6C198E-7B76-4153-B5AA-2339A2B354F5}"/>
              </a:ext>
            </a:extLst>
          </p:cNvPr>
          <p:cNvSpPr>
            <a:spLocks noGrp="1" noChangeArrowheads="1"/>
          </p:cNvSpPr>
          <p:nvPr>
            <p:ph type="title"/>
          </p:nvPr>
        </p:nvSpPr>
        <p:spPr bwMode="auto">
          <a:xfrm>
            <a:off x="687388" y="409575"/>
            <a:ext cx="7769225" cy="1139825"/>
          </a:xfrm>
          <a:gradFill rotWithShape="0">
            <a:gsLst>
              <a:gs pos="0">
                <a:srgbClr val="66004C"/>
              </a:gs>
              <a:gs pos="50000">
                <a:srgbClr val="CC0099"/>
              </a:gs>
              <a:gs pos="100000">
                <a:srgbClr val="66004C"/>
              </a:gs>
            </a:gsLst>
            <a:lin ang="5400000" scaled="1"/>
          </a:gra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eaLnBrk="1" hangingPunct="1"/>
            <a:r>
              <a:rPr lang="en-US" altLang="zh-CN" sz="320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Nonverbal Communication</a:t>
            </a:r>
            <a:br>
              <a:rPr lang="en-US" altLang="zh-CN">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US" altLang="zh-CN">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非 口 語 溝 通</a:t>
            </a:r>
          </a:p>
        </p:txBody>
      </p:sp>
      <p:sp>
        <p:nvSpPr>
          <p:cNvPr id="77828" name="Rectangle 4">
            <a:extLst>
              <a:ext uri="{FF2B5EF4-FFF2-40B4-BE49-F238E27FC236}">
                <a16:creationId xmlns:a16="http://schemas.microsoft.com/office/drawing/2014/main" id="{15DC48E5-9374-4303-A380-0E798988DA1D}"/>
              </a:ext>
            </a:extLst>
          </p:cNvPr>
          <p:cNvSpPr>
            <a:spLocks noChangeArrowheads="1"/>
          </p:cNvSpPr>
          <p:nvPr/>
        </p:nvSpPr>
        <p:spPr bwMode="auto">
          <a:xfrm>
            <a:off x="609600" y="2436813"/>
            <a:ext cx="3425825" cy="911225"/>
          </a:xfrm>
          <a:prstGeom prst="rect">
            <a:avLst/>
          </a:prstGeom>
          <a:gradFill rotWithShape="0">
            <a:gsLst>
              <a:gs pos="0">
                <a:srgbClr val="66004C"/>
              </a:gs>
              <a:gs pos="50000">
                <a:srgbClr val="CC0099"/>
              </a:gs>
              <a:gs pos="100000">
                <a:srgbClr val="66004C"/>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CN" sz="200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Body Language</a:t>
            </a:r>
          </a:p>
          <a:p>
            <a:pPr algn="ctr"/>
            <a:r>
              <a:rPr kumimoji="0" lang="en-US" altLang="zh-CN" sz="28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2800">
                <a:latin typeface="Arial Unicode MS" panose="020B0604020202020204" pitchFamily="34" charset="-128"/>
                <a:ea typeface="Arial Unicode MS" panose="020B0604020202020204" pitchFamily="34" charset="-128"/>
                <a:cs typeface="Arial Unicode MS" panose="020B0604020202020204" pitchFamily="34" charset="-128"/>
              </a:rPr>
              <a:t>身 体 語 言</a:t>
            </a:r>
          </a:p>
        </p:txBody>
      </p:sp>
      <p:sp>
        <p:nvSpPr>
          <p:cNvPr id="77829" name="Rectangle 5">
            <a:extLst>
              <a:ext uri="{FF2B5EF4-FFF2-40B4-BE49-F238E27FC236}">
                <a16:creationId xmlns:a16="http://schemas.microsoft.com/office/drawing/2014/main" id="{503A44AB-0CB1-4AD3-86AA-CFC890D8EB17}"/>
              </a:ext>
            </a:extLst>
          </p:cNvPr>
          <p:cNvSpPr>
            <a:spLocks noChangeArrowheads="1"/>
          </p:cNvSpPr>
          <p:nvPr/>
        </p:nvSpPr>
        <p:spPr bwMode="auto">
          <a:xfrm>
            <a:off x="685800" y="4570413"/>
            <a:ext cx="3425825" cy="911225"/>
          </a:xfrm>
          <a:prstGeom prst="rect">
            <a:avLst/>
          </a:prstGeom>
          <a:gradFill rotWithShape="0">
            <a:gsLst>
              <a:gs pos="0">
                <a:srgbClr val="66004C"/>
              </a:gs>
              <a:gs pos="50000">
                <a:srgbClr val="CC0099"/>
              </a:gs>
              <a:gs pos="100000">
                <a:srgbClr val="66004C"/>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CN" sz="200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Paralinguistics</a:t>
            </a:r>
          </a:p>
          <a:p>
            <a:pPr algn="ctr"/>
            <a:r>
              <a:rPr kumimoji="0" lang="en-US" altLang="zh-CN" sz="28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2800">
                <a:latin typeface="Arial Unicode MS" panose="020B0604020202020204" pitchFamily="34" charset="-128"/>
                <a:ea typeface="Arial Unicode MS" panose="020B0604020202020204" pitchFamily="34" charset="-128"/>
                <a:cs typeface="Arial Unicode MS" panose="020B0604020202020204" pitchFamily="34" charset="-128"/>
              </a:rPr>
              <a:t>輔 助 語 言</a:t>
            </a:r>
          </a:p>
        </p:txBody>
      </p:sp>
      <p:sp>
        <p:nvSpPr>
          <p:cNvPr id="77830" name="Rectangle 6">
            <a:extLst>
              <a:ext uri="{FF2B5EF4-FFF2-40B4-BE49-F238E27FC236}">
                <a16:creationId xmlns:a16="http://schemas.microsoft.com/office/drawing/2014/main" id="{0762654F-D3DA-42AE-80B4-2E43593D1F3D}"/>
              </a:ext>
            </a:extLst>
          </p:cNvPr>
          <p:cNvSpPr>
            <a:spLocks noChangeArrowheads="1"/>
          </p:cNvSpPr>
          <p:nvPr/>
        </p:nvSpPr>
        <p:spPr bwMode="auto">
          <a:xfrm>
            <a:off x="4876800" y="1903413"/>
            <a:ext cx="3351213" cy="836612"/>
          </a:xfrm>
          <a:prstGeom prst="rect">
            <a:avLst/>
          </a:prstGeom>
          <a:gradFill rotWithShape="0">
            <a:gsLst>
              <a:gs pos="0">
                <a:srgbClr val="66004C"/>
              </a:gs>
              <a:gs pos="50000">
                <a:srgbClr val="CC0099"/>
              </a:gs>
              <a:gs pos="100000">
                <a:srgbClr val="66004C"/>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CN" sz="240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Body Motions</a:t>
            </a:r>
          </a:p>
          <a:p>
            <a:pPr algn="ctr"/>
            <a:r>
              <a:rPr kumimoji="0" lang="en-US" altLang="zh-CN" sz="24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2800">
                <a:latin typeface="Arial Unicode MS" panose="020B0604020202020204" pitchFamily="34" charset="-128"/>
                <a:ea typeface="Arial Unicode MS" panose="020B0604020202020204" pitchFamily="34" charset="-128"/>
                <a:cs typeface="Arial Unicode MS" panose="020B0604020202020204" pitchFamily="34" charset="-128"/>
              </a:rPr>
              <a:t>身 体 動 作</a:t>
            </a:r>
          </a:p>
        </p:txBody>
      </p:sp>
      <p:sp>
        <p:nvSpPr>
          <p:cNvPr id="77831" name="Rectangle 7">
            <a:extLst>
              <a:ext uri="{FF2B5EF4-FFF2-40B4-BE49-F238E27FC236}">
                <a16:creationId xmlns:a16="http://schemas.microsoft.com/office/drawing/2014/main" id="{2A390DB9-4B0C-4516-98F6-81FAD24AD8A7}"/>
              </a:ext>
            </a:extLst>
          </p:cNvPr>
          <p:cNvSpPr>
            <a:spLocks noChangeArrowheads="1"/>
          </p:cNvSpPr>
          <p:nvPr/>
        </p:nvSpPr>
        <p:spPr bwMode="auto">
          <a:xfrm>
            <a:off x="4953000" y="3048000"/>
            <a:ext cx="3275013" cy="836613"/>
          </a:xfrm>
          <a:prstGeom prst="rect">
            <a:avLst/>
          </a:prstGeom>
          <a:gradFill rotWithShape="0">
            <a:gsLst>
              <a:gs pos="0">
                <a:srgbClr val="66004C"/>
              </a:gs>
              <a:gs pos="50000">
                <a:srgbClr val="CC0099"/>
              </a:gs>
              <a:gs pos="100000">
                <a:srgbClr val="66004C"/>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CN" sz="240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Facial Expressions</a:t>
            </a:r>
          </a:p>
          <a:p>
            <a:pPr algn="ctr"/>
            <a:r>
              <a:rPr kumimoji="0" lang="en-US" altLang="zh-CN" sz="24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2800">
                <a:latin typeface="Arial Unicode MS" panose="020B0604020202020204" pitchFamily="34" charset="-128"/>
                <a:ea typeface="Arial Unicode MS" panose="020B0604020202020204" pitchFamily="34" charset="-128"/>
                <a:cs typeface="Arial Unicode MS" panose="020B0604020202020204" pitchFamily="34" charset="-128"/>
              </a:rPr>
              <a:t>面 部 表 情</a:t>
            </a:r>
          </a:p>
        </p:txBody>
      </p:sp>
      <p:sp>
        <p:nvSpPr>
          <p:cNvPr id="77832" name="Rectangle 8">
            <a:extLst>
              <a:ext uri="{FF2B5EF4-FFF2-40B4-BE49-F238E27FC236}">
                <a16:creationId xmlns:a16="http://schemas.microsoft.com/office/drawing/2014/main" id="{3580180F-0E21-4909-987E-15D87C5889BA}"/>
              </a:ext>
            </a:extLst>
          </p:cNvPr>
          <p:cNvSpPr>
            <a:spLocks noChangeArrowheads="1"/>
          </p:cNvSpPr>
          <p:nvPr/>
        </p:nvSpPr>
        <p:spPr bwMode="auto">
          <a:xfrm>
            <a:off x="5029200" y="4037013"/>
            <a:ext cx="3198813" cy="836612"/>
          </a:xfrm>
          <a:prstGeom prst="rect">
            <a:avLst/>
          </a:prstGeom>
          <a:gradFill rotWithShape="0">
            <a:gsLst>
              <a:gs pos="0">
                <a:srgbClr val="66004C"/>
              </a:gs>
              <a:gs pos="50000">
                <a:srgbClr val="CC0099"/>
              </a:gs>
              <a:gs pos="100000">
                <a:srgbClr val="66004C"/>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CN" sz="240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Tone of Voice</a:t>
            </a:r>
          </a:p>
          <a:p>
            <a:pPr algn="ctr"/>
            <a:r>
              <a:rPr kumimoji="0" lang="en-US" altLang="zh-CN" sz="24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2800">
                <a:latin typeface="Arial Unicode MS" panose="020B0604020202020204" pitchFamily="34" charset="-128"/>
                <a:ea typeface="Arial Unicode MS" panose="020B0604020202020204" pitchFamily="34" charset="-128"/>
                <a:cs typeface="Arial Unicode MS" panose="020B0604020202020204" pitchFamily="34" charset="-128"/>
              </a:rPr>
              <a:t>聲 浪</a:t>
            </a:r>
          </a:p>
        </p:txBody>
      </p:sp>
      <p:sp>
        <p:nvSpPr>
          <p:cNvPr id="77833" name="Rectangle 9">
            <a:extLst>
              <a:ext uri="{FF2B5EF4-FFF2-40B4-BE49-F238E27FC236}">
                <a16:creationId xmlns:a16="http://schemas.microsoft.com/office/drawing/2014/main" id="{F9F92747-3BF8-4137-8881-EA64E2FA82A4}"/>
              </a:ext>
            </a:extLst>
          </p:cNvPr>
          <p:cNvSpPr>
            <a:spLocks noChangeArrowheads="1"/>
          </p:cNvSpPr>
          <p:nvPr/>
        </p:nvSpPr>
        <p:spPr bwMode="auto">
          <a:xfrm>
            <a:off x="5030788" y="5027613"/>
            <a:ext cx="3197225" cy="760412"/>
          </a:xfrm>
          <a:prstGeom prst="rect">
            <a:avLst/>
          </a:prstGeom>
          <a:gradFill rotWithShape="0">
            <a:gsLst>
              <a:gs pos="0">
                <a:srgbClr val="66004C"/>
              </a:gs>
              <a:gs pos="50000">
                <a:srgbClr val="CC0099"/>
              </a:gs>
              <a:gs pos="100000">
                <a:srgbClr val="66004C"/>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CN" sz="240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Pacing and Pitch</a:t>
            </a:r>
          </a:p>
          <a:p>
            <a:pPr algn="ctr"/>
            <a:r>
              <a:rPr kumimoji="0" lang="en-US" altLang="zh-CN" sz="24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2800">
                <a:latin typeface="Arial Unicode MS" panose="020B0604020202020204" pitchFamily="34" charset="-128"/>
                <a:ea typeface="Arial Unicode MS" panose="020B0604020202020204" pitchFamily="34" charset="-128"/>
                <a:cs typeface="Arial Unicode MS" panose="020B0604020202020204" pitchFamily="34" charset="-128"/>
              </a:rPr>
              <a:t>速 度 與 聲調</a:t>
            </a:r>
          </a:p>
        </p:txBody>
      </p:sp>
      <p:sp>
        <p:nvSpPr>
          <p:cNvPr id="77834" name="Freeform 10">
            <a:extLst>
              <a:ext uri="{FF2B5EF4-FFF2-40B4-BE49-F238E27FC236}">
                <a16:creationId xmlns:a16="http://schemas.microsoft.com/office/drawing/2014/main" id="{70B8BA75-0C7A-4252-A001-E14C33A1C6D8}"/>
              </a:ext>
            </a:extLst>
          </p:cNvPr>
          <p:cNvSpPr>
            <a:spLocks/>
          </p:cNvSpPr>
          <p:nvPr/>
        </p:nvSpPr>
        <p:spPr bwMode="auto">
          <a:xfrm>
            <a:off x="4114800" y="2436813"/>
            <a:ext cx="915988" cy="458787"/>
          </a:xfrm>
          <a:custGeom>
            <a:avLst/>
            <a:gdLst>
              <a:gd name="T0" fmla="*/ 0 w 577"/>
              <a:gd name="T1" fmla="*/ 457200 h 289"/>
              <a:gd name="T2" fmla="*/ 457200 w 577"/>
              <a:gd name="T3" fmla="*/ 457200 h 289"/>
              <a:gd name="T4" fmla="*/ 457200 w 577"/>
              <a:gd name="T5" fmla="*/ 0 h 289"/>
              <a:gd name="T6" fmla="*/ 914400 w 577"/>
              <a:gd name="T7" fmla="*/ 0 h 2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7" h="289">
                <a:moveTo>
                  <a:pt x="0" y="288"/>
                </a:moveTo>
                <a:lnTo>
                  <a:pt x="288" y="288"/>
                </a:lnTo>
                <a:lnTo>
                  <a:pt x="288" y="0"/>
                </a:lnTo>
                <a:lnTo>
                  <a:pt x="576" y="0"/>
                </a:lnTo>
              </a:path>
            </a:pathLst>
          </a:custGeom>
          <a:gradFill rotWithShape="0">
            <a:gsLst>
              <a:gs pos="0">
                <a:srgbClr val="66004C"/>
              </a:gs>
              <a:gs pos="50000">
                <a:srgbClr val="CC0099"/>
              </a:gs>
              <a:gs pos="100000">
                <a:srgbClr val="66004C"/>
              </a:gs>
            </a:gsLst>
            <a:lin ang="5400000" scaled="1"/>
          </a:gradFill>
          <a:ln w="254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7835" name="Freeform 11">
            <a:extLst>
              <a:ext uri="{FF2B5EF4-FFF2-40B4-BE49-F238E27FC236}">
                <a16:creationId xmlns:a16="http://schemas.microsoft.com/office/drawing/2014/main" id="{140A47A5-6E4F-4F7D-8891-EFB317465E33}"/>
              </a:ext>
            </a:extLst>
          </p:cNvPr>
          <p:cNvSpPr>
            <a:spLocks/>
          </p:cNvSpPr>
          <p:nvPr/>
        </p:nvSpPr>
        <p:spPr bwMode="auto">
          <a:xfrm>
            <a:off x="4114800" y="2894013"/>
            <a:ext cx="915988" cy="458787"/>
          </a:xfrm>
          <a:custGeom>
            <a:avLst/>
            <a:gdLst>
              <a:gd name="T0" fmla="*/ 0 w 577"/>
              <a:gd name="T1" fmla="*/ 0 h 289"/>
              <a:gd name="T2" fmla="*/ 457200 w 577"/>
              <a:gd name="T3" fmla="*/ 0 h 289"/>
              <a:gd name="T4" fmla="*/ 457200 w 577"/>
              <a:gd name="T5" fmla="*/ 457200 h 289"/>
              <a:gd name="T6" fmla="*/ 914400 w 577"/>
              <a:gd name="T7" fmla="*/ 457200 h 2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7" h="289">
                <a:moveTo>
                  <a:pt x="0" y="0"/>
                </a:moveTo>
                <a:lnTo>
                  <a:pt x="288" y="0"/>
                </a:lnTo>
                <a:lnTo>
                  <a:pt x="288" y="288"/>
                </a:lnTo>
                <a:lnTo>
                  <a:pt x="576" y="288"/>
                </a:lnTo>
              </a:path>
            </a:pathLst>
          </a:custGeom>
          <a:gradFill rotWithShape="0">
            <a:gsLst>
              <a:gs pos="0">
                <a:srgbClr val="66004C"/>
              </a:gs>
              <a:gs pos="50000">
                <a:srgbClr val="CC0099"/>
              </a:gs>
              <a:gs pos="100000">
                <a:srgbClr val="66004C"/>
              </a:gs>
            </a:gsLst>
            <a:lin ang="5400000" scaled="1"/>
          </a:gradFill>
          <a:ln w="254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7836" name="Freeform 12">
            <a:extLst>
              <a:ext uri="{FF2B5EF4-FFF2-40B4-BE49-F238E27FC236}">
                <a16:creationId xmlns:a16="http://schemas.microsoft.com/office/drawing/2014/main" id="{9FB4D3A4-521A-4E39-AB98-83B3D76F48B8}"/>
              </a:ext>
            </a:extLst>
          </p:cNvPr>
          <p:cNvSpPr>
            <a:spLocks/>
          </p:cNvSpPr>
          <p:nvPr/>
        </p:nvSpPr>
        <p:spPr bwMode="auto">
          <a:xfrm>
            <a:off x="4114800" y="4570413"/>
            <a:ext cx="915988" cy="458787"/>
          </a:xfrm>
          <a:custGeom>
            <a:avLst/>
            <a:gdLst>
              <a:gd name="T0" fmla="*/ 0 w 577"/>
              <a:gd name="T1" fmla="*/ 457200 h 289"/>
              <a:gd name="T2" fmla="*/ 457200 w 577"/>
              <a:gd name="T3" fmla="*/ 457200 h 289"/>
              <a:gd name="T4" fmla="*/ 457200 w 577"/>
              <a:gd name="T5" fmla="*/ 0 h 289"/>
              <a:gd name="T6" fmla="*/ 914400 w 577"/>
              <a:gd name="T7" fmla="*/ 0 h 2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7" h="289">
                <a:moveTo>
                  <a:pt x="0" y="288"/>
                </a:moveTo>
                <a:lnTo>
                  <a:pt x="288" y="288"/>
                </a:lnTo>
                <a:lnTo>
                  <a:pt x="288" y="0"/>
                </a:lnTo>
                <a:lnTo>
                  <a:pt x="576" y="0"/>
                </a:lnTo>
              </a:path>
            </a:pathLst>
          </a:custGeom>
          <a:gradFill rotWithShape="0">
            <a:gsLst>
              <a:gs pos="0">
                <a:srgbClr val="66004C"/>
              </a:gs>
              <a:gs pos="50000">
                <a:srgbClr val="CC0099"/>
              </a:gs>
              <a:gs pos="100000">
                <a:srgbClr val="66004C"/>
              </a:gs>
            </a:gsLst>
            <a:lin ang="5400000" scaled="1"/>
          </a:gradFill>
          <a:ln w="254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7837" name="Freeform 13">
            <a:extLst>
              <a:ext uri="{FF2B5EF4-FFF2-40B4-BE49-F238E27FC236}">
                <a16:creationId xmlns:a16="http://schemas.microsoft.com/office/drawing/2014/main" id="{3EDB05D2-F5D9-4CF9-9E08-F4CD3A0943E3}"/>
              </a:ext>
            </a:extLst>
          </p:cNvPr>
          <p:cNvSpPr>
            <a:spLocks/>
          </p:cNvSpPr>
          <p:nvPr/>
        </p:nvSpPr>
        <p:spPr bwMode="auto">
          <a:xfrm>
            <a:off x="4114800" y="5027613"/>
            <a:ext cx="915988" cy="458787"/>
          </a:xfrm>
          <a:custGeom>
            <a:avLst/>
            <a:gdLst>
              <a:gd name="T0" fmla="*/ 0 w 577"/>
              <a:gd name="T1" fmla="*/ 0 h 289"/>
              <a:gd name="T2" fmla="*/ 457200 w 577"/>
              <a:gd name="T3" fmla="*/ 0 h 289"/>
              <a:gd name="T4" fmla="*/ 457200 w 577"/>
              <a:gd name="T5" fmla="*/ 457200 h 289"/>
              <a:gd name="T6" fmla="*/ 914400 w 577"/>
              <a:gd name="T7" fmla="*/ 457200 h 28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77" h="289">
                <a:moveTo>
                  <a:pt x="0" y="0"/>
                </a:moveTo>
                <a:lnTo>
                  <a:pt x="288" y="0"/>
                </a:lnTo>
                <a:lnTo>
                  <a:pt x="288" y="288"/>
                </a:lnTo>
                <a:lnTo>
                  <a:pt x="576" y="288"/>
                </a:lnTo>
              </a:path>
            </a:pathLst>
          </a:custGeom>
          <a:gradFill rotWithShape="0">
            <a:gsLst>
              <a:gs pos="0">
                <a:srgbClr val="66004C"/>
              </a:gs>
              <a:gs pos="50000">
                <a:srgbClr val="CC0099"/>
              </a:gs>
              <a:gs pos="100000">
                <a:srgbClr val="66004C"/>
              </a:gs>
            </a:gsLst>
            <a:lin ang="5400000" scaled="1"/>
          </a:gradFill>
          <a:ln w="25400" cap="rnd" cmpd="sng">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ustDataLst>
      <p:tags r:id="rId1"/>
    </p:custDataLst>
  </p:cSld>
  <p:clrMapOvr>
    <a:masterClrMapping/>
  </p:clrMapOvr>
  <p:transition>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a:extLst>
              <a:ext uri="{FF2B5EF4-FFF2-40B4-BE49-F238E27FC236}">
                <a16:creationId xmlns:a16="http://schemas.microsoft.com/office/drawing/2014/main" id="{F0D36EF3-2EBF-43E7-BE6D-1E38A04E3875}"/>
              </a:ext>
            </a:extLst>
          </p:cNvPr>
          <p:cNvSpPr>
            <a:spLocks noGrp="1" noChangeArrowheads="1"/>
          </p:cNvSpPr>
          <p:nvPr>
            <p:ph type="title"/>
          </p:nvPr>
        </p:nvSpPr>
        <p:spPr>
          <a:xfrm>
            <a:off x="687388" y="304800"/>
            <a:ext cx="7769225" cy="1109663"/>
          </a:xfrm>
          <a:solidFill>
            <a:srgbClr val="CC0099"/>
          </a:solidFill>
          <a:ln w="12700" cap="flat">
            <a:solidFill>
              <a:schemeClr val="tx1"/>
            </a:solidFill>
            <a:miter lim="800000"/>
            <a:headEnd/>
            <a:tailEnd/>
          </a:ln>
        </p:spPr>
        <p:txBody>
          <a:bodyPr lIns="92075" tIns="46038" rIns="92075" bIns="46038"/>
          <a:lstStyle/>
          <a:p>
            <a:pPr eaLnBrk="1" hangingPunct="1">
              <a:defRPr/>
            </a:pPr>
            <a:r>
              <a:rPr lang="en-US" altLang="zh-CN" sz="3600" dirty="0">
                <a:solidFill>
                  <a:schemeClr val="bg1"/>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4800" dirty="0">
                <a:solidFill>
                  <a:srgbClr val="FFFF66"/>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溝 通 </a:t>
            </a:r>
            <a:r>
              <a:rPr lang="en-US" altLang="zh-CN" sz="4800" dirty="0" err="1">
                <a:solidFill>
                  <a:srgbClr val="FFFF66"/>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通</a:t>
            </a:r>
            <a:r>
              <a:rPr lang="en-US" altLang="zh-CN" sz="4800" dirty="0">
                <a:solidFill>
                  <a:srgbClr val="FFFF66"/>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 路 的 選 擇</a:t>
            </a:r>
            <a:br>
              <a:rPr lang="en-US" altLang="zh-CN" sz="3600" dirty="0">
                <a:solidFill>
                  <a:srgbClr val="FFFF66"/>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br>
            <a:r>
              <a:rPr lang="en-US" altLang="zh-CN" sz="20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Choice of Communication Channel</a:t>
            </a:r>
          </a:p>
        </p:txBody>
      </p:sp>
      <p:sp>
        <p:nvSpPr>
          <p:cNvPr id="79875" name="Rectangle 3">
            <a:extLst>
              <a:ext uri="{FF2B5EF4-FFF2-40B4-BE49-F238E27FC236}">
                <a16:creationId xmlns:a16="http://schemas.microsoft.com/office/drawing/2014/main" id="{69149021-1068-4367-A0A1-74632652180A}"/>
              </a:ext>
            </a:extLst>
          </p:cNvPr>
          <p:cNvSpPr>
            <a:spLocks noChangeArrowheads="1"/>
          </p:cNvSpPr>
          <p:nvPr/>
        </p:nvSpPr>
        <p:spPr bwMode="auto">
          <a:xfrm>
            <a:off x="784338" y="1539875"/>
            <a:ext cx="1453924"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CN" sz="2400">
                <a:solidFill>
                  <a:srgbClr val="FFFF66"/>
                </a:solidFill>
                <a:latin typeface="Arial Unicode MS" panose="020B0604020202020204" pitchFamily="34" charset="-128"/>
                <a:ea typeface="Arial Unicode MS" panose="020B0604020202020204" pitchFamily="34" charset="-128"/>
                <a:cs typeface="Arial Unicode MS" panose="020B0604020202020204" pitchFamily="34" charset="-128"/>
              </a:rPr>
              <a:t>Channel</a:t>
            </a:r>
          </a:p>
          <a:p>
            <a:pPr algn="ctr"/>
            <a:r>
              <a:rPr kumimoji="0" lang="en-US" altLang="zh-CN" sz="2400">
                <a:solidFill>
                  <a:srgbClr val="FFFF66"/>
                </a:solidFill>
                <a:latin typeface="Arial Unicode MS" panose="020B0604020202020204" pitchFamily="34" charset="-128"/>
                <a:ea typeface="Arial Unicode MS" panose="020B0604020202020204" pitchFamily="34" charset="-128"/>
                <a:cs typeface="Arial Unicode MS" panose="020B0604020202020204" pitchFamily="34" charset="-128"/>
              </a:rPr>
              <a:t>Richness</a:t>
            </a:r>
          </a:p>
        </p:txBody>
      </p:sp>
      <p:sp>
        <p:nvSpPr>
          <p:cNvPr id="79876" name="Rectangle 4">
            <a:extLst>
              <a:ext uri="{FF2B5EF4-FFF2-40B4-BE49-F238E27FC236}">
                <a16:creationId xmlns:a16="http://schemas.microsoft.com/office/drawing/2014/main" id="{2A0417C6-F130-4AC1-8306-B577D8C316E7}"/>
              </a:ext>
            </a:extLst>
          </p:cNvPr>
          <p:cNvSpPr>
            <a:spLocks noChangeArrowheads="1"/>
          </p:cNvSpPr>
          <p:nvPr/>
        </p:nvSpPr>
        <p:spPr bwMode="auto">
          <a:xfrm>
            <a:off x="2922588" y="1539875"/>
            <a:ext cx="2259012"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CN" sz="2400">
                <a:solidFill>
                  <a:srgbClr val="FFFF66"/>
                </a:solidFill>
                <a:latin typeface="Arial Unicode MS" panose="020B0604020202020204" pitchFamily="34" charset="-128"/>
                <a:ea typeface="Arial Unicode MS" panose="020B0604020202020204" pitchFamily="34" charset="-128"/>
                <a:cs typeface="Arial Unicode MS" panose="020B0604020202020204" pitchFamily="34" charset="-128"/>
              </a:rPr>
              <a:t>Type of</a:t>
            </a:r>
          </a:p>
          <a:p>
            <a:pPr algn="ctr"/>
            <a:r>
              <a:rPr kumimoji="0" lang="en-US" altLang="zh-CN" sz="2400">
                <a:solidFill>
                  <a:srgbClr val="FFFF66"/>
                </a:solidFill>
                <a:latin typeface="Arial Unicode MS" panose="020B0604020202020204" pitchFamily="34" charset="-128"/>
                <a:ea typeface="Arial Unicode MS" panose="020B0604020202020204" pitchFamily="34" charset="-128"/>
                <a:cs typeface="Arial Unicode MS" panose="020B0604020202020204" pitchFamily="34" charset="-128"/>
              </a:rPr>
              <a:t>Message 種類</a:t>
            </a:r>
          </a:p>
        </p:txBody>
      </p:sp>
      <p:sp>
        <p:nvSpPr>
          <p:cNvPr id="79877" name="Rectangle 5">
            <a:extLst>
              <a:ext uri="{FF2B5EF4-FFF2-40B4-BE49-F238E27FC236}">
                <a16:creationId xmlns:a16="http://schemas.microsoft.com/office/drawing/2014/main" id="{010D97E2-9910-4CDB-B63C-1F0DC5C81164}"/>
              </a:ext>
            </a:extLst>
          </p:cNvPr>
          <p:cNvSpPr>
            <a:spLocks noChangeArrowheads="1"/>
          </p:cNvSpPr>
          <p:nvPr/>
        </p:nvSpPr>
        <p:spPr bwMode="auto">
          <a:xfrm>
            <a:off x="5427982" y="1539875"/>
            <a:ext cx="2067874" cy="831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CN" sz="2400">
                <a:solidFill>
                  <a:srgbClr val="FFFF66"/>
                </a:solidFill>
                <a:latin typeface="Arial Unicode MS" panose="020B0604020202020204" pitchFamily="34" charset="-128"/>
                <a:ea typeface="Arial Unicode MS" panose="020B0604020202020204" pitchFamily="34" charset="-128"/>
                <a:cs typeface="Arial Unicode MS" panose="020B0604020202020204" pitchFamily="34" charset="-128"/>
              </a:rPr>
              <a:t>Information</a:t>
            </a:r>
          </a:p>
          <a:p>
            <a:pPr algn="ctr"/>
            <a:r>
              <a:rPr kumimoji="0" lang="en-US" altLang="zh-CN" sz="2400">
                <a:solidFill>
                  <a:srgbClr val="FFFF66"/>
                </a:solidFill>
                <a:latin typeface="Arial Unicode MS" panose="020B0604020202020204" pitchFamily="34" charset="-128"/>
                <a:ea typeface="Arial Unicode MS" panose="020B0604020202020204" pitchFamily="34" charset="-128"/>
                <a:cs typeface="Arial Unicode MS" panose="020B0604020202020204" pitchFamily="34" charset="-128"/>
              </a:rPr>
              <a:t>Medium  媒體</a:t>
            </a:r>
          </a:p>
        </p:txBody>
      </p:sp>
      <p:sp>
        <p:nvSpPr>
          <p:cNvPr id="79878" name="Rectangle 6">
            <a:extLst>
              <a:ext uri="{FF2B5EF4-FFF2-40B4-BE49-F238E27FC236}">
                <a16:creationId xmlns:a16="http://schemas.microsoft.com/office/drawing/2014/main" id="{74F314BF-9C88-40A5-8BEE-F563FA344FA7}"/>
              </a:ext>
            </a:extLst>
          </p:cNvPr>
          <p:cNvSpPr>
            <a:spLocks noChangeArrowheads="1"/>
          </p:cNvSpPr>
          <p:nvPr/>
        </p:nvSpPr>
        <p:spPr bwMode="auto">
          <a:xfrm>
            <a:off x="309563" y="2443163"/>
            <a:ext cx="2433637" cy="58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CN" sz="3200" dirty="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最</a:t>
            </a:r>
            <a:r>
              <a:rPr kumimoji="0" lang="zh-CN" altLang="en-US" sz="3200" dirty="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豐</a:t>
            </a:r>
            <a:r>
              <a:rPr kumimoji="0" lang="en-US" altLang="zh-CN" sz="3200" dirty="0" err="1">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足的</a:t>
            </a:r>
            <a:endParaRPr kumimoji="0" lang="en-US" altLang="zh-CN" sz="3200" dirty="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9879" name="Rectangle 7">
            <a:extLst>
              <a:ext uri="{FF2B5EF4-FFF2-40B4-BE49-F238E27FC236}">
                <a16:creationId xmlns:a16="http://schemas.microsoft.com/office/drawing/2014/main" id="{8600144E-8618-4DA0-BEE5-3DBAABACD71D}"/>
              </a:ext>
            </a:extLst>
          </p:cNvPr>
          <p:cNvSpPr>
            <a:spLocks noChangeArrowheads="1"/>
          </p:cNvSpPr>
          <p:nvPr/>
        </p:nvSpPr>
        <p:spPr bwMode="auto">
          <a:xfrm>
            <a:off x="0" y="5719763"/>
            <a:ext cx="2743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CN" sz="2000">
                <a:latin typeface="Arial Unicode MS" panose="020B0604020202020204" pitchFamily="34" charset="-128"/>
                <a:ea typeface="Arial Unicode MS" panose="020B0604020202020204" pitchFamily="34" charset="-128"/>
                <a:cs typeface="Arial Unicode MS" panose="020B0604020202020204" pitchFamily="34" charset="-128"/>
              </a:rPr>
              <a:t>Leanest </a:t>
            </a:r>
            <a:r>
              <a:rPr kumimoji="0" lang="en-US" altLang="zh-CN" sz="280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最缺乏的</a:t>
            </a:r>
          </a:p>
        </p:txBody>
      </p:sp>
      <p:sp>
        <p:nvSpPr>
          <p:cNvPr id="79880" name="Rectangle 8">
            <a:extLst>
              <a:ext uri="{FF2B5EF4-FFF2-40B4-BE49-F238E27FC236}">
                <a16:creationId xmlns:a16="http://schemas.microsoft.com/office/drawing/2014/main" id="{EB34AEF6-BF42-44BD-A075-46DD7DE0B5B7}"/>
              </a:ext>
            </a:extLst>
          </p:cNvPr>
          <p:cNvSpPr>
            <a:spLocks noChangeArrowheads="1"/>
          </p:cNvSpPr>
          <p:nvPr/>
        </p:nvSpPr>
        <p:spPr bwMode="auto">
          <a:xfrm>
            <a:off x="2362200" y="2438400"/>
            <a:ext cx="2743200" cy="585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CN" sz="320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不確明的</a:t>
            </a:r>
          </a:p>
        </p:txBody>
      </p:sp>
      <p:sp>
        <p:nvSpPr>
          <p:cNvPr id="79881" name="Rectangle 9">
            <a:extLst>
              <a:ext uri="{FF2B5EF4-FFF2-40B4-BE49-F238E27FC236}">
                <a16:creationId xmlns:a16="http://schemas.microsoft.com/office/drawing/2014/main" id="{742DAD10-17CD-4E00-8C2B-B5CD3053F19E}"/>
              </a:ext>
            </a:extLst>
          </p:cNvPr>
          <p:cNvSpPr>
            <a:spLocks noChangeArrowheads="1"/>
          </p:cNvSpPr>
          <p:nvPr/>
        </p:nvSpPr>
        <p:spPr bwMode="auto">
          <a:xfrm>
            <a:off x="2706688" y="5719763"/>
            <a:ext cx="2354262" cy="519112"/>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2075" tIns="46038" rIns="92075" bIns="46038">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CN" sz="2000">
                <a:latin typeface="Arial Unicode MS" panose="020B0604020202020204" pitchFamily="34" charset="-128"/>
                <a:ea typeface="Arial Unicode MS" panose="020B0604020202020204" pitchFamily="34" charset="-128"/>
                <a:cs typeface="Arial Unicode MS" panose="020B0604020202020204" pitchFamily="34" charset="-128"/>
              </a:rPr>
              <a:t>Routine  </a:t>
            </a:r>
            <a:r>
              <a:rPr kumimoji="0" lang="en-US" altLang="zh-CN" sz="280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常規的</a:t>
            </a:r>
          </a:p>
        </p:txBody>
      </p:sp>
      <p:sp>
        <p:nvSpPr>
          <p:cNvPr id="79882" name="Rectangle 10">
            <a:extLst>
              <a:ext uri="{FF2B5EF4-FFF2-40B4-BE49-F238E27FC236}">
                <a16:creationId xmlns:a16="http://schemas.microsoft.com/office/drawing/2014/main" id="{E4FC7AB7-2E7F-4E71-8C4A-781340B5307A}"/>
              </a:ext>
            </a:extLst>
          </p:cNvPr>
          <p:cNvSpPr>
            <a:spLocks noChangeArrowheads="1"/>
          </p:cNvSpPr>
          <p:nvPr/>
        </p:nvSpPr>
        <p:spPr bwMode="auto">
          <a:xfrm>
            <a:off x="5181600" y="2362200"/>
            <a:ext cx="3395160" cy="379943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lIns="92075" tIns="46038" rIns="92075" bIns="46038">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nSpc>
                <a:spcPct val="200000"/>
              </a:lnSpc>
              <a:buFontTx/>
              <a:buChar char="•"/>
            </a:pPr>
            <a:r>
              <a:rPr kumimoji="0" lang="en-US" altLang="zh-CN">
                <a:latin typeface="Arial Unicode MS" panose="020B0604020202020204" pitchFamily="34" charset="-128"/>
                <a:ea typeface="Arial Unicode MS" panose="020B0604020202020204" pitchFamily="34" charset="-128"/>
                <a:cs typeface="Arial Unicode MS" panose="020B0604020202020204" pitchFamily="34" charset="-128"/>
              </a:rPr>
              <a:t> Face-to-face talk </a:t>
            </a:r>
            <a:r>
              <a:rPr kumimoji="0" lang="en-US" altLang="zh-CN" sz="240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面對面</a:t>
            </a:r>
          </a:p>
          <a:p>
            <a:pPr>
              <a:lnSpc>
                <a:spcPct val="200000"/>
              </a:lnSpc>
              <a:buFontTx/>
              <a:buChar char="•"/>
            </a:pPr>
            <a:r>
              <a:rPr kumimoji="0" lang="en-US" altLang="zh-CN">
                <a:latin typeface="Arial Unicode MS" panose="020B0604020202020204" pitchFamily="34" charset="-128"/>
                <a:ea typeface="Arial Unicode MS" panose="020B0604020202020204" pitchFamily="34" charset="-128"/>
                <a:cs typeface="Arial Unicode MS" panose="020B0604020202020204" pitchFamily="34" charset="-128"/>
              </a:rPr>
              <a:t> Telephone </a:t>
            </a:r>
            <a:r>
              <a:rPr kumimoji="0" lang="en-US" altLang="zh-CN" sz="280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電話</a:t>
            </a:r>
          </a:p>
          <a:p>
            <a:pPr>
              <a:lnSpc>
                <a:spcPct val="200000"/>
              </a:lnSpc>
              <a:buFontTx/>
              <a:buChar char="•"/>
            </a:pPr>
            <a:r>
              <a:rPr kumimoji="0" lang="en-US" altLang="zh-CN">
                <a:latin typeface="Arial Unicode MS" panose="020B0604020202020204" pitchFamily="34" charset="-128"/>
                <a:ea typeface="Arial Unicode MS" panose="020B0604020202020204" pitchFamily="34" charset="-128"/>
                <a:cs typeface="Arial Unicode MS" panose="020B0604020202020204" pitchFamily="34" charset="-128"/>
              </a:rPr>
              <a:t> Electronic mail </a:t>
            </a:r>
            <a:r>
              <a:rPr kumimoji="0" lang="en-US" altLang="zh-CN" sz="240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電郵</a:t>
            </a:r>
          </a:p>
          <a:p>
            <a:pPr>
              <a:lnSpc>
                <a:spcPct val="200000"/>
              </a:lnSpc>
              <a:buFontTx/>
              <a:buChar char="•"/>
            </a:pPr>
            <a:r>
              <a:rPr kumimoji="0" lang="en-US" altLang="zh-CN">
                <a:latin typeface="Arial Unicode MS" panose="020B0604020202020204" pitchFamily="34" charset="-128"/>
                <a:ea typeface="Arial Unicode MS" panose="020B0604020202020204" pitchFamily="34" charset="-128"/>
                <a:cs typeface="Arial Unicode MS" panose="020B0604020202020204" pitchFamily="34" charset="-128"/>
              </a:rPr>
              <a:t> Memos, letters </a:t>
            </a:r>
            <a:r>
              <a:rPr kumimoji="0" lang="en-US" altLang="zh-CN" sz="240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信函</a:t>
            </a:r>
          </a:p>
          <a:p>
            <a:pPr>
              <a:lnSpc>
                <a:spcPct val="200000"/>
              </a:lnSpc>
              <a:buFontTx/>
              <a:buChar char="•"/>
            </a:pPr>
            <a:r>
              <a:rPr kumimoji="0" lang="en-US" altLang="zh-CN">
                <a:latin typeface="Arial Unicode MS" panose="020B0604020202020204" pitchFamily="34" charset="-128"/>
                <a:ea typeface="Arial Unicode MS" panose="020B0604020202020204" pitchFamily="34" charset="-128"/>
                <a:cs typeface="Arial Unicode MS" panose="020B0604020202020204" pitchFamily="34" charset="-128"/>
              </a:rPr>
              <a:t> Flyers, bulletins, reports</a:t>
            </a:r>
            <a:r>
              <a:rPr kumimoji="0" lang="en-US" altLang="zh-CN" sz="240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通告</a:t>
            </a:r>
          </a:p>
        </p:txBody>
      </p:sp>
      <p:grpSp>
        <p:nvGrpSpPr>
          <p:cNvPr id="79883" name="Group 11">
            <a:extLst>
              <a:ext uri="{FF2B5EF4-FFF2-40B4-BE49-F238E27FC236}">
                <a16:creationId xmlns:a16="http://schemas.microsoft.com/office/drawing/2014/main" id="{376B5321-6FF0-45AA-B515-6E804600E7B6}"/>
              </a:ext>
            </a:extLst>
          </p:cNvPr>
          <p:cNvGrpSpPr>
            <a:grpSpLocks/>
          </p:cNvGrpSpPr>
          <p:nvPr/>
        </p:nvGrpSpPr>
        <p:grpSpPr bwMode="auto">
          <a:xfrm>
            <a:off x="1220788" y="2971800"/>
            <a:ext cx="303212" cy="2670175"/>
            <a:chOff x="769" y="1872"/>
            <a:chExt cx="191" cy="1682"/>
          </a:xfrm>
        </p:grpSpPr>
        <p:sp>
          <p:nvSpPr>
            <p:cNvPr id="79892" name="Line 12">
              <a:extLst>
                <a:ext uri="{FF2B5EF4-FFF2-40B4-BE49-F238E27FC236}">
                  <a16:creationId xmlns:a16="http://schemas.microsoft.com/office/drawing/2014/main" id="{1E95DA0E-617E-4EB6-9668-96E58E23C08D}"/>
                </a:ext>
              </a:extLst>
            </p:cNvPr>
            <p:cNvSpPr>
              <a:spLocks noChangeShapeType="1"/>
            </p:cNvSpPr>
            <p:nvPr/>
          </p:nvSpPr>
          <p:spPr bwMode="auto">
            <a:xfrm flipV="1">
              <a:off x="864" y="1872"/>
              <a:ext cx="0" cy="1682"/>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9893" name="Line 13">
              <a:extLst>
                <a:ext uri="{FF2B5EF4-FFF2-40B4-BE49-F238E27FC236}">
                  <a16:creationId xmlns:a16="http://schemas.microsoft.com/office/drawing/2014/main" id="{E3EE2BCF-D613-4DAD-8483-1797460C6BAA}"/>
                </a:ext>
              </a:extLst>
            </p:cNvPr>
            <p:cNvSpPr>
              <a:spLocks noChangeShapeType="1"/>
            </p:cNvSpPr>
            <p:nvPr/>
          </p:nvSpPr>
          <p:spPr bwMode="auto">
            <a:xfrm>
              <a:off x="769" y="2064"/>
              <a:ext cx="19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9894" name="Line 14">
              <a:extLst>
                <a:ext uri="{FF2B5EF4-FFF2-40B4-BE49-F238E27FC236}">
                  <a16:creationId xmlns:a16="http://schemas.microsoft.com/office/drawing/2014/main" id="{B82640AF-69C1-4CFC-BFEA-5D8B4B1EE6C8}"/>
                </a:ext>
              </a:extLst>
            </p:cNvPr>
            <p:cNvSpPr>
              <a:spLocks noChangeShapeType="1"/>
            </p:cNvSpPr>
            <p:nvPr/>
          </p:nvSpPr>
          <p:spPr bwMode="auto">
            <a:xfrm>
              <a:off x="769" y="2400"/>
              <a:ext cx="19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9895" name="Line 15">
              <a:extLst>
                <a:ext uri="{FF2B5EF4-FFF2-40B4-BE49-F238E27FC236}">
                  <a16:creationId xmlns:a16="http://schemas.microsoft.com/office/drawing/2014/main" id="{E627AE05-CB2A-49A5-BDD6-C634E843AF16}"/>
                </a:ext>
              </a:extLst>
            </p:cNvPr>
            <p:cNvSpPr>
              <a:spLocks noChangeShapeType="1"/>
            </p:cNvSpPr>
            <p:nvPr/>
          </p:nvSpPr>
          <p:spPr bwMode="auto">
            <a:xfrm>
              <a:off x="769" y="2736"/>
              <a:ext cx="19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9896" name="Line 16">
              <a:extLst>
                <a:ext uri="{FF2B5EF4-FFF2-40B4-BE49-F238E27FC236}">
                  <a16:creationId xmlns:a16="http://schemas.microsoft.com/office/drawing/2014/main" id="{CC40A6BA-FFE5-46C5-9EF1-8725DF36E5A3}"/>
                </a:ext>
              </a:extLst>
            </p:cNvPr>
            <p:cNvSpPr>
              <a:spLocks noChangeShapeType="1"/>
            </p:cNvSpPr>
            <p:nvPr/>
          </p:nvSpPr>
          <p:spPr bwMode="auto">
            <a:xfrm>
              <a:off x="769" y="3072"/>
              <a:ext cx="19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9897" name="Line 17">
              <a:extLst>
                <a:ext uri="{FF2B5EF4-FFF2-40B4-BE49-F238E27FC236}">
                  <a16:creationId xmlns:a16="http://schemas.microsoft.com/office/drawing/2014/main" id="{4ED4C7FA-9108-4F09-B0B2-895C82E2DEF3}"/>
                </a:ext>
              </a:extLst>
            </p:cNvPr>
            <p:cNvSpPr>
              <a:spLocks noChangeShapeType="1"/>
            </p:cNvSpPr>
            <p:nvPr/>
          </p:nvSpPr>
          <p:spPr bwMode="auto">
            <a:xfrm>
              <a:off x="769" y="3456"/>
              <a:ext cx="19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grpSp>
        <p:nvGrpSpPr>
          <p:cNvPr id="79884" name="Group 18">
            <a:extLst>
              <a:ext uri="{FF2B5EF4-FFF2-40B4-BE49-F238E27FC236}">
                <a16:creationId xmlns:a16="http://schemas.microsoft.com/office/drawing/2014/main" id="{26B3E305-7ADD-4B8F-ADAA-C96CA8B36632}"/>
              </a:ext>
            </a:extLst>
          </p:cNvPr>
          <p:cNvGrpSpPr>
            <a:grpSpLocks/>
          </p:cNvGrpSpPr>
          <p:nvPr/>
        </p:nvGrpSpPr>
        <p:grpSpPr bwMode="auto">
          <a:xfrm>
            <a:off x="3656013" y="2971800"/>
            <a:ext cx="303212" cy="2670175"/>
            <a:chOff x="2303" y="1872"/>
            <a:chExt cx="191" cy="1682"/>
          </a:xfrm>
        </p:grpSpPr>
        <p:sp>
          <p:nvSpPr>
            <p:cNvPr id="79886" name="Line 19">
              <a:extLst>
                <a:ext uri="{FF2B5EF4-FFF2-40B4-BE49-F238E27FC236}">
                  <a16:creationId xmlns:a16="http://schemas.microsoft.com/office/drawing/2014/main" id="{11B5A61D-6B5D-4B1E-8B02-AF2A83787DEB}"/>
                </a:ext>
              </a:extLst>
            </p:cNvPr>
            <p:cNvSpPr>
              <a:spLocks noChangeShapeType="1"/>
            </p:cNvSpPr>
            <p:nvPr/>
          </p:nvSpPr>
          <p:spPr bwMode="auto">
            <a:xfrm flipV="1">
              <a:off x="2398" y="1872"/>
              <a:ext cx="0" cy="1682"/>
            </a:xfrm>
            <a:prstGeom prst="line">
              <a:avLst/>
            </a:prstGeom>
            <a:noFill/>
            <a:ln w="25400">
              <a:solidFill>
                <a:schemeClr val="tx1"/>
              </a:solidFill>
              <a:round/>
              <a:headEnd type="none" w="sm" len="sm"/>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9887" name="Line 20">
              <a:extLst>
                <a:ext uri="{FF2B5EF4-FFF2-40B4-BE49-F238E27FC236}">
                  <a16:creationId xmlns:a16="http://schemas.microsoft.com/office/drawing/2014/main" id="{2C113818-FA3B-494D-B876-9470ECB5C20C}"/>
                </a:ext>
              </a:extLst>
            </p:cNvPr>
            <p:cNvSpPr>
              <a:spLocks noChangeShapeType="1"/>
            </p:cNvSpPr>
            <p:nvPr/>
          </p:nvSpPr>
          <p:spPr bwMode="auto">
            <a:xfrm>
              <a:off x="2303" y="2064"/>
              <a:ext cx="19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9888" name="Line 21">
              <a:extLst>
                <a:ext uri="{FF2B5EF4-FFF2-40B4-BE49-F238E27FC236}">
                  <a16:creationId xmlns:a16="http://schemas.microsoft.com/office/drawing/2014/main" id="{A796B3AC-BDF3-4EFF-9367-8580AD78BFC8}"/>
                </a:ext>
              </a:extLst>
            </p:cNvPr>
            <p:cNvSpPr>
              <a:spLocks noChangeShapeType="1"/>
            </p:cNvSpPr>
            <p:nvPr/>
          </p:nvSpPr>
          <p:spPr bwMode="auto">
            <a:xfrm>
              <a:off x="2303" y="2400"/>
              <a:ext cx="19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9889" name="Line 22">
              <a:extLst>
                <a:ext uri="{FF2B5EF4-FFF2-40B4-BE49-F238E27FC236}">
                  <a16:creationId xmlns:a16="http://schemas.microsoft.com/office/drawing/2014/main" id="{4BD9CD6B-70FF-4E75-8A9E-956E1D033BCA}"/>
                </a:ext>
              </a:extLst>
            </p:cNvPr>
            <p:cNvSpPr>
              <a:spLocks noChangeShapeType="1"/>
            </p:cNvSpPr>
            <p:nvPr/>
          </p:nvSpPr>
          <p:spPr bwMode="auto">
            <a:xfrm>
              <a:off x="2303" y="2736"/>
              <a:ext cx="19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9890" name="Line 23">
              <a:extLst>
                <a:ext uri="{FF2B5EF4-FFF2-40B4-BE49-F238E27FC236}">
                  <a16:creationId xmlns:a16="http://schemas.microsoft.com/office/drawing/2014/main" id="{58B49D24-0CCF-42FB-8BF0-FD3F3FD460A0}"/>
                </a:ext>
              </a:extLst>
            </p:cNvPr>
            <p:cNvSpPr>
              <a:spLocks noChangeShapeType="1"/>
            </p:cNvSpPr>
            <p:nvPr/>
          </p:nvSpPr>
          <p:spPr bwMode="auto">
            <a:xfrm>
              <a:off x="2303" y="3072"/>
              <a:ext cx="19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79891" name="Line 24">
              <a:extLst>
                <a:ext uri="{FF2B5EF4-FFF2-40B4-BE49-F238E27FC236}">
                  <a16:creationId xmlns:a16="http://schemas.microsoft.com/office/drawing/2014/main" id="{06A122E0-C904-4176-9B56-251CE728B6CA}"/>
                </a:ext>
              </a:extLst>
            </p:cNvPr>
            <p:cNvSpPr>
              <a:spLocks noChangeShapeType="1"/>
            </p:cNvSpPr>
            <p:nvPr/>
          </p:nvSpPr>
          <p:spPr bwMode="auto">
            <a:xfrm>
              <a:off x="2303" y="3456"/>
              <a:ext cx="191"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79885" name="Line 25">
            <a:extLst>
              <a:ext uri="{FF2B5EF4-FFF2-40B4-BE49-F238E27FC236}">
                <a16:creationId xmlns:a16="http://schemas.microsoft.com/office/drawing/2014/main" id="{64196DC1-C583-4036-90C8-64D93BC409EE}"/>
              </a:ext>
            </a:extLst>
          </p:cNvPr>
          <p:cNvSpPr>
            <a:spLocks noChangeShapeType="1"/>
          </p:cNvSpPr>
          <p:nvPr/>
        </p:nvSpPr>
        <p:spPr bwMode="auto">
          <a:xfrm>
            <a:off x="533400" y="2362200"/>
            <a:ext cx="8228013"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ustDataLst>
      <p:tags r:id="rId1"/>
    </p:custDataLst>
  </p:cSld>
  <p:clrMapOvr>
    <a:masterClrMapping/>
  </p:clrMapOvr>
  <p:transition>
    <p:split orient="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descr="Sand">
            <a:extLst>
              <a:ext uri="{FF2B5EF4-FFF2-40B4-BE49-F238E27FC236}">
                <a16:creationId xmlns:a16="http://schemas.microsoft.com/office/drawing/2014/main" id="{DACB606E-D410-4F53-A5BC-DA21F8B482FA}"/>
              </a:ext>
            </a:extLst>
          </p:cNvPr>
          <p:cNvSpPr>
            <a:spLocks noChangeArrowheads="1"/>
          </p:cNvSpPr>
          <p:nvPr/>
        </p:nvSpPr>
        <p:spPr bwMode="auto">
          <a:xfrm>
            <a:off x="458788" y="458788"/>
            <a:ext cx="8226425" cy="5711825"/>
          </a:xfrm>
          <a:prstGeom prst="rect">
            <a:avLst/>
          </a:prstGeom>
          <a:blipFill dpi="0" rotWithShape="0">
            <a:blip r:embed="rId4"/>
            <a:srcRect/>
            <a:tile tx="0" ty="0" sx="100000" sy="100000" flip="none" algn="tl"/>
          </a:bli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nvGrpSpPr>
          <p:cNvPr id="183299" name="Group 3">
            <a:extLst>
              <a:ext uri="{FF2B5EF4-FFF2-40B4-BE49-F238E27FC236}">
                <a16:creationId xmlns:a16="http://schemas.microsoft.com/office/drawing/2014/main" id="{A7264238-D068-436E-9F12-CB55474B74C7}"/>
              </a:ext>
            </a:extLst>
          </p:cNvPr>
          <p:cNvGrpSpPr>
            <a:grpSpLocks/>
          </p:cNvGrpSpPr>
          <p:nvPr/>
        </p:nvGrpSpPr>
        <p:grpSpPr bwMode="auto">
          <a:xfrm>
            <a:off x="5638800" y="533400"/>
            <a:ext cx="2971800" cy="1371600"/>
            <a:chOff x="3552" y="336"/>
            <a:chExt cx="1872" cy="864"/>
          </a:xfrm>
        </p:grpSpPr>
        <p:sp>
          <p:nvSpPr>
            <p:cNvPr id="81939" name="Rectangle 4">
              <a:extLst>
                <a:ext uri="{FF2B5EF4-FFF2-40B4-BE49-F238E27FC236}">
                  <a16:creationId xmlns:a16="http://schemas.microsoft.com/office/drawing/2014/main" id="{F75AE67F-46B5-43E5-83B6-3D129FAEEF11}"/>
                </a:ext>
              </a:extLst>
            </p:cNvPr>
            <p:cNvSpPr>
              <a:spLocks noChangeArrowheads="1"/>
            </p:cNvSpPr>
            <p:nvPr/>
          </p:nvSpPr>
          <p:spPr bwMode="auto">
            <a:xfrm>
              <a:off x="3553" y="337"/>
              <a:ext cx="1870" cy="862"/>
            </a:xfrm>
            <a:prstGeom prst="rect">
              <a:avLst/>
            </a:prstGeom>
            <a:gradFill rotWithShape="0">
              <a:gsLst>
                <a:gs pos="0">
                  <a:srgbClr val="7F4C00"/>
                </a:gs>
                <a:gs pos="50000">
                  <a:srgbClr val="FF9900"/>
                </a:gs>
                <a:gs pos="100000">
                  <a:srgbClr val="7F4C00"/>
                </a:gs>
              </a:gsLst>
              <a:lin ang="5400000" scaled="1"/>
            </a:gradFill>
            <a:ln w="12700">
              <a:solidFill>
                <a:schemeClr val="tx1"/>
              </a:solidFill>
              <a:miter lim="800000"/>
              <a:headEnd/>
              <a:tailEnd/>
            </a:ln>
            <a:effectLst>
              <a:outerShdw dist="35921" dir="2700000" algn="ctr" rotWithShape="0">
                <a:schemeClr val="bg2"/>
              </a:outerShdw>
            </a:effec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CN" altLang="en-US" sz="160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1940" name="Rectangle 5">
              <a:extLst>
                <a:ext uri="{FF2B5EF4-FFF2-40B4-BE49-F238E27FC236}">
                  <a16:creationId xmlns:a16="http://schemas.microsoft.com/office/drawing/2014/main" id="{11F30D97-AC9A-4BFB-8941-004E3194A350}"/>
                </a:ext>
              </a:extLst>
            </p:cNvPr>
            <p:cNvSpPr>
              <a:spLocks noChangeArrowheads="1"/>
            </p:cNvSpPr>
            <p:nvPr/>
          </p:nvSpPr>
          <p:spPr bwMode="auto">
            <a:xfrm>
              <a:off x="3613" y="368"/>
              <a:ext cx="1750" cy="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endParaRPr kumimoji="0" lang="en-US" altLang="zh-CN" sz="200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1941" name="Rectangle 6">
              <a:extLst>
                <a:ext uri="{FF2B5EF4-FFF2-40B4-BE49-F238E27FC236}">
                  <a16:creationId xmlns:a16="http://schemas.microsoft.com/office/drawing/2014/main" id="{511F92D6-27E2-463C-9A80-2C40DD2C9759}"/>
                </a:ext>
              </a:extLst>
            </p:cNvPr>
            <p:cNvSpPr>
              <a:spLocks noChangeArrowheads="1"/>
            </p:cNvSpPr>
            <p:nvPr/>
          </p:nvSpPr>
          <p:spPr bwMode="auto">
            <a:xfrm>
              <a:off x="3552" y="336"/>
              <a:ext cx="1872" cy="864"/>
            </a:xfrm>
            <a:prstGeom prst="rect">
              <a:avLst/>
            </a:prstGeom>
            <a:gradFill rotWithShape="0">
              <a:gsLst>
                <a:gs pos="0">
                  <a:srgbClr val="7F4C00"/>
                </a:gs>
                <a:gs pos="50000">
                  <a:srgbClr val="FF9900"/>
                </a:gs>
                <a:gs pos="100000">
                  <a:srgbClr val="7F4C00"/>
                </a:gs>
              </a:gsLst>
              <a:lin ang="5400000" scaled="1"/>
            </a:gra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CN"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3600" dirty="0" err="1">
                  <a:latin typeface="Arial Unicode MS" panose="020B0604020202020204" pitchFamily="34" charset="-128"/>
                  <a:ea typeface="Arial Unicode MS" panose="020B0604020202020204" pitchFamily="34" charset="-128"/>
                  <a:cs typeface="Arial Unicode MS" panose="020B0604020202020204" pitchFamily="34" charset="-128"/>
                </a:rPr>
                <a:t>含蓄</a:t>
              </a:r>
              <a:endParaRPr kumimoji="0" lang="en-US" altLang="zh-CN" sz="4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kumimoji="0" lang="en-US" altLang="zh-CN"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Word Connotations</a:t>
              </a:r>
            </a:p>
          </p:txBody>
        </p:sp>
      </p:grpSp>
      <p:grpSp>
        <p:nvGrpSpPr>
          <p:cNvPr id="183303" name="Group 7">
            <a:extLst>
              <a:ext uri="{FF2B5EF4-FFF2-40B4-BE49-F238E27FC236}">
                <a16:creationId xmlns:a16="http://schemas.microsoft.com/office/drawing/2014/main" id="{E59C2D40-85CD-4FFB-A189-40B87A6CE64F}"/>
              </a:ext>
            </a:extLst>
          </p:cNvPr>
          <p:cNvGrpSpPr>
            <a:grpSpLocks/>
          </p:cNvGrpSpPr>
          <p:nvPr/>
        </p:nvGrpSpPr>
        <p:grpSpPr bwMode="auto">
          <a:xfrm>
            <a:off x="533400" y="533400"/>
            <a:ext cx="2971800" cy="1371600"/>
            <a:chOff x="336" y="336"/>
            <a:chExt cx="1872" cy="864"/>
          </a:xfrm>
        </p:grpSpPr>
        <p:sp>
          <p:nvSpPr>
            <p:cNvPr id="81936" name="Rectangle 8">
              <a:extLst>
                <a:ext uri="{FF2B5EF4-FFF2-40B4-BE49-F238E27FC236}">
                  <a16:creationId xmlns:a16="http://schemas.microsoft.com/office/drawing/2014/main" id="{84419C6A-8DB4-4A10-A008-79B6136B3AE2}"/>
                </a:ext>
              </a:extLst>
            </p:cNvPr>
            <p:cNvSpPr>
              <a:spLocks noChangeArrowheads="1"/>
            </p:cNvSpPr>
            <p:nvPr/>
          </p:nvSpPr>
          <p:spPr bwMode="auto">
            <a:xfrm>
              <a:off x="337" y="337"/>
              <a:ext cx="1870" cy="862"/>
            </a:xfrm>
            <a:prstGeom prst="rect">
              <a:avLst/>
            </a:prstGeom>
            <a:gradFill rotWithShape="0">
              <a:gsLst>
                <a:gs pos="0">
                  <a:srgbClr val="7F4C00"/>
                </a:gs>
                <a:gs pos="50000">
                  <a:srgbClr val="FF9900"/>
                </a:gs>
                <a:gs pos="100000">
                  <a:srgbClr val="7F4C00"/>
                </a:gs>
              </a:gsLst>
              <a:lin ang="5400000" scaled="1"/>
            </a:gradFill>
            <a:ln w="12700">
              <a:solidFill>
                <a:schemeClr val="tx1"/>
              </a:solidFill>
              <a:miter lim="800000"/>
              <a:headEnd/>
              <a:tailEnd/>
            </a:ln>
            <a:effectLst>
              <a:outerShdw dist="35921" dir="2700000" algn="ctr" rotWithShape="0">
                <a:schemeClr val="bg2"/>
              </a:outerShdw>
            </a:effec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CN" altLang="en-US" sz="160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1937" name="Rectangle 9">
              <a:extLst>
                <a:ext uri="{FF2B5EF4-FFF2-40B4-BE49-F238E27FC236}">
                  <a16:creationId xmlns:a16="http://schemas.microsoft.com/office/drawing/2014/main" id="{6AD72D0A-A4AE-42CE-B00C-5E5D075D7B3A}"/>
                </a:ext>
              </a:extLst>
            </p:cNvPr>
            <p:cNvSpPr>
              <a:spLocks noChangeArrowheads="1"/>
            </p:cNvSpPr>
            <p:nvPr/>
          </p:nvSpPr>
          <p:spPr bwMode="auto">
            <a:xfrm>
              <a:off x="397" y="368"/>
              <a:ext cx="1750" cy="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endParaRPr kumimoji="0" lang="en-US" altLang="zh-CN" sz="200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1938" name="Rectangle 10">
              <a:extLst>
                <a:ext uri="{FF2B5EF4-FFF2-40B4-BE49-F238E27FC236}">
                  <a16:creationId xmlns:a16="http://schemas.microsoft.com/office/drawing/2014/main" id="{F50C3F09-DE15-4B18-AA70-64333D7D328C}"/>
                </a:ext>
              </a:extLst>
            </p:cNvPr>
            <p:cNvSpPr>
              <a:spLocks noChangeArrowheads="1"/>
            </p:cNvSpPr>
            <p:nvPr/>
          </p:nvSpPr>
          <p:spPr bwMode="auto">
            <a:xfrm>
              <a:off x="336" y="336"/>
              <a:ext cx="1872" cy="864"/>
            </a:xfrm>
            <a:prstGeom prst="rect">
              <a:avLst/>
            </a:prstGeom>
            <a:gradFill rotWithShape="0">
              <a:gsLst>
                <a:gs pos="0">
                  <a:srgbClr val="7F4C00"/>
                </a:gs>
                <a:gs pos="50000">
                  <a:srgbClr val="FF9900"/>
                </a:gs>
                <a:gs pos="100000">
                  <a:srgbClr val="7F4C00"/>
                </a:gs>
              </a:gsLst>
              <a:lin ang="5400000" scaled="1"/>
            </a:gra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CN" sz="3600" dirty="0" err="1">
                  <a:latin typeface="Arial Unicode MS" panose="020B0604020202020204" pitchFamily="34" charset="-128"/>
                  <a:ea typeface="Arial Unicode MS" panose="020B0604020202020204" pitchFamily="34" charset="-128"/>
                  <a:cs typeface="Arial Unicode MS" panose="020B0604020202020204" pitchFamily="34" charset="-128"/>
                </a:rPr>
                <a:t>語意</a:t>
              </a:r>
              <a:endParaRPr kumimoji="0" lang="en-US" altLang="zh-CN" sz="3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kumimoji="0" lang="en-US" altLang="zh-CN"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Semantics</a:t>
              </a:r>
            </a:p>
          </p:txBody>
        </p:sp>
      </p:grpSp>
      <p:grpSp>
        <p:nvGrpSpPr>
          <p:cNvPr id="183307" name="Group 11">
            <a:extLst>
              <a:ext uri="{FF2B5EF4-FFF2-40B4-BE49-F238E27FC236}">
                <a16:creationId xmlns:a16="http://schemas.microsoft.com/office/drawing/2014/main" id="{44D7AD5D-B601-45DC-B207-B052BEF59594}"/>
              </a:ext>
            </a:extLst>
          </p:cNvPr>
          <p:cNvGrpSpPr>
            <a:grpSpLocks/>
          </p:cNvGrpSpPr>
          <p:nvPr/>
        </p:nvGrpSpPr>
        <p:grpSpPr bwMode="auto">
          <a:xfrm>
            <a:off x="533400" y="4724400"/>
            <a:ext cx="2971800" cy="1371600"/>
            <a:chOff x="336" y="2976"/>
            <a:chExt cx="1872" cy="864"/>
          </a:xfrm>
        </p:grpSpPr>
        <p:sp>
          <p:nvSpPr>
            <p:cNvPr id="81933" name="Rectangle 12">
              <a:extLst>
                <a:ext uri="{FF2B5EF4-FFF2-40B4-BE49-F238E27FC236}">
                  <a16:creationId xmlns:a16="http://schemas.microsoft.com/office/drawing/2014/main" id="{12B8C57E-107D-4F42-8175-0CF47FB8CA45}"/>
                </a:ext>
              </a:extLst>
            </p:cNvPr>
            <p:cNvSpPr>
              <a:spLocks noChangeArrowheads="1"/>
            </p:cNvSpPr>
            <p:nvPr/>
          </p:nvSpPr>
          <p:spPr bwMode="auto">
            <a:xfrm>
              <a:off x="337" y="2977"/>
              <a:ext cx="1870" cy="862"/>
            </a:xfrm>
            <a:prstGeom prst="rect">
              <a:avLst/>
            </a:prstGeom>
            <a:gradFill rotWithShape="0">
              <a:gsLst>
                <a:gs pos="0">
                  <a:srgbClr val="7F4C00"/>
                </a:gs>
                <a:gs pos="50000">
                  <a:srgbClr val="FF9900"/>
                </a:gs>
                <a:gs pos="100000">
                  <a:srgbClr val="7F4C00"/>
                </a:gs>
              </a:gsLst>
              <a:lin ang="5400000" scaled="1"/>
            </a:gradFill>
            <a:ln w="12700">
              <a:solidFill>
                <a:schemeClr val="tx1"/>
              </a:solidFill>
              <a:miter lim="800000"/>
              <a:headEnd/>
              <a:tailEnd/>
            </a:ln>
            <a:effectLst>
              <a:outerShdw dist="35921" dir="2700000" algn="ctr" rotWithShape="0">
                <a:schemeClr val="bg2"/>
              </a:outerShdw>
            </a:effec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CN" altLang="en-US" sz="160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1934" name="Rectangle 13">
              <a:extLst>
                <a:ext uri="{FF2B5EF4-FFF2-40B4-BE49-F238E27FC236}">
                  <a16:creationId xmlns:a16="http://schemas.microsoft.com/office/drawing/2014/main" id="{E7EBB4CD-673F-4B0E-900D-6F030445133B}"/>
                </a:ext>
              </a:extLst>
            </p:cNvPr>
            <p:cNvSpPr>
              <a:spLocks noChangeArrowheads="1"/>
            </p:cNvSpPr>
            <p:nvPr/>
          </p:nvSpPr>
          <p:spPr bwMode="auto">
            <a:xfrm>
              <a:off x="397" y="3008"/>
              <a:ext cx="1750" cy="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endParaRPr kumimoji="0" lang="en-US" altLang="zh-CN" sz="200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1935" name="Rectangle 14">
              <a:extLst>
                <a:ext uri="{FF2B5EF4-FFF2-40B4-BE49-F238E27FC236}">
                  <a16:creationId xmlns:a16="http://schemas.microsoft.com/office/drawing/2014/main" id="{1E1E3A95-D406-4BF2-883C-160CCB64A8D6}"/>
                </a:ext>
              </a:extLst>
            </p:cNvPr>
            <p:cNvSpPr>
              <a:spLocks noChangeArrowheads="1"/>
            </p:cNvSpPr>
            <p:nvPr/>
          </p:nvSpPr>
          <p:spPr bwMode="auto">
            <a:xfrm>
              <a:off x="336" y="2976"/>
              <a:ext cx="1872" cy="864"/>
            </a:xfrm>
            <a:prstGeom prst="rect">
              <a:avLst/>
            </a:prstGeom>
            <a:gradFill rotWithShape="0">
              <a:gsLst>
                <a:gs pos="0">
                  <a:srgbClr val="7F4C00"/>
                </a:gs>
                <a:gs pos="50000">
                  <a:srgbClr val="FF9900"/>
                </a:gs>
                <a:gs pos="100000">
                  <a:srgbClr val="7F4C00"/>
                </a:gs>
              </a:gsLst>
              <a:lin ang="5400000" scaled="1"/>
            </a:gra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CN"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3600" dirty="0" err="1">
                  <a:latin typeface="Arial Unicode MS" panose="020B0604020202020204" pitchFamily="34" charset="-128"/>
                  <a:ea typeface="Arial Unicode MS" panose="020B0604020202020204" pitchFamily="34" charset="-128"/>
                  <a:cs typeface="Arial Unicode MS" panose="020B0604020202020204" pitchFamily="34" charset="-128"/>
                </a:rPr>
                <a:t>聲浪差異</a:t>
              </a:r>
              <a:endParaRPr kumimoji="0"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kumimoji="0" lang="en-US" altLang="zh-CN"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Tone</a:t>
              </a:r>
            </a:p>
            <a:p>
              <a:pPr algn="ctr"/>
              <a:r>
                <a:rPr kumimoji="0" lang="en-US" altLang="zh-CN"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Differences</a:t>
              </a:r>
            </a:p>
          </p:txBody>
        </p:sp>
      </p:grpSp>
      <p:grpSp>
        <p:nvGrpSpPr>
          <p:cNvPr id="183311" name="Group 15">
            <a:extLst>
              <a:ext uri="{FF2B5EF4-FFF2-40B4-BE49-F238E27FC236}">
                <a16:creationId xmlns:a16="http://schemas.microsoft.com/office/drawing/2014/main" id="{53286B65-CB47-4B0B-80AE-B85A95615BDB}"/>
              </a:ext>
            </a:extLst>
          </p:cNvPr>
          <p:cNvGrpSpPr>
            <a:grpSpLocks/>
          </p:cNvGrpSpPr>
          <p:nvPr/>
        </p:nvGrpSpPr>
        <p:grpSpPr bwMode="auto">
          <a:xfrm>
            <a:off x="5638800" y="4724400"/>
            <a:ext cx="2971800" cy="1371600"/>
            <a:chOff x="3552" y="2976"/>
            <a:chExt cx="1872" cy="864"/>
          </a:xfrm>
        </p:grpSpPr>
        <p:sp>
          <p:nvSpPr>
            <p:cNvPr id="81930" name="Rectangle 16">
              <a:extLst>
                <a:ext uri="{FF2B5EF4-FFF2-40B4-BE49-F238E27FC236}">
                  <a16:creationId xmlns:a16="http://schemas.microsoft.com/office/drawing/2014/main" id="{FCDAC590-B933-42E3-BDFD-5856A844779E}"/>
                </a:ext>
              </a:extLst>
            </p:cNvPr>
            <p:cNvSpPr>
              <a:spLocks noChangeArrowheads="1"/>
            </p:cNvSpPr>
            <p:nvPr/>
          </p:nvSpPr>
          <p:spPr bwMode="auto">
            <a:xfrm>
              <a:off x="3553" y="2977"/>
              <a:ext cx="1870" cy="862"/>
            </a:xfrm>
            <a:prstGeom prst="rect">
              <a:avLst/>
            </a:prstGeom>
            <a:gradFill rotWithShape="0">
              <a:gsLst>
                <a:gs pos="0">
                  <a:srgbClr val="7F4C00"/>
                </a:gs>
                <a:gs pos="50000">
                  <a:srgbClr val="FF9900"/>
                </a:gs>
                <a:gs pos="100000">
                  <a:srgbClr val="7F4C00"/>
                </a:gs>
              </a:gsLst>
              <a:lin ang="5400000" scaled="1"/>
            </a:gradFill>
            <a:ln w="12700">
              <a:solidFill>
                <a:schemeClr val="tx1"/>
              </a:solidFill>
              <a:miter lim="800000"/>
              <a:headEnd/>
              <a:tailEnd/>
            </a:ln>
            <a:effectLst>
              <a:outerShdw dist="35921" dir="2700000" algn="ctr" rotWithShape="0">
                <a:schemeClr val="bg2"/>
              </a:outerShdw>
            </a:effec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CN" altLang="en-US" sz="160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1931" name="Rectangle 17">
              <a:extLst>
                <a:ext uri="{FF2B5EF4-FFF2-40B4-BE49-F238E27FC236}">
                  <a16:creationId xmlns:a16="http://schemas.microsoft.com/office/drawing/2014/main" id="{85FC12E6-AFF7-4AA1-AEF2-EF4579BE9036}"/>
                </a:ext>
              </a:extLst>
            </p:cNvPr>
            <p:cNvSpPr>
              <a:spLocks noChangeArrowheads="1"/>
            </p:cNvSpPr>
            <p:nvPr/>
          </p:nvSpPr>
          <p:spPr bwMode="auto">
            <a:xfrm>
              <a:off x="3613" y="3008"/>
              <a:ext cx="1750" cy="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endParaRPr kumimoji="0" lang="en-US" altLang="zh-CN" sz="200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1932" name="Rectangle 18">
              <a:extLst>
                <a:ext uri="{FF2B5EF4-FFF2-40B4-BE49-F238E27FC236}">
                  <a16:creationId xmlns:a16="http://schemas.microsoft.com/office/drawing/2014/main" id="{E7145CDA-8307-43C8-B4C6-F4E5F25E7EFE}"/>
                </a:ext>
              </a:extLst>
            </p:cNvPr>
            <p:cNvSpPr>
              <a:spLocks noChangeArrowheads="1"/>
            </p:cNvSpPr>
            <p:nvPr/>
          </p:nvSpPr>
          <p:spPr bwMode="auto">
            <a:xfrm>
              <a:off x="3552" y="2976"/>
              <a:ext cx="1872" cy="864"/>
            </a:xfrm>
            <a:prstGeom prst="rect">
              <a:avLst/>
            </a:prstGeom>
            <a:gradFill rotWithShape="0">
              <a:gsLst>
                <a:gs pos="0">
                  <a:srgbClr val="7F4C00"/>
                </a:gs>
                <a:gs pos="50000">
                  <a:srgbClr val="FF9900"/>
                </a:gs>
                <a:gs pos="100000">
                  <a:srgbClr val="7F4C00"/>
                </a:gs>
              </a:gsLst>
              <a:lin ang="5400000" scaled="1"/>
            </a:gra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lIns="92075" tIns="46038" rIns="92075" bIns="46038"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CN" sz="28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3600" dirty="0" err="1">
                  <a:latin typeface="Arial Unicode MS" panose="020B0604020202020204" pitchFamily="34" charset="-128"/>
                  <a:ea typeface="Arial Unicode MS" panose="020B0604020202020204" pitchFamily="34" charset="-128"/>
                  <a:cs typeface="Arial Unicode MS" panose="020B0604020202020204" pitchFamily="34" charset="-128"/>
                </a:rPr>
                <a:t>認知差異</a:t>
              </a:r>
              <a:endParaRPr kumimoji="0" lang="en-US" altLang="zh-CN" sz="3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kumimoji="0" lang="en-US" altLang="zh-CN"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Perception</a:t>
              </a:r>
            </a:p>
            <a:p>
              <a:pPr algn="ctr"/>
              <a:r>
                <a:rPr kumimoji="0" lang="en-US" altLang="zh-CN"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Differences</a:t>
              </a:r>
            </a:p>
          </p:txBody>
        </p:sp>
      </p:grpSp>
      <p:sp>
        <p:nvSpPr>
          <p:cNvPr id="183315" name="Oval 19">
            <a:extLst>
              <a:ext uri="{FF2B5EF4-FFF2-40B4-BE49-F238E27FC236}">
                <a16:creationId xmlns:a16="http://schemas.microsoft.com/office/drawing/2014/main" id="{19E31292-CADE-4D3F-B193-46B60BB4C6E8}"/>
              </a:ext>
            </a:extLst>
          </p:cNvPr>
          <p:cNvSpPr>
            <a:spLocks noChangeArrowheads="1"/>
          </p:cNvSpPr>
          <p:nvPr/>
        </p:nvSpPr>
        <p:spPr bwMode="auto">
          <a:xfrm>
            <a:off x="1752600" y="1887538"/>
            <a:ext cx="5791200" cy="2854325"/>
          </a:xfrm>
          <a:prstGeom prst="ellipse">
            <a:avLst/>
          </a:prstGeom>
          <a:gradFill rotWithShape="0">
            <a:gsLst>
              <a:gs pos="0">
                <a:srgbClr val="995C00"/>
              </a:gs>
              <a:gs pos="50000">
                <a:srgbClr val="FF9900"/>
              </a:gs>
              <a:gs pos="100000">
                <a:srgbClr val="995C00"/>
              </a:gs>
            </a:gsLst>
            <a:lin ang="5400000" scaled="1"/>
          </a:gradFill>
          <a:ln w="12700">
            <a:solidFill>
              <a:schemeClr val="tx1"/>
            </a:solidFill>
            <a:round/>
            <a:headEnd/>
            <a:tailEnd/>
          </a:ln>
          <a:effectLst>
            <a:outerShdw dist="35921" dir="2700000" algn="ctr" rotWithShape="0">
              <a:schemeClr val="bg2"/>
            </a:outerShdw>
          </a:effec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83316" name="Rectangle 20">
            <a:extLst>
              <a:ext uri="{FF2B5EF4-FFF2-40B4-BE49-F238E27FC236}">
                <a16:creationId xmlns:a16="http://schemas.microsoft.com/office/drawing/2014/main" id="{C962AB64-2966-46C4-A572-AFEE74C261CF}"/>
              </a:ext>
            </a:extLst>
          </p:cNvPr>
          <p:cNvSpPr>
            <a:spLocks noChangeArrowheads="1"/>
          </p:cNvSpPr>
          <p:nvPr/>
        </p:nvSpPr>
        <p:spPr bwMode="auto">
          <a:xfrm>
            <a:off x="3221540" y="2284122"/>
            <a:ext cx="2686633" cy="2062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endParaRPr kumimoji="0" lang="en-US" altLang="zh-CN" sz="4400">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kumimoji="0" lang="en-US" altLang="zh-CN" sz="28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Barriers to</a:t>
            </a:r>
          </a:p>
          <a:p>
            <a:pPr algn="ctr"/>
            <a:r>
              <a:rPr kumimoji="0" lang="en-US" altLang="zh-CN" sz="28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Cross-Cultural</a:t>
            </a:r>
          </a:p>
          <a:p>
            <a:pPr algn="ctr"/>
            <a:r>
              <a:rPr kumimoji="0" lang="en-US" altLang="zh-CN" sz="28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Communication</a:t>
            </a:r>
          </a:p>
        </p:txBody>
      </p:sp>
      <p:sp>
        <p:nvSpPr>
          <p:cNvPr id="81929" name="Rectangle 29">
            <a:extLst>
              <a:ext uri="{FF2B5EF4-FFF2-40B4-BE49-F238E27FC236}">
                <a16:creationId xmlns:a16="http://schemas.microsoft.com/office/drawing/2014/main" id="{3FFA1633-D07C-48FF-B429-05A9E52931C5}"/>
              </a:ext>
            </a:extLst>
          </p:cNvPr>
          <p:cNvSpPr>
            <a:spLocks noGrp="1" noChangeArrowheads="1"/>
          </p:cNvSpPr>
          <p:nvPr>
            <p:ph type="title" idx="4294967295"/>
          </p:nvPr>
        </p:nvSpPr>
        <p:spPr bwMode="auto">
          <a:xfrm>
            <a:off x="685800" y="2348880"/>
            <a:ext cx="7772400" cy="93565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0" lang="en-US" altLang="zh-CN" sz="3600" dirty="0" err="1">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交叉文化溝通障礙</a:t>
            </a:r>
            <a:endParaRPr kumimoji="0" lang="zh-TW" altLang="en-US" sz="3600"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ustDataLst>
      <p:tags r:id="rId1"/>
    </p:custDataLst>
  </p:cSld>
  <p:clrMapOvr>
    <a:masterClrMapping/>
  </p:clrMapOvr>
  <p:transition>
    <p:spli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nodeType="afterEffect">
                                  <p:stCondLst>
                                    <p:cond delay="0"/>
                                  </p:stCondLst>
                                  <p:childTnLst>
                                    <p:set>
                                      <p:cBhvr>
                                        <p:cTn id="6" dur="1" fill="hold">
                                          <p:stCondLst>
                                            <p:cond delay="0"/>
                                          </p:stCondLst>
                                        </p:cTn>
                                        <p:tgtEl>
                                          <p:spTgt spid="183315"/>
                                        </p:tgtEl>
                                        <p:attrNameLst>
                                          <p:attrName>style.visibility</p:attrName>
                                        </p:attrNameLst>
                                      </p:cBhvr>
                                      <p:to>
                                        <p:strVal val="visible"/>
                                      </p:to>
                                    </p:set>
                                    <p:anim calcmode="lin" valueType="num">
                                      <p:cBhvr additive="base">
                                        <p:cTn id="7" dur="500" fill="hold"/>
                                        <p:tgtEl>
                                          <p:spTgt spid="183315"/>
                                        </p:tgtEl>
                                        <p:attrNameLst>
                                          <p:attrName>ppt_x</p:attrName>
                                        </p:attrNameLst>
                                      </p:cBhvr>
                                      <p:tavLst>
                                        <p:tav tm="0">
                                          <p:val>
                                            <p:strVal val="0-#ppt_w/2"/>
                                          </p:val>
                                        </p:tav>
                                        <p:tav tm="100000">
                                          <p:val>
                                            <p:strVal val="#ppt_x"/>
                                          </p:val>
                                        </p:tav>
                                      </p:tavLst>
                                    </p:anim>
                                    <p:anim calcmode="lin" valueType="num">
                                      <p:cBhvr additive="base">
                                        <p:cTn id="8" dur="500" fill="hold"/>
                                        <p:tgtEl>
                                          <p:spTgt spid="183315"/>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83316"/>
                                        </p:tgtEl>
                                        <p:attrNameLst>
                                          <p:attrName>style.visibility</p:attrName>
                                        </p:attrNameLst>
                                      </p:cBhvr>
                                      <p:to>
                                        <p:strVal val="visible"/>
                                      </p:to>
                                    </p:set>
                                    <p:anim calcmode="lin" valueType="num">
                                      <p:cBhvr additive="base">
                                        <p:cTn id="12" dur="500" fill="hold"/>
                                        <p:tgtEl>
                                          <p:spTgt spid="183316"/>
                                        </p:tgtEl>
                                        <p:attrNameLst>
                                          <p:attrName>ppt_x</p:attrName>
                                        </p:attrNameLst>
                                      </p:cBhvr>
                                      <p:tavLst>
                                        <p:tav tm="0">
                                          <p:val>
                                            <p:strVal val="0-#ppt_w/2"/>
                                          </p:val>
                                        </p:tav>
                                        <p:tav tm="100000">
                                          <p:val>
                                            <p:strVal val="#ppt_x"/>
                                          </p:val>
                                        </p:tav>
                                      </p:tavLst>
                                    </p:anim>
                                    <p:anim calcmode="lin" valueType="num">
                                      <p:cBhvr additive="base">
                                        <p:cTn id="13" dur="500" fill="hold"/>
                                        <p:tgtEl>
                                          <p:spTgt spid="183316"/>
                                        </p:tgtEl>
                                        <p:attrNameLst>
                                          <p:attrName>ppt_y</p:attrName>
                                        </p:attrNameLst>
                                      </p:cBhvr>
                                      <p:tavLst>
                                        <p:tav tm="0">
                                          <p:val>
                                            <p:strVal val="#ppt_y"/>
                                          </p:val>
                                        </p:tav>
                                        <p:tav tm="100000">
                                          <p:val>
                                            <p:strVal val="#ppt_y"/>
                                          </p:val>
                                        </p:tav>
                                      </p:tavLst>
                                    </p:anim>
                                  </p:childTnLst>
                                </p:cTn>
                              </p:par>
                            </p:childTnLst>
                          </p:cTn>
                        </p:par>
                        <p:par>
                          <p:cTn id="14" fill="hold" nodeType="afterGroup">
                            <p:stCondLst>
                              <p:cond delay="1000"/>
                            </p:stCondLst>
                            <p:childTnLst>
                              <p:par>
                                <p:cTn id="15" presetID="4" presetClass="entr" presetSubtype="32" fill="hold" nodeType="afterEffect">
                                  <p:stCondLst>
                                    <p:cond delay="0"/>
                                  </p:stCondLst>
                                  <p:childTnLst>
                                    <p:set>
                                      <p:cBhvr>
                                        <p:cTn id="16" dur="1" fill="hold">
                                          <p:stCondLst>
                                            <p:cond delay="0"/>
                                          </p:stCondLst>
                                        </p:cTn>
                                        <p:tgtEl>
                                          <p:spTgt spid="183303"/>
                                        </p:tgtEl>
                                        <p:attrNameLst>
                                          <p:attrName>style.visibility</p:attrName>
                                        </p:attrNameLst>
                                      </p:cBhvr>
                                      <p:to>
                                        <p:strVal val="visible"/>
                                      </p:to>
                                    </p:set>
                                    <p:animEffect transition="in" filter="box(out)">
                                      <p:cBhvr>
                                        <p:cTn id="17" dur="500"/>
                                        <p:tgtEl>
                                          <p:spTgt spid="183303"/>
                                        </p:tgtEl>
                                      </p:cBhvr>
                                    </p:animEffect>
                                  </p:childTnLst>
                                </p:cTn>
                              </p:par>
                            </p:childTnLst>
                          </p:cTn>
                        </p:par>
                        <p:par>
                          <p:cTn id="18" fill="hold" nodeType="afterGroup">
                            <p:stCondLst>
                              <p:cond delay="1500"/>
                            </p:stCondLst>
                            <p:childTnLst>
                              <p:par>
                                <p:cTn id="19" presetID="4" presetClass="entr" presetSubtype="32" fill="hold" nodeType="afterEffect">
                                  <p:stCondLst>
                                    <p:cond delay="0"/>
                                  </p:stCondLst>
                                  <p:childTnLst>
                                    <p:set>
                                      <p:cBhvr>
                                        <p:cTn id="20" dur="1" fill="hold">
                                          <p:stCondLst>
                                            <p:cond delay="0"/>
                                          </p:stCondLst>
                                        </p:cTn>
                                        <p:tgtEl>
                                          <p:spTgt spid="183299"/>
                                        </p:tgtEl>
                                        <p:attrNameLst>
                                          <p:attrName>style.visibility</p:attrName>
                                        </p:attrNameLst>
                                      </p:cBhvr>
                                      <p:to>
                                        <p:strVal val="visible"/>
                                      </p:to>
                                    </p:set>
                                    <p:animEffect transition="in" filter="box(out)">
                                      <p:cBhvr>
                                        <p:cTn id="21" dur="500"/>
                                        <p:tgtEl>
                                          <p:spTgt spid="183299"/>
                                        </p:tgtEl>
                                      </p:cBhvr>
                                    </p:animEffect>
                                  </p:childTnLst>
                                </p:cTn>
                              </p:par>
                            </p:childTnLst>
                          </p:cTn>
                        </p:par>
                        <p:par>
                          <p:cTn id="22" fill="hold" nodeType="afterGroup">
                            <p:stCondLst>
                              <p:cond delay="2000"/>
                            </p:stCondLst>
                            <p:childTnLst>
                              <p:par>
                                <p:cTn id="23" presetID="4" presetClass="entr" presetSubtype="32" fill="hold" nodeType="afterEffect">
                                  <p:stCondLst>
                                    <p:cond delay="0"/>
                                  </p:stCondLst>
                                  <p:childTnLst>
                                    <p:set>
                                      <p:cBhvr>
                                        <p:cTn id="24" dur="1" fill="hold">
                                          <p:stCondLst>
                                            <p:cond delay="0"/>
                                          </p:stCondLst>
                                        </p:cTn>
                                        <p:tgtEl>
                                          <p:spTgt spid="183311"/>
                                        </p:tgtEl>
                                        <p:attrNameLst>
                                          <p:attrName>style.visibility</p:attrName>
                                        </p:attrNameLst>
                                      </p:cBhvr>
                                      <p:to>
                                        <p:strVal val="visible"/>
                                      </p:to>
                                    </p:set>
                                    <p:animEffect transition="in" filter="box(out)">
                                      <p:cBhvr>
                                        <p:cTn id="25" dur="500"/>
                                        <p:tgtEl>
                                          <p:spTgt spid="183311"/>
                                        </p:tgtEl>
                                      </p:cBhvr>
                                    </p:animEffect>
                                  </p:childTnLst>
                                </p:cTn>
                              </p:par>
                            </p:childTnLst>
                          </p:cTn>
                        </p:par>
                        <p:par>
                          <p:cTn id="26" fill="hold" nodeType="afterGroup">
                            <p:stCondLst>
                              <p:cond delay="2500"/>
                            </p:stCondLst>
                            <p:childTnLst>
                              <p:par>
                                <p:cTn id="27" presetID="4" presetClass="entr" presetSubtype="32" fill="hold" nodeType="afterEffect">
                                  <p:stCondLst>
                                    <p:cond delay="0"/>
                                  </p:stCondLst>
                                  <p:childTnLst>
                                    <p:set>
                                      <p:cBhvr>
                                        <p:cTn id="28" dur="1" fill="hold">
                                          <p:stCondLst>
                                            <p:cond delay="0"/>
                                          </p:stCondLst>
                                        </p:cTn>
                                        <p:tgtEl>
                                          <p:spTgt spid="183307"/>
                                        </p:tgtEl>
                                        <p:attrNameLst>
                                          <p:attrName>style.visibility</p:attrName>
                                        </p:attrNameLst>
                                      </p:cBhvr>
                                      <p:to>
                                        <p:strVal val="visible"/>
                                      </p:to>
                                    </p:set>
                                    <p:animEffect transition="in" filter="box(out)">
                                      <p:cBhvr>
                                        <p:cTn id="29" dur="500"/>
                                        <p:tgtEl>
                                          <p:spTgt spid="183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316"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7555699E-6096-4F71-8506-4D541F8E8100}"/>
              </a:ext>
            </a:extLst>
          </p:cNvPr>
          <p:cNvSpPr>
            <a:spLocks noGrp="1" noChangeArrowheads="1"/>
          </p:cNvSpPr>
          <p:nvPr>
            <p:ph type="title"/>
          </p:nvPr>
        </p:nvSpPr>
        <p:spPr bwMode="auto">
          <a:xfrm>
            <a:off x="685800" y="825624"/>
            <a:ext cx="7772400" cy="1143000"/>
          </a:xfr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1" hangingPunct="1"/>
            <a:r>
              <a:rPr lang="en-US" altLang="zh-CN" sz="5400" dirty="0">
                <a:latin typeface="Arial Unicode MS" panose="020B0604020202020204" pitchFamily="34" charset="-128"/>
                <a:ea typeface="Arial Unicode MS" panose="020B0604020202020204" pitchFamily="34" charset="-128"/>
                <a:cs typeface="Arial Unicode MS" panose="020B0604020202020204" pitchFamily="34" charset="-128"/>
              </a:rPr>
              <a:t>案 例</a:t>
            </a:r>
          </a:p>
        </p:txBody>
      </p:sp>
      <p:sp>
        <p:nvSpPr>
          <p:cNvPr id="83971" name="Rectangle 3">
            <a:extLst>
              <a:ext uri="{FF2B5EF4-FFF2-40B4-BE49-F238E27FC236}">
                <a16:creationId xmlns:a16="http://schemas.microsoft.com/office/drawing/2014/main" id="{96E14F24-E800-4E9B-ABC8-F78C83BD995C}"/>
              </a:ext>
            </a:extLst>
          </p:cNvPr>
          <p:cNvSpPr>
            <a:spLocks noGrp="1" noChangeArrowheads="1"/>
          </p:cNvSpPr>
          <p:nvPr>
            <p:ph type="body" idx="1"/>
          </p:nvPr>
        </p:nvSpPr>
        <p:spPr bwMode="auto">
          <a:xfrm>
            <a:off x="685800" y="2348880"/>
            <a:ext cx="7772400" cy="1440160"/>
          </a:xfrm>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eaLnBrk="1" hangingPunct="1">
              <a:buFontTx/>
              <a:buNone/>
            </a:pPr>
            <a:r>
              <a:rPr lang="en-US" altLang="zh-CN" sz="6600">
                <a:latin typeface="華康儷特圓(P)" pitchFamily="34" charset="-120"/>
                <a:ea typeface="華康儷特圓(P)" pitchFamily="34" charset="-120"/>
              </a:rPr>
              <a:t>Pg .76</a:t>
            </a:r>
          </a:p>
        </p:txBody>
      </p:sp>
    </p:spTree>
    <p:custDataLst>
      <p:tags r:id="rId1"/>
    </p:custData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642348DF-BEE6-40CE-8A21-2F4E22C66D92}"/>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7200">
                <a:latin typeface="華康儷特圓(P)" pitchFamily="34" charset="-120"/>
                <a:ea typeface="華康儷特圓(P)" pitchFamily="34" charset="-120"/>
              </a:rPr>
              <a:t>Part 2</a:t>
            </a:r>
          </a:p>
        </p:txBody>
      </p:sp>
      <p:sp>
        <p:nvSpPr>
          <p:cNvPr id="86019" name="Rectangle 3">
            <a:extLst>
              <a:ext uri="{FF2B5EF4-FFF2-40B4-BE49-F238E27FC236}">
                <a16:creationId xmlns:a16="http://schemas.microsoft.com/office/drawing/2014/main" id="{D740BDAD-C993-4218-B70D-19B0D80DC668}"/>
              </a:ext>
            </a:extLst>
          </p:cNvPr>
          <p:cNvSpPr>
            <a:spLocks noGrp="1" noChangeArrowheads="1"/>
          </p:cNvSpPr>
          <p:nvPr>
            <p:ph type="body" idx="1"/>
          </p:nvPr>
        </p:nvSpPr>
        <p:spPr bwMode="auto">
          <a:xfrm>
            <a:off x="838200" y="2574925"/>
            <a:ext cx="7772400" cy="13589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FF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buFontTx/>
              <a:buNone/>
            </a:pPr>
            <a:r>
              <a:rPr lang="en-US" altLang="zh-CN" sz="6000">
                <a:latin typeface="Arial Unicode MS" panose="020B0604020202020204" pitchFamily="34" charset="-128"/>
                <a:ea typeface="Arial Unicode MS" panose="020B0604020202020204" pitchFamily="34" charset="-128"/>
                <a:cs typeface="Arial Unicode MS" panose="020B0604020202020204" pitchFamily="34" charset="-128"/>
              </a:rPr>
              <a:t>激 勵 與 動 機</a:t>
            </a:r>
          </a:p>
        </p:txBody>
      </p:sp>
    </p:spTree>
    <p:custDataLst>
      <p:tags r:id="rId1"/>
    </p:custData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a:extLst>
              <a:ext uri="{FF2B5EF4-FFF2-40B4-BE49-F238E27FC236}">
                <a16:creationId xmlns:a16="http://schemas.microsoft.com/office/drawing/2014/main" id="{6FB4A5EE-B33B-4971-8921-A5A5CB217D7E}"/>
              </a:ext>
            </a:extLst>
          </p:cNvPr>
          <p:cNvSpPr>
            <a:spLocks noChangeArrowheads="1"/>
          </p:cNvSpPr>
          <p:nvPr/>
        </p:nvSpPr>
        <p:spPr bwMode="auto">
          <a:xfrm>
            <a:off x="1066800" y="228600"/>
            <a:ext cx="7315200" cy="1066800"/>
          </a:xfrm>
          <a:prstGeom prst="rect">
            <a:avLst/>
          </a:prstGeom>
          <a:gradFill rotWithShape="0">
            <a:gsLst>
              <a:gs pos="0">
                <a:srgbClr val="00FFFF"/>
              </a:gs>
              <a:gs pos="50000">
                <a:srgbClr val="FFFFFF"/>
              </a:gs>
              <a:gs pos="100000">
                <a:srgbClr val="00FFFF"/>
              </a:gs>
            </a:gsLst>
            <a:lin ang="5400000" scaled="1"/>
          </a:gra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00FFFF"/>
            </a:extrusionClr>
            <a:contourClr>
              <a:srgbClr val="00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flatTx/>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800"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INDIVIDUAL</a:t>
            </a:r>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800"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BEHAVIOR</a:t>
            </a:r>
          </a:p>
          <a:p>
            <a:pPr eaLnBrk="1" hangingPunct="1"/>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3200"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激</a:t>
            </a:r>
            <a:r>
              <a:rPr lang="zh-TW" altLang="en-US"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3200"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勵</a:t>
            </a:r>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800"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MOTIVATION</a:t>
            </a:r>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p>
        </p:txBody>
      </p:sp>
      <p:sp>
        <p:nvSpPr>
          <p:cNvPr id="88067" name="Text Box 3">
            <a:extLst>
              <a:ext uri="{FF2B5EF4-FFF2-40B4-BE49-F238E27FC236}">
                <a16:creationId xmlns:a16="http://schemas.microsoft.com/office/drawing/2014/main" id="{F63E8C2D-A818-4E0C-BCDE-87F64583D4CF}"/>
              </a:ext>
            </a:extLst>
          </p:cNvPr>
          <p:cNvSpPr txBox="1">
            <a:spLocks noChangeArrowheads="1"/>
          </p:cNvSpPr>
          <p:nvPr/>
        </p:nvSpPr>
        <p:spPr bwMode="auto">
          <a:xfrm>
            <a:off x="228600" y="3124200"/>
            <a:ext cx="8915400" cy="278537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TW" sz="2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800" dirty="0">
                <a:latin typeface="Arial Unicode MS" panose="020B0604020202020204" pitchFamily="34" charset="-128"/>
                <a:ea typeface="Arial Unicode MS" panose="020B0604020202020204" pitchFamily="34" charset="-128"/>
                <a:cs typeface="Arial Unicode MS" panose="020B0604020202020204" pitchFamily="34" charset="-128"/>
              </a:rPr>
              <a:t>ENERGIZE</a:t>
            </a:r>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800" dirty="0">
                <a:latin typeface="Arial Unicode MS" panose="020B0604020202020204" pitchFamily="34" charset="-128"/>
                <a:ea typeface="Arial Unicode MS" panose="020B0604020202020204" pitchFamily="34" charset="-128"/>
                <a:cs typeface="Arial Unicode MS" panose="020B0604020202020204" pitchFamily="34" charset="-128"/>
              </a:rPr>
              <a:t>DIRECT</a:t>
            </a:r>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800" dirty="0">
                <a:latin typeface="Arial Unicode MS" panose="020B0604020202020204" pitchFamily="34" charset="-128"/>
                <a:ea typeface="Arial Unicode MS" panose="020B0604020202020204" pitchFamily="34" charset="-128"/>
                <a:cs typeface="Arial Unicode MS" panose="020B0604020202020204" pitchFamily="34" charset="-128"/>
              </a:rPr>
              <a:t>SUSTAIN</a:t>
            </a:r>
            <a:r>
              <a:rPr kumimoji="0"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zh-TW" altLang="en-US" sz="36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激勵</a:t>
            </a:r>
            <a:r>
              <a:rPr kumimoji="0" lang="zh-TW" altLang="en-US"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8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激發</a:t>
            </a:r>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8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引導</a:t>
            </a:r>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8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維系人的行為</a:t>
            </a:r>
            <a:endParaRPr lang="en-US" altLang="zh-TW" sz="28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spcBef>
                <a:spcPct val="50000"/>
              </a:spcBef>
            </a:pPr>
            <a:endParaRPr lang="zh-TW" altLang="en-US"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spcBef>
                <a:spcPct val="20000"/>
              </a:spcBef>
            </a:pPr>
            <a:r>
              <a:rPr lang="zh-TW" altLang="en-US"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8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活力</a:t>
            </a:r>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a:t>
            </a:r>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 </a:t>
            </a:r>
            <a:r>
              <a:rPr lang="zh-TW" altLang="en-US" sz="28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達成行動目標</a:t>
            </a:r>
            <a:endParaRPr lang="zh-TW" altLang="en-US" sz="20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endParaRPr>
          </a:p>
          <a:p>
            <a:pPr eaLnBrk="1" hangingPunct="1">
              <a:spcBef>
                <a:spcPct val="5000"/>
              </a:spcBef>
            </a:pPr>
            <a:r>
              <a:rPr lang="zh-TW" altLang="en-US"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                                       </a:t>
            </a:r>
            <a:r>
              <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a:t>
            </a:r>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 </a:t>
            </a:r>
            <a:r>
              <a:rPr lang="zh-TW" altLang="en-US" sz="28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內在動力與外在環境的關系</a:t>
            </a:r>
            <a:endParaRPr lang="en-US" altLang="zh-TW" sz="28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spcBef>
                <a:spcPct val="5000"/>
              </a:spcBef>
            </a:pPr>
            <a:r>
              <a:rPr lang="en-US" altLang="zh-TW" sz="20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			      MOTIVE</a:t>
            </a:r>
            <a:r>
              <a:rPr lang="en-US" altLang="zh-TW"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0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zh-TW" altLang="en-US"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ACTION</a:t>
            </a:r>
          </a:p>
        </p:txBody>
      </p:sp>
      <p:sp>
        <p:nvSpPr>
          <p:cNvPr id="88068" name="AutoShape 4">
            <a:extLst>
              <a:ext uri="{FF2B5EF4-FFF2-40B4-BE49-F238E27FC236}">
                <a16:creationId xmlns:a16="http://schemas.microsoft.com/office/drawing/2014/main" id="{E7100B10-845F-4825-9808-D025FE561AE9}"/>
              </a:ext>
            </a:extLst>
          </p:cNvPr>
          <p:cNvSpPr>
            <a:spLocks noChangeArrowheads="1"/>
          </p:cNvSpPr>
          <p:nvPr/>
        </p:nvSpPr>
        <p:spPr bwMode="auto">
          <a:xfrm>
            <a:off x="2133600" y="1600200"/>
            <a:ext cx="4724400" cy="1371600"/>
          </a:xfrm>
          <a:prstGeom prst="downArrowCallout">
            <a:avLst>
              <a:gd name="adj1" fmla="val 86111"/>
              <a:gd name="adj2" fmla="val 86111"/>
              <a:gd name="adj3" fmla="val 16667"/>
              <a:gd name="adj4" fmla="val 66667"/>
            </a:avLst>
          </a:prstGeom>
          <a:solidFill>
            <a:srgbClr val="00FFFF"/>
          </a:solidFill>
          <a:ln w="38100">
            <a:solidFill>
              <a:srgbClr val="00FF00"/>
            </a:solidFill>
            <a:miter lim="800000"/>
            <a:headEnd/>
            <a:tailEnd/>
          </a:ln>
          <a:effectLst>
            <a:outerShdw sy="50000" kx="2453608" rotWithShape="0">
              <a:schemeClr val="bg2"/>
            </a:outerShdw>
          </a:effectLst>
        </p:spPr>
        <p:txBody>
          <a:bodyPr wrap="none" lIns="90000" tIns="46800" rIns="90000" bIns="46800"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4800" dirty="0">
                <a:solidFill>
                  <a:srgbClr val="0000FF"/>
                </a:solidFill>
                <a:latin typeface="Arial Unicode MS" panose="020B0604020202020204" pitchFamily="34" charset="-128"/>
                <a:ea typeface="Arial Unicode MS" panose="020B0604020202020204" pitchFamily="34" charset="-128"/>
                <a:cs typeface="Arial Unicode MS" panose="020B0604020202020204" pitchFamily="34" charset="-128"/>
              </a:rPr>
              <a:t>意義</a:t>
            </a:r>
            <a:r>
              <a:rPr lang="zh-TW" altLang="en-US"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3600" dirty="0">
                <a:solidFill>
                  <a:srgbClr val="0000FF"/>
                </a:solidFill>
                <a:latin typeface="Arial Unicode MS" panose="020B0604020202020204" pitchFamily="34" charset="-128"/>
                <a:ea typeface="Arial Unicode MS" panose="020B0604020202020204" pitchFamily="34" charset="-128"/>
                <a:cs typeface="Arial Unicode MS" panose="020B0604020202020204" pitchFamily="34" charset="-128"/>
              </a:rPr>
              <a:t>DEFINITION</a:t>
            </a:r>
            <a:endParaRPr lang="en-US" altLang="zh-TW" sz="2800" dirty="0">
              <a:solidFill>
                <a:srgbClr val="0000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8069" name="Line 5">
            <a:extLst>
              <a:ext uri="{FF2B5EF4-FFF2-40B4-BE49-F238E27FC236}">
                <a16:creationId xmlns:a16="http://schemas.microsoft.com/office/drawing/2014/main" id="{8E161EDE-CF06-4B4B-A11B-5028823941BF}"/>
              </a:ext>
            </a:extLst>
          </p:cNvPr>
          <p:cNvSpPr>
            <a:spLocks noChangeShapeType="1"/>
          </p:cNvSpPr>
          <p:nvPr/>
        </p:nvSpPr>
        <p:spPr bwMode="auto">
          <a:xfrm>
            <a:off x="2699792" y="4077072"/>
            <a:ext cx="0" cy="457200"/>
          </a:xfrm>
          <a:prstGeom prst="line">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88070" name="Rectangle 12">
            <a:extLst>
              <a:ext uri="{FF2B5EF4-FFF2-40B4-BE49-F238E27FC236}">
                <a16:creationId xmlns:a16="http://schemas.microsoft.com/office/drawing/2014/main" id="{91FB306F-87C0-402A-B196-0DEE55440FD2}"/>
              </a:ext>
            </a:extLst>
          </p:cNvPr>
          <p:cNvSpPr>
            <a:spLocks noGrp="1" noChangeArrowheads="1"/>
          </p:cNvSpPr>
          <p:nvPr>
            <p:ph type="title" idx="4294967295"/>
          </p:nvPr>
        </p:nvSpPr>
        <p:spPr bwMode="auto">
          <a:xfrm>
            <a:off x="1331641" y="228601"/>
            <a:ext cx="2304256" cy="60811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zh-TW" altLang="en-US" sz="3200"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個</a:t>
            </a:r>
            <a:r>
              <a:rPr lang="zh-TW" altLang="en-US"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3200"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體</a:t>
            </a:r>
            <a:r>
              <a:rPr lang="zh-TW" altLang="en-US"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3200"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行</a:t>
            </a:r>
            <a:r>
              <a:rPr lang="zh-TW" altLang="en-US"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3200" dirty="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為 </a:t>
            </a:r>
          </a:p>
        </p:txBody>
      </p:sp>
    </p:spTree>
    <p:custDataLst>
      <p:tags r:id="rId1"/>
    </p:custDataLst>
    <p:extLst>
      <p:ext uri="{BB962C8B-B14F-4D97-AF65-F5344CB8AC3E}">
        <p14:creationId xmlns:p14="http://schemas.microsoft.com/office/powerpoint/2010/main" val="19295241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9D04193C-0B82-47BA-844E-8E7C306DDCCC}"/>
              </a:ext>
            </a:extLst>
          </p:cNvPr>
          <p:cNvSpPr>
            <a:spLocks noChangeArrowheads="1"/>
          </p:cNvSpPr>
          <p:nvPr/>
        </p:nvSpPr>
        <p:spPr bwMode="auto">
          <a:xfrm>
            <a:off x="838200" y="228600"/>
            <a:ext cx="7315200" cy="1066800"/>
          </a:xfrm>
          <a:prstGeom prst="rect">
            <a:avLst/>
          </a:prstGeom>
          <a:gradFill rotWithShape="0">
            <a:gsLst>
              <a:gs pos="0">
                <a:srgbClr val="00FFFF"/>
              </a:gs>
              <a:gs pos="50000">
                <a:srgbClr val="FFFFFF"/>
              </a:gs>
              <a:gs pos="100000">
                <a:srgbClr val="00FFFF"/>
              </a:gs>
            </a:gsLst>
            <a:lin ang="5400000" scaled="1"/>
          </a:gra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00FFFF"/>
            </a:extrusionClr>
            <a:contourClr>
              <a:srgbClr val="00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flatTx/>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sz="28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80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個體行為</a:t>
            </a:r>
            <a:r>
              <a:rPr lang="zh-TW" altLang="en-US" sz="28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80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INDIVIDUAL</a:t>
            </a:r>
            <a:r>
              <a:rPr lang="en-US" altLang="zh-TW" sz="28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80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BEHAVIOR</a:t>
            </a:r>
          </a:p>
          <a:p>
            <a:pPr algn="ctr" eaLnBrk="1" hangingPunct="1"/>
            <a:r>
              <a:rPr lang="en-US" altLang="zh-TW" sz="28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80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激勵</a:t>
            </a:r>
            <a:r>
              <a:rPr lang="zh-TW" altLang="en-US" sz="28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80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MOTIVATION</a:t>
            </a:r>
            <a:r>
              <a:rPr lang="en-US" altLang="zh-TW" sz="28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p>
        </p:txBody>
      </p:sp>
      <p:sp>
        <p:nvSpPr>
          <p:cNvPr id="90115" name="AutoShape 3">
            <a:extLst>
              <a:ext uri="{FF2B5EF4-FFF2-40B4-BE49-F238E27FC236}">
                <a16:creationId xmlns:a16="http://schemas.microsoft.com/office/drawing/2014/main" id="{3D6AD9E0-1908-4C65-8BA0-D67B0BA2BA90}"/>
              </a:ext>
            </a:extLst>
          </p:cNvPr>
          <p:cNvSpPr>
            <a:spLocks noChangeArrowheads="1"/>
          </p:cNvSpPr>
          <p:nvPr/>
        </p:nvSpPr>
        <p:spPr bwMode="auto">
          <a:xfrm>
            <a:off x="2051720" y="1828800"/>
            <a:ext cx="4811960" cy="1600200"/>
          </a:xfrm>
          <a:prstGeom prst="downArrowCallout">
            <a:avLst>
              <a:gd name="adj1" fmla="val 86905"/>
              <a:gd name="adj2" fmla="val 86905"/>
              <a:gd name="adj3" fmla="val 16667"/>
              <a:gd name="adj4" fmla="val 66667"/>
            </a:avLst>
          </a:prstGeom>
          <a:solidFill>
            <a:srgbClr val="00FFFF"/>
          </a:solidFill>
          <a:ln w="38100">
            <a:solidFill>
              <a:srgbClr val="00FF00"/>
            </a:solidFill>
            <a:miter lim="800000"/>
            <a:headEnd/>
            <a:tailEnd/>
          </a:ln>
          <a:effectLst>
            <a:outerShdw sy="50000" kx="2453608" rotWithShape="0">
              <a:schemeClr val="bg2"/>
            </a:outerShdw>
          </a:effectLst>
        </p:spPr>
        <p:txBody>
          <a:bodyPr wrap="none" lIns="90000" tIns="46800" rIns="90000" bIns="46800"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44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理論與應用之中心</a:t>
            </a:r>
          </a:p>
        </p:txBody>
      </p:sp>
      <p:sp>
        <p:nvSpPr>
          <p:cNvPr id="90116" name="Rectangle 4">
            <a:extLst>
              <a:ext uri="{FF2B5EF4-FFF2-40B4-BE49-F238E27FC236}">
                <a16:creationId xmlns:a16="http://schemas.microsoft.com/office/drawing/2014/main" id="{D0764520-68B9-4640-8830-7B5526956A58}"/>
              </a:ext>
            </a:extLst>
          </p:cNvPr>
          <p:cNvSpPr>
            <a:spLocks noGrp="1" noChangeArrowheads="1"/>
          </p:cNvSpPr>
          <p:nvPr>
            <p:ph type="title" idx="4294967295"/>
          </p:nvPr>
        </p:nvSpPr>
        <p:spPr bwMode="auto">
          <a:xfrm>
            <a:off x="381000" y="3733800"/>
            <a:ext cx="8229600" cy="1639416"/>
          </a:xfrm>
          <a:prstGeom prst="rect">
            <a:avLst/>
          </a:prstGeom>
          <a:noFill/>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50000"/>
              </a:spcBef>
            </a:pPr>
            <a:r>
              <a:rPr lang="zh-TW" altLang="en-US" sz="3200" dirty="0">
                <a:solidFill>
                  <a:srgbClr val="10F045"/>
                </a:solidFill>
                <a:latin typeface="Arial Unicode MS" panose="020B0604020202020204" pitchFamily="34" charset="-128"/>
                <a:ea typeface="Arial Unicode MS" panose="020B0604020202020204" pitchFamily="34" charset="-128"/>
                <a:cs typeface="Arial Unicode MS" panose="020B0604020202020204" pitchFamily="34" charset="-128"/>
              </a:rPr>
              <a:t>人力資源模式</a:t>
            </a:r>
            <a:r>
              <a:rPr lang="zh-TW" altLang="en-US"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3200" dirty="0">
                <a:solidFill>
                  <a:srgbClr val="10F045"/>
                </a:solidFill>
                <a:latin typeface="Arial Unicode MS" panose="020B0604020202020204" pitchFamily="34" charset="-128"/>
                <a:ea typeface="Arial Unicode MS" panose="020B0604020202020204" pitchFamily="34" charset="-128"/>
                <a:cs typeface="Arial Unicode MS" panose="020B0604020202020204" pitchFamily="34" charset="-128"/>
              </a:rPr>
              <a:t>HR</a:t>
            </a:r>
            <a:r>
              <a:rPr lang="en-US" altLang="zh-TW"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3200" dirty="0">
                <a:solidFill>
                  <a:srgbClr val="10F045"/>
                </a:solidFill>
                <a:latin typeface="Arial Unicode MS" panose="020B0604020202020204" pitchFamily="34" charset="-128"/>
                <a:ea typeface="Arial Unicode MS" panose="020B0604020202020204" pitchFamily="34" charset="-128"/>
                <a:cs typeface="Arial Unicode MS" panose="020B0604020202020204" pitchFamily="34" charset="-128"/>
              </a:rPr>
              <a:t>MODEL</a:t>
            </a:r>
            <a:br>
              <a:rPr lang="en-US" altLang="zh-TW"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US" altLang="zh-TW" sz="3200" dirty="0">
                <a:solidFill>
                  <a:srgbClr val="10F045"/>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zh-TW" altLang="en-US" sz="3200" dirty="0">
                <a:solidFill>
                  <a:srgbClr val="10F045"/>
                </a:solidFill>
                <a:latin typeface="Arial Unicode MS" panose="020B0604020202020204" pitchFamily="34" charset="-128"/>
                <a:ea typeface="Arial Unicode MS" panose="020B0604020202020204" pitchFamily="34" charset="-128"/>
                <a:cs typeface="Arial Unicode MS" panose="020B0604020202020204" pitchFamily="34" charset="-128"/>
              </a:rPr>
              <a:t>注重效率</a:t>
            </a:r>
            <a:r>
              <a:rPr lang="en-US" altLang="zh-TW" sz="3200" dirty="0">
                <a:solidFill>
                  <a:srgbClr val="10F045"/>
                </a:solidFill>
                <a:latin typeface="Arial Unicode MS" panose="020B0604020202020204" pitchFamily="34" charset="-128"/>
                <a:ea typeface="Arial Unicode MS" panose="020B0604020202020204" pitchFamily="34" charset="-128"/>
                <a:cs typeface="Arial Unicode MS" panose="020B0604020202020204" pitchFamily="34" charset="-128"/>
              </a:rPr>
              <a:t>(EFFICIENCY)</a:t>
            </a:r>
            <a:r>
              <a:rPr lang="en-US" altLang="zh-TW"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3200" dirty="0">
                <a:solidFill>
                  <a:srgbClr val="10F045"/>
                </a:solidFill>
                <a:latin typeface="Arial Unicode MS" panose="020B0604020202020204" pitchFamily="34" charset="-128"/>
                <a:ea typeface="Arial Unicode MS" panose="020B0604020202020204" pitchFamily="34" charset="-128"/>
                <a:cs typeface="Arial Unicode MS" panose="020B0604020202020204" pitchFamily="34" charset="-128"/>
              </a:rPr>
              <a:t>及開發潛能</a:t>
            </a:r>
            <a:r>
              <a:rPr lang="en-US" altLang="zh-TW" sz="3200" dirty="0">
                <a:solidFill>
                  <a:srgbClr val="10F045"/>
                </a:solidFill>
                <a:latin typeface="Arial Unicode MS" panose="020B0604020202020204" pitchFamily="34" charset="-128"/>
                <a:ea typeface="Arial Unicode MS" panose="020B0604020202020204" pitchFamily="34" charset="-128"/>
                <a:cs typeface="Arial Unicode MS" panose="020B0604020202020204" pitchFamily="34" charset="-128"/>
              </a:rPr>
              <a:t>(POTENTIAL)</a:t>
            </a:r>
            <a:r>
              <a:rPr lang="en-US" altLang="zh-TW"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3200" dirty="0">
                <a:solidFill>
                  <a:srgbClr val="10F045"/>
                </a:solidFill>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altLang="zh-TW"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ustDataLst>
      <p:tags r:id="rId1"/>
    </p:custData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a:extLst>
              <a:ext uri="{FF2B5EF4-FFF2-40B4-BE49-F238E27FC236}">
                <a16:creationId xmlns:a16="http://schemas.microsoft.com/office/drawing/2014/main" id="{73772139-0E36-4B67-91C2-488DDEF5E39B}"/>
              </a:ext>
            </a:extLst>
          </p:cNvPr>
          <p:cNvSpPr>
            <a:spLocks noChangeArrowheads="1"/>
          </p:cNvSpPr>
          <p:nvPr/>
        </p:nvSpPr>
        <p:spPr bwMode="auto">
          <a:xfrm>
            <a:off x="762000" y="1371600"/>
            <a:ext cx="7467600" cy="685800"/>
          </a:xfrm>
          <a:prstGeom prst="rect">
            <a:avLst/>
          </a:prstGeom>
          <a:noFill/>
          <a:ln w="9525">
            <a:solidFill>
              <a:srgbClr val="FF66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360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需求層次理論</a:t>
            </a:r>
            <a:r>
              <a:rPr lang="zh-TW" altLang="en-US">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NEEDS</a:t>
            </a:r>
            <a:r>
              <a:rPr lang="en-US" altLang="zh-TW" sz="20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HIERARCHYTHEORY</a:t>
            </a:r>
          </a:p>
        </p:txBody>
      </p:sp>
      <p:sp>
        <p:nvSpPr>
          <p:cNvPr id="92163" name="Rectangle 3">
            <a:extLst>
              <a:ext uri="{FF2B5EF4-FFF2-40B4-BE49-F238E27FC236}">
                <a16:creationId xmlns:a16="http://schemas.microsoft.com/office/drawing/2014/main" id="{8E048221-B3CC-4764-8070-8531C2BA4229}"/>
              </a:ext>
            </a:extLst>
          </p:cNvPr>
          <p:cNvSpPr>
            <a:spLocks noChangeArrowheads="1"/>
          </p:cNvSpPr>
          <p:nvPr/>
        </p:nvSpPr>
        <p:spPr bwMode="auto">
          <a:xfrm>
            <a:off x="914400" y="76200"/>
            <a:ext cx="7315200" cy="1066800"/>
          </a:xfrm>
          <a:prstGeom prst="rect">
            <a:avLst/>
          </a:prstGeom>
          <a:gradFill rotWithShape="0">
            <a:gsLst>
              <a:gs pos="0">
                <a:srgbClr val="00FFFF"/>
              </a:gs>
              <a:gs pos="50000">
                <a:srgbClr val="FFFFFF"/>
              </a:gs>
              <a:gs pos="100000">
                <a:srgbClr val="00FFFF"/>
              </a:gs>
            </a:gsLst>
            <a:lin ang="5400000" scaled="1"/>
          </a:gra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00FFFF"/>
            </a:extrusionClr>
            <a:contourClr>
              <a:srgbClr val="00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flatTx/>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sz="32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320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INDIVIDUAL</a:t>
            </a:r>
            <a:r>
              <a:rPr lang="en-US" altLang="zh-TW" sz="32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320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BEHAVIOR</a:t>
            </a:r>
          </a:p>
          <a:p>
            <a:pPr algn="ctr" eaLnBrk="1" hangingPunct="1"/>
            <a:r>
              <a:rPr lang="en-US" altLang="zh-TW" sz="32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320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激</a:t>
            </a:r>
            <a:r>
              <a:rPr lang="zh-TW" altLang="en-US" sz="32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320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勵</a:t>
            </a:r>
            <a:r>
              <a:rPr lang="zh-TW" altLang="en-US" sz="32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320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MOTIVATION</a:t>
            </a:r>
            <a:r>
              <a:rPr lang="en-US" altLang="zh-TW" sz="28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p>
        </p:txBody>
      </p:sp>
      <p:sp>
        <p:nvSpPr>
          <p:cNvPr id="92164" name="AutoShape 4">
            <a:extLst>
              <a:ext uri="{FF2B5EF4-FFF2-40B4-BE49-F238E27FC236}">
                <a16:creationId xmlns:a16="http://schemas.microsoft.com/office/drawing/2014/main" id="{7AF0BBEC-1CCE-4851-8F4D-882389A9BE44}"/>
              </a:ext>
            </a:extLst>
          </p:cNvPr>
          <p:cNvSpPr>
            <a:spLocks noChangeArrowheads="1"/>
          </p:cNvSpPr>
          <p:nvPr/>
        </p:nvSpPr>
        <p:spPr bwMode="auto">
          <a:xfrm>
            <a:off x="4152900" y="2362200"/>
            <a:ext cx="4838700" cy="3962400"/>
          </a:xfrm>
          <a:prstGeom prst="triangle">
            <a:avLst>
              <a:gd name="adj" fmla="val 50000"/>
            </a:avLst>
          </a:prstGeom>
          <a:solidFill>
            <a:srgbClr val="00FFFF"/>
          </a:solidFill>
          <a:ln w="3810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2165" name="Text Box 5">
            <a:extLst>
              <a:ext uri="{FF2B5EF4-FFF2-40B4-BE49-F238E27FC236}">
                <a16:creationId xmlns:a16="http://schemas.microsoft.com/office/drawing/2014/main" id="{96648C67-7771-4887-A2E3-4D25CCB2AE47}"/>
              </a:ext>
            </a:extLst>
          </p:cNvPr>
          <p:cNvSpPr txBox="1">
            <a:spLocks noChangeArrowheads="1"/>
          </p:cNvSpPr>
          <p:nvPr/>
        </p:nvSpPr>
        <p:spPr bwMode="auto">
          <a:xfrm>
            <a:off x="304775" y="2108200"/>
            <a:ext cx="2057400" cy="463846"/>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8100">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TW" sz="24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A. MASLOW</a:t>
            </a:r>
          </a:p>
        </p:txBody>
      </p:sp>
      <p:sp>
        <p:nvSpPr>
          <p:cNvPr id="92166" name="Rectangle 6">
            <a:extLst>
              <a:ext uri="{FF2B5EF4-FFF2-40B4-BE49-F238E27FC236}">
                <a16:creationId xmlns:a16="http://schemas.microsoft.com/office/drawing/2014/main" id="{5D72CEE1-D66C-4ECD-8707-F3C57508EB46}"/>
              </a:ext>
            </a:extLst>
          </p:cNvPr>
          <p:cNvSpPr>
            <a:spLocks noChangeArrowheads="1"/>
          </p:cNvSpPr>
          <p:nvPr/>
        </p:nvSpPr>
        <p:spPr bwMode="auto">
          <a:xfrm>
            <a:off x="380975" y="2486025"/>
            <a:ext cx="2009775" cy="1857375"/>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8100">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人的行為因為了滿足某種需要而激發</a:t>
            </a:r>
          </a:p>
        </p:txBody>
      </p:sp>
      <p:sp>
        <p:nvSpPr>
          <p:cNvPr id="92167" name="Line 7">
            <a:extLst>
              <a:ext uri="{FF2B5EF4-FFF2-40B4-BE49-F238E27FC236}">
                <a16:creationId xmlns:a16="http://schemas.microsoft.com/office/drawing/2014/main" id="{25F9F379-9EC2-4545-8744-0F8274C9E0EA}"/>
              </a:ext>
            </a:extLst>
          </p:cNvPr>
          <p:cNvSpPr>
            <a:spLocks noChangeShapeType="1"/>
          </p:cNvSpPr>
          <p:nvPr/>
        </p:nvSpPr>
        <p:spPr bwMode="auto">
          <a:xfrm>
            <a:off x="4572000" y="5715000"/>
            <a:ext cx="3962400"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2168" name="Line 8">
            <a:extLst>
              <a:ext uri="{FF2B5EF4-FFF2-40B4-BE49-F238E27FC236}">
                <a16:creationId xmlns:a16="http://schemas.microsoft.com/office/drawing/2014/main" id="{52E7FC1F-2174-4C28-8C8F-506E2027F1ED}"/>
              </a:ext>
            </a:extLst>
          </p:cNvPr>
          <p:cNvSpPr>
            <a:spLocks noChangeShapeType="1"/>
          </p:cNvSpPr>
          <p:nvPr/>
        </p:nvSpPr>
        <p:spPr bwMode="auto">
          <a:xfrm>
            <a:off x="5082208" y="4876800"/>
            <a:ext cx="3018184"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2169" name="Line 9">
            <a:extLst>
              <a:ext uri="{FF2B5EF4-FFF2-40B4-BE49-F238E27FC236}">
                <a16:creationId xmlns:a16="http://schemas.microsoft.com/office/drawing/2014/main" id="{77D29167-CD8E-4AD2-97D5-5A57E1B7C627}"/>
              </a:ext>
            </a:extLst>
          </p:cNvPr>
          <p:cNvSpPr>
            <a:spLocks noChangeShapeType="1"/>
          </p:cNvSpPr>
          <p:nvPr/>
        </p:nvSpPr>
        <p:spPr bwMode="auto">
          <a:xfrm>
            <a:off x="5486400" y="4191000"/>
            <a:ext cx="2209800"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2170" name="Line 10">
            <a:extLst>
              <a:ext uri="{FF2B5EF4-FFF2-40B4-BE49-F238E27FC236}">
                <a16:creationId xmlns:a16="http://schemas.microsoft.com/office/drawing/2014/main" id="{C3848145-FB79-4742-852A-C6B06B56595E}"/>
              </a:ext>
            </a:extLst>
          </p:cNvPr>
          <p:cNvSpPr>
            <a:spLocks noChangeShapeType="1"/>
          </p:cNvSpPr>
          <p:nvPr/>
        </p:nvSpPr>
        <p:spPr bwMode="auto">
          <a:xfrm>
            <a:off x="5924549" y="3436937"/>
            <a:ext cx="1295400"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2171" name="Text Box 11">
            <a:extLst>
              <a:ext uri="{FF2B5EF4-FFF2-40B4-BE49-F238E27FC236}">
                <a16:creationId xmlns:a16="http://schemas.microsoft.com/office/drawing/2014/main" id="{8A3FB831-9E61-4B2C-8C51-022D79DAAC57}"/>
              </a:ext>
            </a:extLst>
          </p:cNvPr>
          <p:cNvSpPr txBox="1">
            <a:spLocks noChangeArrowheads="1"/>
          </p:cNvSpPr>
          <p:nvPr/>
        </p:nvSpPr>
        <p:spPr bwMode="auto">
          <a:xfrm>
            <a:off x="5181600" y="4419600"/>
            <a:ext cx="2514600" cy="1325620"/>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8100">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pPr>
            <a:r>
              <a:rPr lang="zh-TW" altLang="en-US" sz="3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基本需求</a:t>
            </a:r>
            <a:r>
              <a:rPr lang="en-US" altLang="zh-TW" sz="24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(DEFICIENCY</a:t>
            </a:r>
            <a:r>
              <a:rPr lang="en-US" altLang="zh-TW" sz="24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4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NEEDS)</a:t>
            </a:r>
          </a:p>
        </p:txBody>
      </p:sp>
      <p:sp>
        <p:nvSpPr>
          <p:cNvPr id="92172" name="Text Box 12">
            <a:extLst>
              <a:ext uri="{FF2B5EF4-FFF2-40B4-BE49-F238E27FC236}">
                <a16:creationId xmlns:a16="http://schemas.microsoft.com/office/drawing/2014/main" id="{8A2A4E0F-FC55-4EF8-96F6-362EF8B701C3}"/>
              </a:ext>
            </a:extLst>
          </p:cNvPr>
          <p:cNvSpPr txBox="1">
            <a:spLocks noChangeArrowheads="1"/>
          </p:cNvSpPr>
          <p:nvPr/>
        </p:nvSpPr>
        <p:spPr bwMode="auto">
          <a:xfrm>
            <a:off x="5375752" y="3092426"/>
            <a:ext cx="2447925" cy="863955"/>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8100">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pPr>
            <a:r>
              <a:rPr lang="zh-TW" altLang="en-US" sz="32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發展需求</a:t>
            </a:r>
            <a:r>
              <a:rPr lang="en-US" altLang="zh-TW" sz="16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(GROWTH</a:t>
            </a:r>
            <a:r>
              <a:rPr lang="en-US" altLang="zh-TW" sz="1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16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NEEDS)</a:t>
            </a:r>
            <a:r>
              <a:rPr lang="en-US" altLang="zh-TW" sz="14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14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a:t>
            </a:r>
          </a:p>
        </p:txBody>
      </p:sp>
      <p:sp>
        <p:nvSpPr>
          <p:cNvPr id="92173" name="AutoShape 13">
            <a:extLst>
              <a:ext uri="{FF2B5EF4-FFF2-40B4-BE49-F238E27FC236}">
                <a16:creationId xmlns:a16="http://schemas.microsoft.com/office/drawing/2014/main" id="{46E03D45-C7A3-45CD-8832-78AD907780EA}"/>
              </a:ext>
            </a:extLst>
          </p:cNvPr>
          <p:cNvSpPr>
            <a:spLocks/>
          </p:cNvSpPr>
          <p:nvPr/>
        </p:nvSpPr>
        <p:spPr bwMode="auto">
          <a:xfrm>
            <a:off x="3276600" y="4267200"/>
            <a:ext cx="533400" cy="1981200"/>
          </a:xfrm>
          <a:prstGeom prst="leftBrace">
            <a:avLst>
              <a:gd name="adj1" fmla="val 30952"/>
              <a:gd name="adj2" fmla="val 50000"/>
            </a:avLst>
          </a:prstGeom>
          <a:noFill/>
          <a:ln w="38100">
            <a:solidFill>
              <a:srgbClr val="00FF00"/>
            </a:solidFill>
            <a:round/>
            <a:headEnd/>
            <a:tailEnd/>
          </a:ln>
          <a:effectLst/>
          <a:extLst>
            <a:ext uri="{909E8E84-426E-40DD-AFC4-6F175D3DCCD1}">
              <a14:hiddenFill xmlns:a14="http://schemas.microsoft.com/office/drawing/2010/main">
                <a:solidFill>
                  <a:srgbClr val="00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2174" name="AutoShape 14">
            <a:extLst>
              <a:ext uri="{FF2B5EF4-FFF2-40B4-BE49-F238E27FC236}">
                <a16:creationId xmlns:a16="http://schemas.microsoft.com/office/drawing/2014/main" id="{5D3DEA1D-BED1-4B2E-A16F-9C7714472BFE}"/>
              </a:ext>
            </a:extLst>
          </p:cNvPr>
          <p:cNvSpPr>
            <a:spLocks/>
          </p:cNvSpPr>
          <p:nvPr/>
        </p:nvSpPr>
        <p:spPr bwMode="auto">
          <a:xfrm>
            <a:off x="4572000" y="2438400"/>
            <a:ext cx="457200" cy="1676400"/>
          </a:xfrm>
          <a:prstGeom prst="leftBrace">
            <a:avLst>
              <a:gd name="adj1" fmla="val 30556"/>
              <a:gd name="adj2" fmla="val 50000"/>
            </a:avLst>
          </a:prstGeom>
          <a:noFill/>
          <a:ln w="38100">
            <a:solidFill>
              <a:srgbClr val="00FF00"/>
            </a:solidFill>
            <a:round/>
            <a:headEnd/>
            <a:tailEnd/>
          </a:ln>
          <a:effectLst/>
          <a:extLst>
            <a:ext uri="{909E8E84-426E-40DD-AFC4-6F175D3DCCD1}">
              <a14:hiddenFill xmlns:a14="http://schemas.microsoft.com/office/drawing/2010/main">
                <a:solidFill>
                  <a:srgbClr val="00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2175" name="Rectangle 15">
            <a:extLst>
              <a:ext uri="{FF2B5EF4-FFF2-40B4-BE49-F238E27FC236}">
                <a16:creationId xmlns:a16="http://schemas.microsoft.com/office/drawing/2014/main" id="{A27C3D46-6BA5-4BEE-A374-3A3FB894B340}"/>
              </a:ext>
            </a:extLst>
          </p:cNvPr>
          <p:cNvSpPr>
            <a:spLocks noChangeArrowheads="1"/>
          </p:cNvSpPr>
          <p:nvPr/>
        </p:nvSpPr>
        <p:spPr bwMode="auto">
          <a:xfrm>
            <a:off x="1676400" y="4267200"/>
            <a:ext cx="1743472" cy="1571842"/>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8100">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buFontTx/>
              <a:buChar char="•"/>
            </a:pPr>
            <a:r>
              <a:rPr lang="zh-TW" altLang="en-US" sz="3200"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生理</a:t>
            </a:r>
          </a:p>
          <a:p>
            <a:pPr eaLnBrk="1" hangingPunct="1">
              <a:buFontTx/>
              <a:buChar char="•"/>
            </a:pPr>
            <a:r>
              <a:rPr lang="zh-TW" altLang="en-US" sz="3200"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安全</a:t>
            </a:r>
          </a:p>
          <a:p>
            <a:pPr eaLnBrk="1" hangingPunct="1">
              <a:buFontTx/>
              <a:buChar char="•"/>
            </a:pPr>
            <a:r>
              <a:rPr lang="zh-TW" altLang="en-US" sz="3200"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歸屬</a:t>
            </a:r>
            <a:endParaRPr lang="zh-TW" altLang="en-US" sz="14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92176" name="Rectangle 16">
            <a:extLst>
              <a:ext uri="{FF2B5EF4-FFF2-40B4-BE49-F238E27FC236}">
                <a16:creationId xmlns:a16="http://schemas.microsoft.com/office/drawing/2014/main" id="{8B934D42-48AF-4E6F-9D89-62DE3C291B99}"/>
              </a:ext>
            </a:extLst>
          </p:cNvPr>
          <p:cNvSpPr>
            <a:spLocks noChangeArrowheads="1"/>
          </p:cNvSpPr>
          <p:nvPr/>
        </p:nvSpPr>
        <p:spPr bwMode="auto">
          <a:xfrm>
            <a:off x="2514600" y="2667000"/>
            <a:ext cx="2514600" cy="1219200"/>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8100">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buFontTx/>
              <a:buChar char="•"/>
            </a:pPr>
            <a:r>
              <a:rPr lang="zh-TW" altLang="en-US" sz="3600"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尊重     </a:t>
            </a:r>
          </a:p>
          <a:p>
            <a:pPr eaLnBrk="1" hangingPunct="1">
              <a:buFontTx/>
              <a:buChar char="•"/>
            </a:pPr>
            <a:r>
              <a:rPr lang="zh-TW" altLang="en-US" sz="3600"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自我實理</a:t>
            </a:r>
          </a:p>
        </p:txBody>
      </p:sp>
      <p:sp>
        <p:nvSpPr>
          <p:cNvPr id="92177" name="Rectangle 29">
            <a:extLst>
              <a:ext uri="{FF2B5EF4-FFF2-40B4-BE49-F238E27FC236}">
                <a16:creationId xmlns:a16="http://schemas.microsoft.com/office/drawing/2014/main" id="{B8B8D819-0298-4B3F-A8BA-CB92B9B0B12C}"/>
              </a:ext>
            </a:extLst>
          </p:cNvPr>
          <p:cNvSpPr>
            <a:spLocks noGrp="1" noChangeArrowheads="1"/>
          </p:cNvSpPr>
          <p:nvPr>
            <p:ph type="title" idx="4294967295"/>
          </p:nvPr>
        </p:nvSpPr>
        <p:spPr bwMode="auto">
          <a:xfrm>
            <a:off x="971550" y="73025"/>
            <a:ext cx="3598863" cy="576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zh-TW" altLang="en-US" sz="320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個</a:t>
            </a:r>
            <a:r>
              <a:rPr lang="zh-TW" altLang="en-US" sz="32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320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體</a:t>
            </a:r>
            <a:r>
              <a:rPr lang="zh-TW" altLang="en-US" sz="32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320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行</a:t>
            </a:r>
            <a:r>
              <a:rPr lang="zh-TW" altLang="en-US" sz="32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320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為 </a:t>
            </a:r>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8">
            <a:extLst>
              <a:ext uri="{FF2B5EF4-FFF2-40B4-BE49-F238E27FC236}">
                <a16:creationId xmlns:a16="http://schemas.microsoft.com/office/drawing/2014/main" id="{BAA167F7-1FE9-4661-B916-8D798D45F067}"/>
              </a:ext>
            </a:extLst>
          </p:cNvPr>
          <p:cNvSpPr>
            <a:spLocks noGrp="1" noChangeArrowheads="1"/>
          </p:cNvSpPr>
          <p:nvPr>
            <p:ph type="title"/>
          </p:nvPr>
        </p:nvSpPr>
        <p:spPr bwMode="auto">
          <a:xfrm>
            <a:off x="5724525" y="609600"/>
            <a:ext cx="2733675" cy="227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zh-TW" altLang="en-US" sz="1400">
                <a:solidFill>
                  <a:schemeClr val="bg1"/>
                </a:solidFill>
              </a:rPr>
              <a:t>韓雷疇教授簡介</a:t>
            </a:r>
            <a:r>
              <a:rPr lang="en-US" altLang="zh-TW" sz="1400">
                <a:solidFill>
                  <a:schemeClr val="bg1"/>
                </a:solidFill>
              </a:rPr>
              <a:t>-2</a:t>
            </a:r>
          </a:p>
        </p:txBody>
      </p:sp>
      <p:sp>
        <p:nvSpPr>
          <p:cNvPr id="21507" name="Text Box 3">
            <a:extLst>
              <a:ext uri="{FF2B5EF4-FFF2-40B4-BE49-F238E27FC236}">
                <a16:creationId xmlns:a16="http://schemas.microsoft.com/office/drawing/2014/main" id="{BA78A83D-456E-4CC7-90FA-1C2D14415797}"/>
              </a:ext>
            </a:extLst>
          </p:cNvPr>
          <p:cNvSpPr txBox="1">
            <a:spLocks noChangeArrowheads="1"/>
          </p:cNvSpPr>
          <p:nvPr/>
        </p:nvSpPr>
        <p:spPr bwMode="auto">
          <a:xfrm>
            <a:off x="250825" y="260350"/>
            <a:ext cx="8893175" cy="4727575"/>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3200" dirty="0">
                <a:latin typeface="Arial Unicode MS" panose="020B0604020202020204" pitchFamily="34" charset="-128"/>
                <a:ea typeface="Arial Unicode MS" panose="020B0604020202020204" pitchFamily="34" charset="-128"/>
                <a:cs typeface="Arial Unicode MS" panose="020B0604020202020204" pitchFamily="34" charset="-128"/>
              </a:rPr>
              <a:t>韓雷疇教授簡介</a:t>
            </a:r>
            <a:r>
              <a:rPr lang="en-US" altLang="zh-TW" sz="3200" dirty="0">
                <a:latin typeface="Arial Unicode MS" panose="020B0604020202020204" pitchFamily="34" charset="-128"/>
                <a:ea typeface="Arial Unicode MS" panose="020B0604020202020204" pitchFamily="34" charset="-128"/>
                <a:cs typeface="Arial Unicode MS" panose="020B0604020202020204" pitchFamily="34" charset="-128"/>
              </a:rPr>
              <a:t>-2</a:t>
            </a:r>
          </a:p>
          <a:p>
            <a:pPr eaLnBrk="1" hangingPunct="1"/>
            <a:r>
              <a:rPr lang="zh-TW" altLang="en-US" sz="1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1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1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1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zh-TW" altLang="en-US" sz="1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r>
              <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專業資格：</a:t>
            </a:r>
            <a:r>
              <a:rPr lang="en-US" altLang="zh-TW" sz="28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馬來西亞註冊專業化學師</a:t>
            </a:r>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8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800" dirty="0">
                <a:latin typeface="Arial Unicode MS" panose="020B0604020202020204" pitchFamily="34" charset="-128"/>
                <a:ea typeface="Arial Unicode MS" panose="020B0604020202020204" pitchFamily="34" charset="-128"/>
                <a:cs typeface="Arial Unicode MS" panose="020B0604020202020204" pitchFamily="34" charset="-128"/>
              </a:rPr>
              <a:t>LMIC</a:t>
            </a:r>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8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eaLnBrk="1" hangingPunct="1"/>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8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馬來西亞管理學院會員</a:t>
            </a:r>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8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800" dirty="0">
                <a:latin typeface="Arial Unicode MS" panose="020B0604020202020204" pitchFamily="34" charset="-128"/>
                <a:ea typeface="Arial Unicode MS" panose="020B0604020202020204" pitchFamily="34" charset="-128"/>
                <a:cs typeface="Arial Unicode MS" panose="020B0604020202020204" pitchFamily="34" charset="-128"/>
              </a:rPr>
              <a:t>MMIM)</a:t>
            </a:r>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altLang="zh-TW" sz="2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8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英國國際註冊認可審核員資格</a:t>
            </a:r>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8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800" dirty="0">
                <a:latin typeface="Arial Unicode MS" panose="020B0604020202020204" pitchFamily="34" charset="-128"/>
                <a:ea typeface="Arial Unicode MS" panose="020B0604020202020204" pitchFamily="34" charset="-128"/>
                <a:cs typeface="Arial Unicode MS" panose="020B0604020202020204" pitchFamily="34" charset="-128"/>
              </a:rPr>
              <a:t>IRCA</a:t>
            </a:r>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8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altLang="zh-TW" sz="2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r>
              <a:rPr lang="zh-TW" altLang="en-US" sz="1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1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1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1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zh-TW" altLang="en-US" sz="1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r>
              <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其它伺服：現任</a:t>
            </a:r>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8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馬留台興大學校友會顧問</a:t>
            </a:r>
          </a:p>
          <a:p>
            <a:pPr eaLnBrk="1" hangingPunct="1"/>
            <a:r>
              <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曾任</a:t>
            </a:r>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8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8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馬留台校友會聯合總會祕書，</a:t>
            </a:r>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副總會長</a:t>
            </a:r>
          </a:p>
          <a:p>
            <a:pPr eaLnBrk="1" hangingPunct="1"/>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8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馬留台中興大學校友會會長</a:t>
            </a:r>
          </a:p>
          <a:p>
            <a:pPr eaLnBrk="1" hangingPunct="1"/>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8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雪華堂建教中心義務祕書</a:t>
            </a:r>
          </a:p>
          <a:p>
            <a:pPr eaLnBrk="1" hangingPunct="1"/>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8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新加坡人力資源訓練學院進階講師</a:t>
            </a:r>
          </a:p>
          <a:p>
            <a:pPr eaLnBrk="1" hangingPunct="1"/>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8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友力管理學院進階講師</a:t>
            </a:r>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p>
        </p:txBody>
      </p:sp>
    </p:spTree>
    <p:custDataLst>
      <p:tags r:id="rId1"/>
    </p:custData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11">
            <a:extLst>
              <a:ext uri="{FF2B5EF4-FFF2-40B4-BE49-F238E27FC236}">
                <a16:creationId xmlns:a16="http://schemas.microsoft.com/office/drawing/2014/main" id="{E23883E3-3376-4C06-9A47-C859AC016CAF}"/>
              </a:ext>
            </a:extLst>
          </p:cNvPr>
          <p:cNvSpPr>
            <a:spLocks noGrp="1" noChangeArrowheads="1"/>
          </p:cNvSpPr>
          <p:nvPr>
            <p:ph type="title" idx="4294967295"/>
          </p:nvPr>
        </p:nvSpPr>
        <p:spPr bwMode="auto">
          <a:xfrm>
            <a:off x="1042988" y="333375"/>
            <a:ext cx="77724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個</a:t>
            </a:r>
            <a:r>
              <a:rPr lang="zh-TW" altLang="en-US">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體</a:t>
            </a:r>
            <a:r>
              <a:rPr lang="zh-TW" altLang="en-US">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行</a:t>
            </a:r>
            <a:r>
              <a:rPr lang="zh-TW" altLang="en-US">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為</a:t>
            </a:r>
          </a:p>
        </p:txBody>
      </p:sp>
      <p:sp>
        <p:nvSpPr>
          <p:cNvPr id="94211" name="Rectangle 2">
            <a:extLst>
              <a:ext uri="{FF2B5EF4-FFF2-40B4-BE49-F238E27FC236}">
                <a16:creationId xmlns:a16="http://schemas.microsoft.com/office/drawing/2014/main" id="{F60EDE71-A9EF-422C-9B71-566089982EC1}"/>
              </a:ext>
            </a:extLst>
          </p:cNvPr>
          <p:cNvSpPr>
            <a:spLocks noChangeArrowheads="1"/>
          </p:cNvSpPr>
          <p:nvPr/>
        </p:nvSpPr>
        <p:spPr bwMode="auto">
          <a:xfrm>
            <a:off x="1066800" y="330200"/>
            <a:ext cx="7315200" cy="1066800"/>
          </a:xfrm>
          <a:prstGeom prst="rect">
            <a:avLst/>
          </a:prstGeom>
          <a:gradFill rotWithShape="0">
            <a:gsLst>
              <a:gs pos="0">
                <a:srgbClr val="00FFFF"/>
              </a:gs>
              <a:gs pos="50000">
                <a:srgbClr val="FFFFFF"/>
              </a:gs>
              <a:gs pos="100000">
                <a:srgbClr val="00FFFF"/>
              </a:gs>
            </a:gsLst>
            <a:lin ang="5400000" scaled="1"/>
          </a:gra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00FFFF"/>
            </a:extrusionClr>
            <a:contourClr>
              <a:srgbClr val="00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flatTx/>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sz="28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320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個</a:t>
            </a:r>
            <a:r>
              <a:rPr lang="zh-TW" altLang="en-US" sz="32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320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體</a:t>
            </a:r>
            <a:r>
              <a:rPr lang="zh-TW" altLang="en-US" sz="32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320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行</a:t>
            </a:r>
            <a:r>
              <a:rPr lang="zh-TW" altLang="en-US" sz="32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320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為</a:t>
            </a:r>
            <a:r>
              <a:rPr lang="zh-TW" altLang="en-US" sz="32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320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INDIVIDUAL</a:t>
            </a:r>
            <a:r>
              <a:rPr lang="en-US" altLang="zh-TW" sz="32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320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BEHAVIOR</a:t>
            </a:r>
          </a:p>
          <a:p>
            <a:pPr algn="ctr" eaLnBrk="1" hangingPunct="1"/>
            <a:r>
              <a:rPr lang="en-US" altLang="zh-TW" sz="32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320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激</a:t>
            </a:r>
            <a:r>
              <a:rPr lang="zh-TW" altLang="en-US" sz="32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320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勵</a:t>
            </a:r>
            <a:r>
              <a:rPr lang="zh-TW" altLang="en-US" sz="32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320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MOTIVATION</a:t>
            </a:r>
            <a:r>
              <a:rPr lang="en-US" altLang="zh-TW" sz="28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p>
        </p:txBody>
      </p:sp>
      <p:sp>
        <p:nvSpPr>
          <p:cNvPr id="94212" name="Rectangle 3">
            <a:extLst>
              <a:ext uri="{FF2B5EF4-FFF2-40B4-BE49-F238E27FC236}">
                <a16:creationId xmlns:a16="http://schemas.microsoft.com/office/drawing/2014/main" id="{787BE143-33B8-4598-8201-7EE26A6A5436}"/>
              </a:ext>
            </a:extLst>
          </p:cNvPr>
          <p:cNvSpPr>
            <a:spLocks noChangeArrowheads="1"/>
          </p:cNvSpPr>
          <p:nvPr/>
        </p:nvSpPr>
        <p:spPr bwMode="auto">
          <a:xfrm>
            <a:off x="3429000" y="1616074"/>
            <a:ext cx="2552700" cy="80481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40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應 用</a:t>
            </a:r>
          </a:p>
        </p:txBody>
      </p:sp>
      <p:sp>
        <p:nvSpPr>
          <p:cNvPr id="94213" name="Text Box 4">
            <a:extLst>
              <a:ext uri="{FF2B5EF4-FFF2-40B4-BE49-F238E27FC236}">
                <a16:creationId xmlns:a16="http://schemas.microsoft.com/office/drawing/2014/main" id="{9D3CB602-0B7D-4185-AD25-548EA8AB2280}"/>
              </a:ext>
            </a:extLst>
          </p:cNvPr>
          <p:cNvSpPr txBox="1">
            <a:spLocks noChangeArrowheads="1"/>
          </p:cNvSpPr>
          <p:nvPr/>
        </p:nvSpPr>
        <p:spPr bwMode="auto">
          <a:xfrm>
            <a:off x="419100" y="2606675"/>
            <a:ext cx="8153400" cy="255454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187325" indent="-187325">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Char char="•"/>
            </a:pPr>
            <a:r>
              <a:rPr lang="zh-TW" altLang="en-US" sz="3200" dirty="0">
                <a:latin typeface="Arial Unicode MS" panose="020B0604020202020204" pitchFamily="34" charset="-128"/>
                <a:ea typeface="Arial Unicode MS" panose="020B0604020202020204" pitchFamily="34" charset="-128"/>
                <a:cs typeface="Arial Unicode MS" panose="020B0604020202020204" pitchFamily="34" charset="-128"/>
              </a:rPr>
              <a:t>創造能滿足</a:t>
            </a:r>
          </a:p>
          <a:p>
            <a:pPr eaLnBrk="1" hangingPunct="1">
              <a:spcBef>
                <a:spcPct val="50000"/>
              </a:spcBef>
              <a:buFontTx/>
              <a:buChar char="•"/>
            </a:pPr>
            <a:r>
              <a:rPr lang="zh-TW" altLang="en-US" sz="3200" dirty="0">
                <a:latin typeface="Arial Unicode MS" panose="020B0604020202020204" pitchFamily="34" charset="-128"/>
                <a:ea typeface="Arial Unicode MS" panose="020B0604020202020204" pitchFamily="34" charset="-128"/>
                <a:cs typeface="Arial Unicode MS" panose="020B0604020202020204" pitchFamily="34" charset="-128"/>
              </a:rPr>
              <a:t>自我需求的工作環境</a:t>
            </a:r>
            <a:r>
              <a:rPr lang="zh-TW" altLang="en-US"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zh-TW" altLang="en-US" sz="3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spcBef>
                <a:spcPct val="50000"/>
              </a:spcBef>
              <a:buFontTx/>
              <a:buChar char="•"/>
            </a:pPr>
            <a:r>
              <a:rPr lang="zh-TW" altLang="en-US" sz="3200" dirty="0">
                <a:latin typeface="Arial Unicode MS" panose="020B0604020202020204" pitchFamily="34" charset="-128"/>
                <a:ea typeface="Arial Unicode MS" panose="020B0604020202020204" pitchFamily="34" charset="-128"/>
                <a:cs typeface="Arial Unicode MS" panose="020B0604020202020204" pitchFamily="34" charset="-128"/>
              </a:rPr>
              <a:t>更多變化，自主</a:t>
            </a:r>
            <a:r>
              <a:rPr lang="zh-TW" altLang="en-US"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400" dirty="0">
                <a:latin typeface="Arial Unicode MS" panose="020B0604020202020204" pitchFamily="34" charset="-128"/>
                <a:ea typeface="Arial Unicode MS" panose="020B0604020202020204" pitchFamily="34" charset="-128"/>
                <a:cs typeface="Arial Unicode MS" panose="020B0604020202020204" pitchFamily="34" charset="-128"/>
              </a:rPr>
              <a:t>(RICHNESS,</a:t>
            </a:r>
            <a:r>
              <a:rPr lang="en-US" altLang="zh-TW" sz="24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400" dirty="0">
                <a:latin typeface="Arial Unicode MS" panose="020B0604020202020204" pitchFamily="34" charset="-128"/>
                <a:ea typeface="Arial Unicode MS" panose="020B0604020202020204" pitchFamily="34" charset="-128"/>
                <a:cs typeface="Arial Unicode MS" panose="020B0604020202020204" pitchFamily="34" charset="-128"/>
              </a:rPr>
              <a:t>AUTONOMY)</a:t>
            </a:r>
            <a:r>
              <a:rPr lang="en-US" altLang="zh-TW"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br>
              <a:rPr lang="en-US" altLang="zh-TW"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br>
            <a:r>
              <a:rPr lang="zh-TW" altLang="en-US" sz="3200" dirty="0">
                <a:latin typeface="Arial Unicode MS" panose="020B0604020202020204" pitchFamily="34" charset="-128"/>
                <a:ea typeface="Arial Unicode MS" panose="020B0604020202020204" pitchFamily="34" charset="-128"/>
                <a:cs typeface="Arial Unicode MS" panose="020B0604020202020204" pitchFamily="34" charset="-128"/>
              </a:rPr>
              <a:t>發揮潛能</a:t>
            </a:r>
            <a:r>
              <a:rPr lang="zh-TW" altLang="en-US"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p>
        </p:txBody>
      </p:sp>
    </p:spTree>
    <p:custDataLst>
      <p:tags r:id="rId1"/>
    </p:custData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11">
            <a:extLst>
              <a:ext uri="{FF2B5EF4-FFF2-40B4-BE49-F238E27FC236}">
                <a16:creationId xmlns:a16="http://schemas.microsoft.com/office/drawing/2014/main" id="{D4314E40-B870-41A5-9E94-08054F5A7C83}"/>
              </a:ext>
            </a:extLst>
          </p:cNvPr>
          <p:cNvSpPr>
            <a:spLocks noGrp="1" noChangeArrowheads="1"/>
          </p:cNvSpPr>
          <p:nvPr>
            <p:ph type="title" idx="4294967295"/>
          </p:nvPr>
        </p:nvSpPr>
        <p:spPr bwMode="auto">
          <a:xfrm>
            <a:off x="685800" y="609600"/>
            <a:ext cx="77724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顯在需求理論</a:t>
            </a:r>
          </a:p>
        </p:txBody>
      </p:sp>
      <p:sp>
        <p:nvSpPr>
          <p:cNvPr id="96259" name="Rectangle 2">
            <a:extLst>
              <a:ext uri="{FF2B5EF4-FFF2-40B4-BE49-F238E27FC236}">
                <a16:creationId xmlns:a16="http://schemas.microsoft.com/office/drawing/2014/main" id="{5F2B25A3-47C6-4470-8918-649ECBFAD790}"/>
              </a:ext>
            </a:extLst>
          </p:cNvPr>
          <p:cNvSpPr>
            <a:spLocks noChangeArrowheads="1"/>
          </p:cNvSpPr>
          <p:nvPr/>
        </p:nvSpPr>
        <p:spPr bwMode="auto">
          <a:xfrm>
            <a:off x="381000" y="476672"/>
            <a:ext cx="8229600" cy="1428328"/>
          </a:xfrm>
          <a:prstGeom prst="rect">
            <a:avLst/>
          </a:prstGeom>
          <a:solidFill>
            <a:srgbClr val="FFFF66"/>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48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顯在需求理論</a:t>
            </a:r>
            <a:r>
              <a:rPr lang="zh-TW" altLang="en-US" sz="3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zh-TW" altLang="en-US" sz="36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eaLnBrk="1" hangingPunct="1"/>
            <a:r>
              <a:rPr lang="en-US" altLang="zh-TW"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MANIFEST</a:t>
            </a:r>
            <a:r>
              <a:rPr lang="en-US" altLang="zh-TW" sz="24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NEEDS</a:t>
            </a:r>
          </a:p>
        </p:txBody>
      </p:sp>
      <p:sp>
        <p:nvSpPr>
          <p:cNvPr id="96260" name="Text Box 3">
            <a:extLst>
              <a:ext uri="{FF2B5EF4-FFF2-40B4-BE49-F238E27FC236}">
                <a16:creationId xmlns:a16="http://schemas.microsoft.com/office/drawing/2014/main" id="{B58988BC-6BA9-434F-A278-60E8614AAFD5}"/>
              </a:ext>
            </a:extLst>
          </p:cNvPr>
          <p:cNvSpPr txBox="1">
            <a:spLocks noChangeArrowheads="1"/>
          </p:cNvSpPr>
          <p:nvPr/>
        </p:nvSpPr>
        <p:spPr bwMode="auto">
          <a:xfrm>
            <a:off x="5943600" y="1524000"/>
            <a:ext cx="2667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r" eaLnBrk="1" hangingPunct="1">
              <a:spcBef>
                <a:spcPct val="50000"/>
              </a:spcBef>
            </a:pPr>
            <a:r>
              <a:rPr lang="en-US" altLang="zh-TW">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H. A. MURRAY</a:t>
            </a:r>
          </a:p>
        </p:txBody>
      </p:sp>
      <p:sp>
        <p:nvSpPr>
          <p:cNvPr id="96261" name="Text Box 4">
            <a:extLst>
              <a:ext uri="{FF2B5EF4-FFF2-40B4-BE49-F238E27FC236}">
                <a16:creationId xmlns:a16="http://schemas.microsoft.com/office/drawing/2014/main" id="{6BC8CFED-A04F-48CE-BC7B-8132EBE3D618}"/>
              </a:ext>
            </a:extLst>
          </p:cNvPr>
          <p:cNvSpPr txBox="1">
            <a:spLocks noChangeArrowheads="1"/>
          </p:cNvSpPr>
          <p:nvPr/>
        </p:nvSpPr>
        <p:spPr bwMode="auto">
          <a:xfrm>
            <a:off x="984250" y="2348880"/>
            <a:ext cx="7620000" cy="2905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indent="850900">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TW" sz="36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1</a:t>
            </a:r>
            <a:r>
              <a:rPr lang="en-US" altLang="zh-TW" sz="3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36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3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36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種明顯需求和激勵</a:t>
            </a:r>
          </a:p>
          <a:p>
            <a:pPr eaLnBrk="1" hangingPunct="1">
              <a:lnSpc>
                <a:spcPct val="50000"/>
              </a:lnSpc>
              <a:spcBef>
                <a:spcPct val="50000"/>
              </a:spcBef>
              <a:buFontTx/>
              <a:buChar char="•"/>
            </a:pPr>
            <a:r>
              <a:rPr lang="zh-TW" altLang="en-US" sz="3600" dirty="0">
                <a:latin typeface="Arial Unicode MS" panose="020B0604020202020204" pitchFamily="34" charset="-128"/>
                <a:ea typeface="Arial Unicode MS" panose="020B0604020202020204" pitchFamily="34" charset="-128"/>
                <a:cs typeface="Arial Unicode MS" panose="020B0604020202020204" pitchFamily="34" charset="-128"/>
              </a:rPr>
              <a:t>成就</a:t>
            </a:r>
            <a:r>
              <a:rPr lang="zh-TW" altLang="en-US" sz="3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3200" dirty="0">
                <a:latin typeface="Arial Unicode MS" panose="020B0604020202020204" pitchFamily="34" charset="-128"/>
                <a:ea typeface="Arial Unicode MS" panose="020B0604020202020204" pitchFamily="34" charset="-128"/>
                <a:cs typeface="Arial Unicode MS" panose="020B0604020202020204" pitchFamily="34" charset="-128"/>
              </a:rPr>
              <a:t>ACHIEVEMENT</a:t>
            </a:r>
            <a:endParaRPr lang="en-US" altLang="zh-TW" sz="3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lnSpc>
                <a:spcPct val="50000"/>
              </a:lnSpc>
              <a:spcBef>
                <a:spcPct val="50000"/>
              </a:spcBef>
              <a:buFontTx/>
              <a:buChar char="•"/>
            </a:pPr>
            <a:r>
              <a:rPr lang="zh-TW" altLang="en-US" sz="3600" dirty="0">
                <a:latin typeface="Arial Unicode MS" panose="020B0604020202020204" pitchFamily="34" charset="-128"/>
                <a:ea typeface="Arial Unicode MS" panose="020B0604020202020204" pitchFamily="34" charset="-128"/>
                <a:cs typeface="Arial Unicode MS" panose="020B0604020202020204" pitchFamily="34" charset="-128"/>
              </a:rPr>
              <a:t>自主獨立</a:t>
            </a:r>
            <a:r>
              <a:rPr lang="zh-TW" altLang="en-US" sz="3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3200" dirty="0">
                <a:latin typeface="Arial Unicode MS" panose="020B0604020202020204" pitchFamily="34" charset="-128"/>
                <a:ea typeface="Arial Unicode MS" panose="020B0604020202020204" pitchFamily="34" charset="-128"/>
                <a:cs typeface="Arial Unicode MS" panose="020B0604020202020204" pitchFamily="34" charset="-128"/>
              </a:rPr>
              <a:t>AUTONOMY</a:t>
            </a:r>
            <a:endParaRPr lang="en-US" altLang="zh-TW" sz="3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lnSpc>
                <a:spcPct val="50000"/>
              </a:lnSpc>
              <a:spcBef>
                <a:spcPct val="50000"/>
              </a:spcBef>
              <a:buFontTx/>
              <a:buChar char="•"/>
            </a:pPr>
            <a:r>
              <a:rPr lang="zh-TW" altLang="en-US" sz="3600" dirty="0">
                <a:latin typeface="Arial Unicode MS" panose="020B0604020202020204" pitchFamily="34" charset="-128"/>
                <a:ea typeface="Arial Unicode MS" panose="020B0604020202020204" pitchFamily="34" charset="-128"/>
                <a:cs typeface="Arial Unicode MS" panose="020B0604020202020204" pitchFamily="34" charset="-128"/>
              </a:rPr>
              <a:t>相互</a:t>
            </a:r>
            <a:r>
              <a:rPr lang="zh-TW" altLang="en-US" sz="3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3600" dirty="0">
                <a:latin typeface="Arial Unicode MS" panose="020B0604020202020204" pitchFamily="34" charset="-128"/>
                <a:ea typeface="Arial Unicode MS" panose="020B0604020202020204" pitchFamily="34" charset="-128"/>
                <a:cs typeface="Arial Unicode MS" panose="020B0604020202020204" pitchFamily="34" charset="-128"/>
              </a:rPr>
              <a:t>AFFLILIATION</a:t>
            </a:r>
          </a:p>
          <a:p>
            <a:pPr eaLnBrk="1" hangingPunct="1">
              <a:lnSpc>
                <a:spcPct val="50000"/>
              </a:lnSpc>
              <a:spcBef>
                <a:spcPct val="50000"/>
              </a:spcBef>
              <a:buFontTx/>
              <a:buChar char="•"/>
            </a:pPr>
            <a:r>
              <a:rPr lang="zh-TW" altLang="en-US" sz="3600" dirty="0">
                <a:latin typeface="Arial Unicode MS" panose="020B0604020202020204" pitchFamily="34" charset="-128"/>
                <a:ea typeface="Arial Unicode MS" panose="020B0604020202020204" pitchFamily="34" charset="-128"/>
                <a:cs typeface="Arial Unicode MS" panose="020B0604020202020204" pitchFamily="34" charset="-128"/>
              </a:rPr>
              <a:t>權力</a:t>
            </a:r>
            <a:r>
              <a:rPr lang="zh-TW" altLang="en-US" sz="3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3600" dirty="0">
                <a:latin typeface="Arial Unicode MS" panose="020B0604020202020204" pitchFamily="34" charset="-128"/>
                <a:ea typeface="Arial Unicode MS" panose="020B0604020202020204" pitchFamily="34" charset="-128"/>
                <a:cs typeface="Arial Unicode MS" panose="020B0604020202020204" pitchFamily="34" charset="-128"/>
              </a:rPr>
              <a:t>POWER</a:t>
            </a:r>
            <a:endParaRPr lang="en-US" altLang="zh-TW" sz="45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1">
            <a:extLst>
              <a:ext uri="{FF2B5EF4-FFF2-40B4-BE49-F238E27FC236}">
                <a16:creationId xmlns:a16="http://schemas.microsoft.com/office/drawing/2014/main" id="{169CB508-94C6-4769-A8DA-0822BF30C065}"/>
              </a:ext>
            </a:extLst>
          </p:cNvPr>
          <p:cNvSpPr>
            <a:spLocks noGrp="1" noChangeArrowheads="1"/>
          </p:cNvSpPr>
          <p:nvPr>
            <p:ph type="title" idx="4294967295"/>
          </p:nvPr>
        </p:nvSpPr>
        <p:spPr bwMode="auto">
          <a:xfrm>
            <a:off x="685800" y="609600"/>
            <a:ext cx="77724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a:solidFill>
                  <a:schemeClr val="bg1"/>
                </a:solidFill>
              </a:rPr>
              <a:t>顯在需求理論</a:t>
            </a:r>
          </a:p>
        </p:txBody>
      </p:sp>
      <p:sp>
        <p:nvSpPr>
          <p:cNvPr id="98307" name="Rectangle 2">
            <a:extLst>
              <a:ext uri="{FF2B5EF4-FFF2-40B4-BE49-F238E27FC236}">
                <a16:creationId xmlns:a16="http://schemas.microsoft.com/office/drawing/2014/main" id="{06DD4778-2FD1-4BE7-B300-B43DEDEF15FA}"/>
              </a:ext>
            </a:extLst>
          </p:cNvPr>
          <p:cNvSpPr>
            <a:spLocks noChangeArrowheads="1"/>
          </p:cNvSpPr>
          <p:nvPr/>
        </p:nvSpPr>
        <p:spPr bwMode="auto">
          <a:xfrm>
            <a:off x="1066800" y="2466399"/>
            <a:ext cx="69342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TW" sz="4400">
                <a:latin typeface="華康儷特圓(P)" pitchFamily="34" charset="-120"/>
                <a:ea typeface="華康儷特圓(P)" pitchFamily="34" charset="-120"/>
              </a:rPr>
              <a:t>2.</a:t>
            </a:r>
            <a:r>
              <a:rPr lang="en-US" altLang="zh-TW" sz="4400">
                <a:solidFill>
                  <a:srgbClr val="7F7F7F"/>
                </a:solidFill>
                <a:latin typeface="華康儷特圓(P)" pitchFamily="34" charset="-120"/>
                <a:ea typeface="華康儷特圓(P)" pitchFamily="34" charset="-120"/>
              </a:rPr>
              <a:t> </a:t>
            </a:r>
            <a:r>
              <a:rPr lang="zh-TW" altLang="en-US" sz="4400">
                <a:latin typeface="華康儷特圓(P)" pitchFamily="34" charset="-120"/>
                <a:ea typeface="華康儷特圓(P)" pitchFamily="34" charset="-120"/>
              </a:rPr>
              <a:t>公平理論</a:t>
            </a:r>
            <a:r>
              <a:rPr lang="zh-TW" altLang="en-US" sz="4400">
                <a:solidFill>
                  <a:srgbClr val="7F7F7F"/>
                </a:solidFill>
                <a:latin typeface="華康儷特圓(P)" pitchFamily="34" charset="-120"/>
                <a:ea typeface="華康儷特圓(P)" pitchFamily="34" charset="-120"/>
              </a:rPr>
              <a:t> </a:t>
            </a:r>
            <a:r>
              <a:rPr lang="en-US" altLang="zh-TW" sz="4400">
                <a:latin typeface="華康儷特圓(P)" pitchFamily="34" charset="-120"/>
                <a:ea typeface="華康儷特圓(P)" pitchFamily="34" charset="-120"/>
              </a:rPr>
              <a:t>EQUITY</a:t>
            </a:r>
          </a:p>
        </p:txBody>
      </p:sp>
      <p:sp>
        <p:nvSpPr>
          <p:cNvPr id="98308" name="Text Box 3">
            <a:extLst>
              <a:ext uri="{FF2B5EF4-FFF2-40B4-BE49-F238E27FC236}">
                <a16:creationId xmlns:a16="http://schemas.microsoft.com/office/drawing/2014/main" id="{5FA2165E-2CA7-46D8-9B0B-0D31ED40EF9B}"/>
              </a:ext>
            </a:extLst>
          </p:cNvPr>
          <p:cNvSpPr txBox="1">
            <a:spLocks noChangeArrowheads="1"/>
          </p:cNvSpPr>
          <p:nvPr/>
        </p:nvSpPr>
        <p:spPr bwMode="auto">
          <a:xfrm>
            <a:off x="838200" y="3380799"/>
            <a:ext cx="7620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577850" algn="l"/>
              </a:tabLst>
              <a:defRPr kumimoji="1">
                <a:solidFill>
                  <a:schemeClr val="tx1"/>
                </a:solidFill>
                <a:latin typeface="Arial" panose="020B0604020202020204" pitchFamily="34" charset="0"/>
                <a:ea typeface="新細明體" panose="02020500000000000000" pitchFamily="18" charset="-120"/>
              </a:defRPr>
            </a:lvl1pPr>
            <a:lvl2pPr marL="742950" indent="-285750">
              <a:tabLst>
                <a:tab pos="577850" algn="l"/>
              </a:tabLst>
              <a:defRPr kumimoji="1">
                <a:solidFill>
                  <a:schemeClr val="tx1"/>
                </a:solidFill>
                <a:latin typeface="Arial" panose="020B0604020202020204" pitchFamily="34" charset="0"/>
                <a:ea typeface="新細明體" panose="02020500000000000000" pitchFamily="18" charset="-120"/>
              </a:defRPr>
            </a:lvl2pPr>
            <a:lvl3pPr marL="1143000" indent="-228600">
              <a:tabLst>
                <a:tab pos="577850" algn="l"/>
              </a:tabLst>
              <a:defRPr kumimoji="1">
                <a:solidFill>
                  <a:schemeClr val="tx1"/>
                </a:solidFill>
                <a:latin typeface="Arial" panose="020B0604020202020204" pitchFamily="34" charset="0"/>
                <a:ea typeface="新細明體" panose="02020500000000000000" pitchFamily="18" charset="-120"/>
              </a:defRPr>
            </a:lvl3pPr>
            <a:lvl4pPr marL="1600200" indent="-228600">
              <a:tabLst>
                <a:tab pos="577850" algn="l"/>
              </a:tabLst>
              <a:defRPr kumimoji="1">
                <a:solidFill>
                  <a:schemeClr val="tx1"/>
                </a:solidFill>
                <a:latin typeface="Arial" panose="020B0604020202020204" pitchFamily="34" charset="0"/>
                <a:ea typeface="新細明體" panose="02020500000000000000" pitchFamily="18" charset="-120"/>
              </a:defRPr>
            </a:lvl4pPr>
            <a:lvl5pPr marL="2057400" indent="-228600">
              <a:tabLst>
                <a:tab pos="577850" algn="l"/>
              </a:tabLst>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tabLst>
                <a:tab pos="577850" algn="l"/>
              </a:tabLs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tabLst>
                <a:tab pos="577850" algn="l"/>
              </a:tabLs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tabLst>
                <a:tab pos="577850" algn="l"/>
              </a:tabLs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tabLst>
                <a:tab pos="577850" algn="l"/>
              </a:tabLst>
              <a:defRPr kumimoji="1">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pPr>
            <a:r>
              <a:rPr lang="zh-TW" altLang="en-US" sz="3600">
                <a:solidFill>
                  <a:schemeClr val="folHlink"/>
                </a:solidFill>
                <a:latin typeface="華康儷特圓(P)" pitchFamily="34" charset="-120"/>
                <a:ea typeface="華康儷特圓(P)" pitchFamily="34" charset="-120"/>
              </a:rPr>
              <a:t>公平是一種相對感覺</a:t>
            </a:r>
            <a:r>
              <a:rPr lang="en-US" altLang="zh-TW">
                <a:solidFill>
                  <a:schemeClr val="folHlink"/>
                </a:solidFill>
                <a:latin typeface="華康儷特圓(P)" pitchFamily="34" charset="-120"/>
                <a:ea typeface="華康儷特圓(P)" pitchFamily="34" charset="-120"/>
              </a:rPr>
              <a:t>(RELATIVE</a:t>
            </a:r>
            <a:r>
              <a:rPr lang="en-US" altLang="zh-TW">
                <a:solidFill>
                  <a:srgbClr val="7F7F7F"/>
                </a:solidFill>
                <a:latin typeface="華康儷特圓(P)" pitchFamily="34" charset="-120"/>
                <a:ea typeface="華康儷特圓(P)" pitchFamily="34" charset="-120"/>
              </a:rPr>
              <a:t> </a:t>
            </a:r>
            <a:r>
              <a:rPr lang="en-US" altLang="zh-TW">
                <a:solidFill>
                  <a:schemeClr val="folHlink"/>
                </a:solidFill>
                <a:latin typeface="華康儷特圓(P)" pitchFamily="34" charset="-120"/>
                <a:ea typeface="華康儷特圓(P)" pitchFamily="34" charset="-120"/>
              </a:rPr>
              <a:t>FEELING)</a:t>
            </a:r>
            <a:r>
              <a:rPr lang="en-US" altLang="zh-TW" sz="3600">
                <a:solidFill>
                  <a:srgbClr val="7F7F7F"/>
                </a:solidFill>
                <a:latin typeface="華康儷特圓(P)" pitchFamily="34" charset="-120"/>
                <a:ea typeface="華康儷特圓(P)" pitchFamily="34" charset="-120"/>
              </a:rPr>
              <a:t> </a:t>
            </a:r>
            <a:br>
              <a:rPr lang="en-US" altLang="zh-TW" sz="3600">
                <a:solidFill>
                  <a:schemeClr val="folHlink"/>
                </a:solidFill>
                <a:latin typeface="華康儷特圓(P)" pitchFamily="34" charset="-120"/>
                <a:ea typeface="華康儷特圓(P)" pitchFamily="34" charset="-120"/>
              </a:rPr>
            </a:br>
            <a:r>
              <a:rPr lang="zh-TW" altLang="en-US" sz="3600">
                <a:solidFill>
                  <a:schemeClr val="folHlink"/>
                </a:solidFill>
                <a:latin typeface="華康儷特圓(P)" pitchFamily="34" charset="-120"/>
                <a:ea typeface="華康儷特圓(P)" pitchFamily="34" charset="-120"/>
              </a:rPr>
              <a:t>但都要求公平</a:t>
            </a:r>
            <a:endParaRPr lang="zh-TW" altLang="en-US" sz="4000">
              <a:solidFill>
                <a:schemeClr val="folHlink"/>
              </a:solidFill>
              <a:latin typeface="華康儷特圓(P)" pitchFamily="34" charset="-120"/>
              <a:ea typeface="華康儷特圓(P)" pitchFamily="34" charset="-120"/>
            </a:endParaRPr>
          </a:p>
        </p:txBody>
      </p:sp>
      <p:sp>
        <p:nvSpPr>
          <p:cNvPr id="98309" name="Rectangle 4">
            <a:extLst>
              <a:ext uri="{FF2B5EF4-FFF2-40B4-BE49-F238E27FC236}">
                <a16:creationId xmlns:a16="http://schemas.microsoft.com/office/drawing/2014/main" id="{242EBC87-10A2-404E-BB60-4AD1AB09AA8B}"/>
              </a:ext>
            </a:extLst>
          </p:cNvPr>
          <p:cNvSpPr>
            <a:spLocks noChangeArrowheads="1"/>
          </p:cNvSpPr>
          <p:nvPr/>
        </p:nvSpPr>
        <p:spPr bwMode="auto">
          <a:xfrm>
            <a:off x="381000" y="609600"/>
            <a:ext cx="8229600" cy="1451248"/>
          </a:xfrm>
          <a:prstGeom prst="rect">
            <a:avLst/>
          </a:prstGeom>
          <a:solidFill>
            <a:srgbClr val="FFFF66"/>
          </a:solidFill>
          <a:ln w="381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48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顯在需求理論</a:t>
            </a:r>
            <a:r>
              <a:rPr lang="zh-TW" altLang="en-US" sz="3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zh-TW" altLang="en-US" sz="36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eaLnBrk="1" hangingPunct="1"/>
            <a:r>
              <a:rPr lang="en-US" altLang="zh-TW"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MANIFEST</a:t>
            </a:r>
            <a:r>
              <a:rPr lang="en-US" altLang="zh-TW" sz="24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NEEDS</a:t>
            </a:r>
          </a:p>
        </p:txBody>
      </p:sp>
    </p:spTree>
    <p:custDataLst>
      <p:tags r:id="rId1"/>
    </p:custData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10">
            <a:extLst>
              <a:ext uri="{FF2B5EF4-FFF2-40B4-BE49-F238E27FC236}">
                <a16:creationId xmlns:a16="http://schemas.microsoft.com/office/drawing/2014/main" id="{A61ACD30-EF92-4EB4-9E82-F6C973AEBADB}"/>
              </a:ext>
            </a:extLst>
          </p:cNvPr>
          <p:cNvSpPr>
            <a:spLocks noGrp="1" noChangeArrowheads="1"/>
          </p:cNvSpPr>
          <p:nvPr>
            <p:ph type="title" idx="4294967295"/>
          </p:nvPr>
        </p:nvSpPr>
        <p:spPr bwMode="auto">
          <a:xfrm>
            <a:off x="685800" y="609600"/>
            <a:ext cx="77724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rPr>
              <a:t>目標設定法</a:t>
            </a:r>
          </a:p>
        </p:txBody>
      </p:sp>
      <p:sp>
        <p:nvSpPr>
          <p:cNvPr id="100355" name="Text Box 2">
            <a:extLst>
              <a:ext uri="{FF2B5EF4-FFF2-40B4-BE49-F238E27FC236}">
                <a16:creationId xmlns:a16="http://schemas.microsoft.com/office/drawing/2014/main" id="{844FD0EF-E295-4A72-886D-1322219CB530}"/>
              </a:ext>
            </a:extLst>
          </p:cNvPr>
          <p:cNvSpPr txBox="1">
            <a:spLocks noChangeArrowheads="1"/>
          </p:cNvSpPr>
          <p:nvPr/>
        </p:nvSpPr>
        <p:spPr bwMode="auto">
          <a:xfrm>
            <a:off x="899592" y="2612722"/>
            <a:ext cx="7863408" cy="3120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a:defRPr kumimoji="1">
                <a:solidFill>
                  <a:schemeClr val="tx1"/>
                </a:solidFill>
                <a:latin typeface="Arial" panose="020B0604020202020204" pitchFamily="34" charset="0"/>
                <a:ea typeface="新細明體" panose="02020500000000000000" pitchFamily="18" charset="-120"/>
              </a:defRPr>
            </a:lvl1pPr>
            <a:lvl2pPr marL="914400" indent="-457200">
              <a:defRPr kumimoji="1">
                <a:solidFill>
                  <a:schemeClr val="tx1"/>
                </a:solidFill>
                <a:latin typeface="Arial" panose="020B0604020202020204" pitchFamily="34" charset="0"/>
                <a:ea typeface="新細明體" panose="02020500000000000000" pitchFamily="18" charset="-120"/>
              </a:defRPr>
            </a:lvl2pPr>
            <a:lvl3pPr marL="1371600" indent="-457200">
              <a:defRPr kumimoji="1">
                <a:solidFill>
                  <a:schemeClr val="tx1"/>
                </a:solidFill>
                <a:latin typeface="Arial" panose="020B0604020202020204" pitchFamily="34" charset="0"/>
                <a:ea typeface="新細明體" panose="02020500000000000000" pitchFamily="18" charset="-120"/>
              </a:defRPr>
            </a:lvl3pPr>
            <a:lvl4pPr marL="1828800" indent="-457200">
              <a:defRPr kumimoji="1">
                <a:solidFill>
                  <a:schemeClr val="tx1"/>
                </a:solidFill>
                <a:latin typeface="Arial" panose="020B0604020202020204" pitchFamily="34" charset="0"/>
                <a:ea typeface="新細明體" panose="02020500000000000000" pitchFamily="18" charset="-120"/>
              </a:defRPr>
            </a:lvl4pPr>
            <a:lvl5pPr marL="2286000" indent="-457200">
              <a:defRPr kumimoji="1">
                <a:solidFill>
                  <a:schemeClr val="tx1"/>
                </a:solidFill>
                <a:latin typeface="Arial" panose="020B0604020202020204" pitchFamily="34" charset="0"/>
                <a:ea typeface="新細明體" panose="02020500000000000000" pitchFamily="18" charset="-120"/>
              </a:defRPr>
            </a:lvl5pPr>
            <a:lvl6pPr marL="2743200" indent="-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3200400" indent="-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657600" indent="-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4114800" indent="-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lnSpc>
                <a:spcPct val="50000"/>
              </a:lnSpc>
              <a:spcBef>
                <a:spcPct val="50000"/>
              </a:spcBef>
            </a:pPr>
            <a:endParaRPr lang="en-US" altLang="zh-TW" sz="28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lnSpc>
                <a:spcPct val="50000"/>
              </a:lnSpc>
              <a:spcBef>
                <a:spcPct val="50000"/>
              </a:spcBef>
              <a:buFontTx/>
              <a:buAutoNum type="arabicPeriod"/>
            </a:pPr>
            <a:r>
              <a:rPr lang="zh-TW" altLang="en-US" sz="36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明確目標，定量，有挑戰性</a:t>
            </a:r>
          </a:p>
          <a:p>
            <a:pPr eaLnBrk="1" hangingPunct="1">
              <a:lnSpc>
                <a:spcPct val="50000"/>
              </a:lnSpc>
              <a:spcBef>
                <a:spcPct val="50000"/>
              </a:spcBef>
              <a:buFontTx/>
              <a:buAutoNum type="arabicPeriod"/>
            </a:pPr>
            <a:r>
              <a:rPr lang="zh-TW" altLang="en-US" sz="36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員工有參與感</a:t>
            </a:r>
          </a:p>
          <a:p>
            <a:pPr eaLnBrk="1" hangingPunct="1">
              <a:lnSpc>
                <a:spcPct val="50000"/>
              </a:lnSpc>
              <a:spcBef>
                <a:spcPct val="50000"/>
              </a:spcBef>
              <a:buFontTx/>
              <a:buAutoNum type="arabicPeriod"/>
            </a:pPr>
            <a:r>
              <a:rPr lang="zh-TW" altLang="en-US" sz="36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獎勵</a:t>
            </a:r>
          </a:p>
          <a:p>
            <a:pPr eaLnBrk="1" hangingPunct="1">
              <a:lnSpc>
                <a:spcPct val="50000"/>
              </a:lnSpc>
              <a:spcBef>
                <a:spcPct val="50000"/>
              </a:spcBef>
              <a:buFontTx/>
              <a:buAutoNum type="arabicPeriod"/>
            </a:pPr>
            <a:r>
              <a:rPr lang="zh-TW" altLang="en-US" sz="36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回饋    </a:t>
            </a:r>
            <a:r>
              <a:rPr lang="zh-TW" altLang="en-US" sz="3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36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eaLnBrk="1" hangingPunct="1">
              <a:lnSpc>
                <a:spcPct val="50000"/>
              </a:lnSpc>
              <a:spcBef>
                <a:spcPct val="50000"/>
              </a:spcBef>
              <a:buFontTx/>
              <a:buAutoNum type="arabicPeriod"/>
            </a:pPr>
            <a:r>
              <a:rPr lang="zh-TW" altLang="en-US" sz="36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支持性環境</a:t>
            </a:r>
          </a:p>
        </p:txBody>
      </p:sp>
      <p:sp>
        <p:nvSpPr>
          <p:cNvPr id="100356" name="AutoShape 3">
            <a:extLst>
              <a:ext uri="{FF2B5EF4-FFF2-40B4-BE49-F238E27FC236}">
                <a16:creationId xmlns:a16="http://schemas.microsoft.com/office/drawing/2014/main" id="{83CAC9B8-9B1E-4C9D-B488-DDF6C1816D7D}"/>
              </a:ext>
            </a:extLst>
          </p:cNvPr>
          <p:cNvSpPr>
            <a:spLocks noChangeArrowheads="1"/>
          </p:cNvSpPr>
          <p:nvPr/>
        </p:nvSpPr>
        <p:spPr bwMode="auto">
          <a:xfrm>
            <a:off x="571500" y="507504"/>
            <a:ext cx="6858000" cy="2057400"/>
          </a:xfrm>
          <a:prstGeom prst="downArrowCallout">
            <a:avLst>
              <a:gd name="adj1" fmla="val 83333"/>
              <a:gd name="adj2" fmla="val 83333"/>
              <a:gd name="adj3" fmla="val 16667"/>
              <a:gd name="adj4" fmla="val 66667"/>
            </a:avLst>
          </a:prstGeom>
          <a:solidFill>
            <a:srgbClr val="00FFFF"/>
          </a:solidFill>
          <a:ln w="38100">
            <a:solidFill>
              <a:srgbClr val="00FF00"/>
            </a:solidFill>
            <a:miter lim="800000"/>
            <a:headEnd/>
            <a:tailEnd/>
          </a:ln>
          <a:effectLst>
            <a:outerShdw sy="50000" kx="-2453608" rotWithShape="0">
              <a:schemeClr val="bg2"/>
            </a:outerShdw>
          </a:effectLst>
        </p:spPr>
        <p:txBody>
          <a:bodyPr wrap="none" lIns="90000" tIns="46800" rIns="90000" bIns="46800"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5400" dirty="0">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rPr>
              <a:t>目標設定法</a:t>
            </a:r>
            <a:r>
              <a:rPr lang="zh-TW" altLang="en-US" sz="4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zh-TW" altLang="en-US" dirty="0">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eaLnBrk="1" hangingPunct="1"/>
            <a:r>
              <a:rPr lang="en-US" altLang="zh-TW" sz="2400" dirty="0">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rPr>
              <a:t>GOAL</a:t>
            </a:r>
            <a:r>
              <a:rPr lang="en-US" altLang="zh-TW" sz="24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400" dirty="0">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rPr>
              <a:t>SETTING</a:t>
            </a:r>
            <a:endParaRPr lang="en-US" altLang="zh-TW" sz="2800" dirty="0">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ustDataLst>
      <p:tags r:id="rId1"/>
    </p:custData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2">
            <a:extLst>
              <a:ext uri="{FF2B5EF4-FFF2-40B4-BE49-F238E27FC236}">
                <a16:creationId xmlns:a16="http://schemas.microsoft.com/office/drawing/2014/main" id="{B98616F3-13E2-4BD7-A375-E640625F7DFA}"/>
              </a:ext>
            </a:extLst>
          </p:cNvPr>
          <p:cNvSpPr>
            <a:spLocks noGrp="1" noChangeArrowheads="1"/>
          </p:cNvSpPr>
          <p:nvPr>
            <p:ph type="title" idx="4294967295"/>
          </p:nvPr>
        </p:nvSpPr>
        <p:spPr bwMode="auto">
          <a:xfrm>
            <a:off x="685800" y="609600"/>
            <a:ext cx="77724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rPr>
              <a:t>期望</a:t>
            </a:r>
            <a:r>
              <a:rPr lang="en-US" altLang="zh-TW">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zh-TW" altLang="en-US">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rPr>
              <a:t>效价理論</a:t>
            </a:r>
          </a:p>
        </p:txBody>
      </p:sp>
      <p:sp>
        <p:nvSpPr>
          <p:cNvPr id="102403" name="Rectangle 2">
            <a:extLst>
              <a:ext uri="{FF2B5EF4-FFF2-40B4-BE49-F238E27FC236}">
                <a16:creationId xmlns:a16="http://schemas.microsoft.com/office/drawing/2014/main" id="{9AE98E5B-72AB-432F-BD6E-B4CBA8B9E085}"/>
              </a:ext>
            </a:extLst>
          </p:cNvPr>
          <p:cNvSpPr>
            <a:spLocks noChangeArrowheads="1"/>
          </p:cNvSpPr>
          <p:nvPr/>
        </p:nvSpPr>
        <p:spPr bwMode="auto">
          <a:xfrm>
            <a:off x="457200" y="457200"/>
            <a:ext cx="8077200" cy="1447800"/>
          </a:xfrm>
          <a:prstGeom prst="rect">
            <a:avLst/>
          </a:prstGeom>
          <a:solidFill>
            <a:srgbClr val="00FFFF"/>
          </a:solidFill>
          <a:ln w="57150">
            <a:solidFill>
              <a:srgbClr val="00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4800" dirty="0">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rPr>
              <a:t>期望</a:t>
            </a:r>
            <a:r>
              <a:rPr lang="en-US" altLang="zh-TW" sz="4800" dirty="0">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zh-TW" altLang="en-US" sz="4800" dirty="0">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rPr>
              <a:t>效价理論</a:t>
            </a:r>
            <a:endParaRPr lang="zh-TW" altLang="en-US" sz="2000" dirty="0">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eaLnBrk="1" hangingPunct="1"/>
            <a:r>
              <a:rPr lang="en-US" altLang="zh-TW" sz="2800" dirty="0">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rPr>
              <a:t>EXPECTANCY/</a:t>
            </a:r>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800" dirty="0">
                <a:solidFill>
                  <a:schemeClr val="accent2"/>
                </a:solidFill>
                <a:latin typeface="Arial Unicode MS" panose="020B0604020202020204" pitchFamily="34" charset="-128"/>
                <a:ea typeface="Arial Unicode MS" panose="020B0604020202020204" pitchFamily="34" charset="-128"/>
                <a:cs typeface="Arial Unicode MS" panose="020B0604020202020204" pitchFamily="34" charset="-128"/>
              </a:rPr>
              <a:t>VALENCY</a:t>
            </a:r>
          </a:p>
        </p:txBody>
      </p:sp>
      <p:sp>
        <p:nvSpPr>
          <p:cNvPr id="102404" name="Text Box 3">
            <a:extLst>
              <a:ext uri="{FF2B5EF4-FFF2-40B4-BE49-F238E27FC236}">
                <a16:creationId xmlns:a16="http://schemas.microsoft.com/office/drawing/2014/main" id="{7367C3D6-F77D-46C2-90F3-D1B07AE56DA7}"/>
              </a:ext>
            </a:extLst>
          </p:cNvPr>
          <p:cNvSpPr txBox="1">
            <a:spLocks noChangeArrowheads="1"/>
          </p:cNvSpPr>
          <p:nvPr/>
        </p:nvSpPr>
        <p:spPr bwMode="auto">
          <a:xfrm>
            <a:off x="2133600" y="2300288"/>
            <a:ext cx="6705600" cy="892552"/>
          </a:xfrm>
          <a:prstGeom prst="rect">
            <a:avLst/>
          </a:prstGeom>
          <a:noFill/>
          <a:ln w="38100">
            <a:solidFill>
              <a:srgbClr val="00FFFF"/>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sz="32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對所投入的努力</a:t>
            </a:r>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(EFFORT)</a:t>
            </a:r>
            <a:r>
              <a:rPr lang="en-US" altLang="zh-TW" sz="28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zh-TW" altLang="en-US" sz="32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有期望成果</a:t>
            </a:r>
            <a:r>
              <a:rPr lang="en-US" altLang="zh-TW"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(PERFORMANCE</a:t>
            </a:r>
            <a:r>
              <a:rPr lang="en-US" altLang="zh-TW"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EXPECTANCY)</a:t>
            </a:r>
          </a:p>
        </p:txBody>
      </p:sp>
      <p:sp>
        <p:nvSpPr>
          <p:cNvPr id="102405" name="Text Box 4">
            <a:extLst>
              <a:ext uri="{FF2B5EF4-FFF2-40B4-BE49-F238E27FC236}">
                <a16:creationId xmlns:a16="http://schemas.microsoft.com/office/drawing/2014/main" id="{498D078F-63DB-4CB1-9701-58DFFB290E06}"/>
              </a:ext>
            </a:extLst>
          </p:cNvPr>
          <p:cNvSpPr txBox="1">
            <a:spLocks noChangeArrowheads="1"/>
          </p:cNvSpPr>
          <p:nvPr/>
        </p:nvSpPr>
        <p:spPr bwMode="auto">
          <a:xfrm>
            <a:off x="1371600" y="3733800"/>
            <a:ext cx="6705600" cy="584775"/>
          </a:xfrm>
          <a:prstGeom prst="rect">
            <a:avLst/>
          </a:prstGeom>
          <a:noFill/>
          <a:ln w="57150">
            <a:solidFill>
              <a:srgbClr val="00FFFF"/>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sz="32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對成果有報酬</a:t>
            </a:r>
            <a:r>
              <a:rPr lang="zh-TW" altLang="en-US"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(OUTCOME)</a:t>
            </a:r>
            <a:r>
              <a:rPr lang="en-US" altLang="zh-TW"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8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的信念</a:t>
            </a:r>
          </a:p>
        </p:txBody>
      </p:sp>
      <p:sp>
        <p:nvSpPr>
          <p:cNvPr id="102406" name="Text Box 5">
            <a:extLst>
              <a:ext uri="{FF2B5EF4-FFF2-40B4-BE49-F238E27FC236}">
                <a16:creationId xmlns:a16="http://schemas.microsoft.com/office/drawing/2014/main" id="{BB5E3138-58F5-4195-A188-E03B361B5E7F}"/>
              </a:ext>
            </a:extLst>
          </p:cNvPr>
          <p:cNvSpPr txBox="1">
            <a:spLocks noChangeArrowheads="1"/>
          </p:cNvSpPr>
          <p:nvPr/>
        </p:nvSpPr>
        <p:spPr bwMode="auto">
          <a:xfrm>
            <a:off x="513928" y="4748951"/>
            <a:ext cx="7010400" cy="1200329"/>
          </a:xfrm>
          <a:prstGeom prst="rect">
            <a:avLst/>
          </a:prstGeom>
          <a:noFill/>
          <a:ln w="38100">
            <a:solidFill>
              <a:srgbClr val="00FFFF"/>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sz="36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對產出的報酬</a:t>
            </a:r>
            <a:r>
              <a:rPr lang="zh-TW" altLang="en-US" sz="3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(VALENCE</a:t>
            </a:r>
            <a:r>
              <a:rPr lang="en-US" altLang="zh-TW"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OF</a:t>
            </a:r>
            <a:r>
              <a:rPr lang="en-US" altLang="zh-TW"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OUTCOME</a:t>
            </a:r>
            <a:r>
              <a:rPr lang="en-US" altLang="zh-TW"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a:t>
            </a:r>
            <a:br>
              <a:rPr lang="en-US" altLang="zh-TW"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br>
            <a:r>
              <a:rPr lang="zh-TW" altLang="en-US" sz="36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感到有價值</a:t>
            </a:r>
          </a:p>
        </p:txBody>
      </p:sp>
      <p:sp>
        <p:nvSpPr>
          <p:cNvPr id="102407" name="Line 6">
            <a:extLst>
              <a:ext uri="{FF2B5EF4-FFF2-40B4-BE49-F238E27FC236}">
                <a16:creationId xmlns:a16="http://schemas.microsoft.com/office/drawing/2014/main" id="{585F9EF2-18DC-493D-8D92-9F620C540462}"/>
              </a:ext>
            </a:extLst>
          </p:cNvPr>
          <p:cNvSpPr>
            <a:spLocks noChangeShapeType="1"/>
          </p:cNvSpPr>
          <p:nvPr/>
        </p:nvSpPr>
        <p:spPr bwMode="auto">
          <a:xfrm flipH="1">
            <a:off x="1676400" y="2743200"/>
            <a:ext cx="381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2408" name="Line 7">
            <a:extLst>
              <a:ext uri="{FF2B5EF4-FFF2-40B4-BE49-F238E27FC236}">
                <a16:creationId xmlns:a16="http://schemas.microsoft.com/office/drawing/2014/main" id="{DCD9F4D6-5AA6-4D94-8C8D-FA699B4E30B5}"/>
              </a:ext>
            </a:extLst>
          </p:cNvPr>
          <p:cNvSpPr>
            <a:spLocks noChangeShapeType="1"/>
          </p:cNvSpPr>
          <p:nvPr/>
        </p:nvSpPr>
        <p:spPr bwMode="auto">
          <a:xfrm>
            <a:off x="1676400" y="2743200"/>
            <a:ext cx="0" cy="914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2409" name="Line 8">
            <a:extLst>
              <a:ext uri="{FF2B5EF4-FFF2-40B4-BE49-F238E27FC236}">
                <a16:creationId xmlns:a16="http://schemas.microsoft.com/office/drawing/2014/main" id="{CEF7DDB2-966A-49F2-80F5-D80196BEE719}"/>
              </a:ext>
            </a:extLst>
          </p:cNvPr>
          <p:cNvSpPr>
            <a:spLocks noChangeShapeType="1"/>
          </p:cNvSpPr>
          <p:nvPr/>
        </p:nvSpPr>
        <p:spPr bwMode="auto">
          <a:xfrm flipH="1">
            <a:off x="899592" y="4038600"/>
            <a:ext cx="395808"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2410" name="Line 9">
            <a:extLst>
              <a:ext uri="{FF2B5EF4-FFF2-40B4-BE49-F238E27FC236}">
                <a16:creationId xmlns:a16="http://schemas.microsoft.com/office/drawing/2014/main" id="{B8D688F9-9E36-4405-9810-142256D7E6B3}"/>
              </a:ext>
            </a:extLst>
          </p:cNvPr>
          <p:cNvSpPr>
            <a:spLocks noChangeShapeType="1"/>
          </p:cNvSpPr>
          <p:nvPr/>
        </p:nvSpPr>
        <p:spPr bwMode="auto">
          <a:xfrm>
            <a:off x="899592" y="4038600"/>
            <a:ext cx="0" cy="685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ustDataLst>
      <p:tags r:id="rId1"/>
    </p:custData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31">
            <a:extLst>
              <a:ext uri="{FF2B5EF4-FFF2-40B4-BE49-F238E27FC236}">
                <a16:creationId xmlns:a16="http://schemas.microsoft.com/office/drawing/2014/main" id="{C17B57BF-2F77-484C-BF71-9D42DA35C003}"/>
              </a:ext>
            </a:extLst>
          </p:cNvPr>
          <p:cNvSpPr>
            <a:spLocks noGrp="1" noChangeArrowheads="1"/>
          </p:cNvSpPr>
          <p:nvPr>
            <p:ph type="title" idx="4294967295"/>
          </p:nvPr>
        </p:nvSpPr>
        <p:spPr bwMode="auto">
          <a:xfrm>
            <a:off x="685800" y="753640"/>
            <a:ext cx="2373313" cy="5873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eaLnBrk="1" hangingPunct="1"/>
            <a:r>
              <a:rPr lang="zh-TW" altLang="en-US" sz="3200">
                <a:solidFill>
                  <a:srgbClr val="0000FF"/>
                </a:solidFill>
                <a:latin typeface="Arial Unicode MS" panose="020B0604020202020204" pitchFamily="34" charset="-128"/>
                <a:ea typeface="Arial Unicode MS" panose="020B0604020202020204" pitchFamily="34" charset="-128"/>
                <a:cs typeface="Arial Unicode MS" panose="020B0604020202020204" pitchFamily="34" charset="-128"/>
              </a:rPr>
              <a:t>工作設計</a:t>
            </a:r>
          </a:p>
        </p:txBody>
      </p:sp>
      <p:sp>
        <p:nvSpPr>
          <p:cNvPr id="104451" name="Rectangle 2">
            <a:extLst>
              <a:ext uri="{FF2B5EF4-FFF2-40B4-BE49-F238E27FC236}">
                <a16:creationId xmlns:a16="http://schemas.microsoft.com/office/drawing/2014/main" id="{62BA04B2-FE4C-4DFC-AC9E-F09C7F35E283}"/>
              </a:ext>
            </a:extLst>
          </p:cNvPr>
          <p:cNvSpPr>
            <a:spLocks noChangeArrowheads="1"/>
          </p:cNvSpPr>
          <p:nvPr/>
        </p:nvSpPr>
        <p:spPr bwMode="auto">
          <a:xfrm>
            <a:off x="228600" y="209128"/>
            <a:ext cx="3276600" cy="1371600"/>
          </a:xfrm>
          <a:prstGeom prst="rect">
            <a:avLst/>
          </a:prstGeom>
          <a:solidFill>
            <a:srgbClr val="FFFF99"/>
          </a:solidFill>
          <a:ln w="9525">
            <a:solidFill>
              <a:srgbClr val="FFFF99"/>
            </a:solidFill>
            <a:miter lim="800000"/>
            <a:headEnd/>
            <a:tailEnd/>
          </a:ln>
          <a:effectLst>
            <a:outerShdw dist="35921" dir="2700000" algn="ctr" rotWithShape="0">
              <a:schemeClr val="bg2"/>
            </a:outerShdw>
          </a:effectLst>
        </p:spPr>
        <p:txBody>
          <a:bodyPr wrap="none" anchor="b"/>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lnSpc>
                <a:spcPct val="65000"/>
              </a:lnSpc>
            </a:pPr>
            <a:r>
              <a:rPr lang="zh-TW" altLang="en-US" sz="5400" dirty="0">
                <a:solidFill>
                  <a:srgbClr val="0000FF"/>
                </a:solidFill>
                <a:latin typeface="Arial Unicode MS" panose="020B0604020202020204" pitchFamily="34" charset="-128"/>
                <a:ea typeface="Arial Unicode MS" panose="020B0604020202020204" pitchFamily="34" charset="-128"/>
                <a:cs typeface="Arial Unicode MS" panose="020B0604020202020204" pitchFamily="34" charset="-128"/>
              </a:rPr>
              <a:t>工作設計</a:t>
            </a:r>
          </a:p>
          <a:p>
            <a:pPr algn="ctr" eaLnBrk="1" hangingPunct="1">
              <a:lnSpc>
                <a:spcPct val="65000"/>
              </a:lnSpc>
            </a:pPr>
            <a:r>
              <a:rPr lang="zh-TW" altLang="en-US" sz="3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dirty="0">
                <a:solidFill>
                  <a:srgbClr val="0000FF"/>
                </a:solidFill>
                <a:latin typeface="Arial Unicode MS" panose="020B0604020202020204" pitchFamily="34" charset="-128"/>
                <a:ea typeface="Arial Unicode MS" panose="020B0604020202020204" pitchFamily="34" charset="-128"/>
                <a:cs typeface="Arial Unicode MS" panose="020B0604020202020204" pitchFamily="34" charset="-128"/>
              </a:rPr>
              <a:t>JOB</a:t>
            </a:r>
            <a:r>
              <a:rPr lang="en-US" altLang="zh-TW"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dirty="0">
                <a:solidFill>
                  <a:srgbClr val="0000FF"/>
                </a:solidFill>
                <a:latin typeface="Arial Unicode MS" panose="020B0604020202020204" pitchFamily="34" charset="-128"/>
                <a:ea typeface="Arial Unicode MS" panose="020B0604020202020204" pitchFamily="34" charset="-128"/>
                <a:cs typeface="Arial Unicode MS" panose="020B0604020202020204" pitchFamily="34" charset="-128"/>
              </a:rPr>
              <a:t>DESIGN</a:t>
            </a:r>
          </a:p>
        </p:txBody>
      </p:sp>
      <p:sp>
        <p:nvSpPr>
          <p:cNvPr id="104452" name="Rectangle 3">
            <a:extLst>
              <a:ext uri="{FF2B5EF4-FFF2-40B4-BE49-F238E27FC236}">
                <a16:creationId xmlns:a16="http://schemas.microsoft.com/office/drawing/2014/main" id="{BE2A1EA0-B027-4940-B7D4-96668DB309E9}"/>
              </a:ext>
            </a:extLst>
          </p:cNvPr>
          <p:cNvSpPr>
            <a:spLocks noChangeArrowheads="1"/>
          </p:cNvSpPr>
          <p:nvPr/>
        </p:nvSpPr>
        <p:spPr bwMode="auto">
          <a:xfrm>
            <a:off x="1524000" y="1961728"/>
            <a:ext cx="2133600" cy="1066800"/>
          </a:xfrm>
          <a:prstGeom prst="rect">
            <a:avLst/>
          </a:prstGeom>
          <a:noFill/>
          <a:ln w="38100">
            <a:solidFill>
              <a:srgbClr val="00FFFF"/>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3600" dirty="0">
                <a:latin typeface="Arial Unicode MS" panose="020B0604020202020204" pitchFamily="34" charset="-128"/>
                <a:ea typeface="Arial Unicode MS" panose="020B0604020202020204" pitchFamily="34" charset="-128"/>
                <a:cs typeface="Arial Unicode MS" panose="020B0604020202020204" pitchFamily="34" charset="-128"/>
              </a:rPr>
              <a:t>作用</a:t>
            </a:r>
          </a:p>
          <a:p>
            <a:pPr algn="ctr" eaLnBrk="1" hangingPunct="1"/>
            <a:r>
              <a:rPr lang="zh-TW" altLang="en-US"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1600" dirty="0">
                <a:solidFill>
                  <a:srgbClr val="FFFF66"/>
                </a:solidFill>
                <a:latin typeface="Arial Unicode MS" panose="020B0604020202020204" pitchFamily="34" charset="-128"/>
                <a:ea typeface="Arial Unicode MS" panose="020B0604020202020204" pitchFamily="34" charset="-128"/>
                <a:cs typeface="Arial Unicode MS" panose="020B0604020202020204" pitchFamily="34" charset="-128"/>
              </a:rPr>
              <a:t>SIGNIFICAN</a:t>
            </a:r>
            <a:r>
              <a:rPr lang="en-US" altLang="zh-TW" sz="1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p>
        </p:txBody>
      </p:sp>
      <p:sp>
        <p:nvSpPr>
          <p:cNvPr id="104453" name="Text Box 4">
            <a:extLst>
              <a:ext uri="{FF2B5EF4-FFF2-40B4-BE49-F238E27FC236}">
                <a16:creationId xmlns:a16="http://schemas.microsoft.com/office/drawing/2014/main" id="{92EF1393-D5EF-4226-8533-474FB0E83F15}"/>
              </a:ext>
            </a:extLst>
          </p:cNvPr>
          <p:cNvSpPr txBox="1">
            <a:spLocks noChangeArrowheads="1"/>
          </p:cNvSpPr>
          <p:nvPr/>
        </p:nvSpPr>
        <p:spPr bwMode="auto">
          <a:xfrm>
            <a:off x="4038600" y="742528"/>
            <a:ext cx="51054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sz="3200" dirty="0">
                <a:solidFill>
                  <a:srgbClr val="FFFF66"/>
                </a:solidFill>
                <a:latin typeface="Arial Unicode MS" panose="020B0604020202020204" pitchFamily="34" charset="-128"/>
                <a:ea typeface="Arial Unicode MS" panose="020B0604020202020204" pitchFamily="34" charset="-128"/>
                <a:cs typeface="Arial Unicode MS" panose="020B0604020202020204" pitchFamily="34" charset="-128"/>
              </a:rPr>
              <a:t>平衡兩種壓力：</a:t>
            </a:r>
          </a:p>
          <a:p>
            <a:pPr eaLnBrk="1" hangingPunct="1">
              <a:spcBef>
                <a:spcPct val="50000"/>
              </a:spcBef>
            </a:pPr>
            <a:r>
              <a:rPr lang="zh-TW" altLang="en-US" sz="24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400" dirty="0">
                <a:solidFill>
                  <a:srgbClr val="FFFF66"/>
                </a:solidFill>
                <a:latin typeface="Arial Unicode MS" panose="020B0604020202020204" pitchFamily="34" charset="-128"/>
                <a:ea typeface="Arial Unicode MS" panose="020B0604020202020204" pitchFamily="34" charset="-128"/>
                <a:cs typeface="Arial Unicode MS" panose="020B0604020202020204" pitchFamily="34" charset="-128"/>
              </a:rPr>
              <a:t>工作效率</a:t>
            </a:r>
            <a:r>
              <a:rPr lang="zh-TW" altLang="en-US" sz="24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4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a:t>
            </a:r>
            <a:r>
              <a:rPr lang="zh-TW" altLang="en-US" sz="24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          </a:t>
            </a:r>
            <a:r>
              <a:rPr lang="en-US" altLang="zh-TW" sz="24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vs</a:t>
            </a:r>
            <a:r>
              <a:rPr lang="en-US" altLang="zh-TW" sz="24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      </a:t>
            </a:r>
            <a:r>
              <a:rPr lang="zh-TW" altLang="en-US" sz="2400" dirty="0">
                <a:solidFill>
                  <a:srgbClr val="FFFF66"/>
                </a:solidFill>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工人報酬</a:t>
            </a:r>
            <a:r>
              <a:rPr lang="zh-TW" altLang="en-US" sz="24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 </a:t>
            </a:r>
            <a:r>
              <a:rPr lang="zh-TW" altLang="en-US" sz="2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2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a:t>
            </a:r>
            <a:r>
              <a:rPr lang="zh-TW" altLang="en-US" sz="2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WORK</a:t>
            </a:r>
            <a:r>
              <a:rPr lang="en-US" altLang="zh-TW"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 </a:t>
            </a:r>
            <a:r>
              <a:rPr lang="en-US" altLang="zh-TW" sz="20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EFFICENCY</a:t>
            </a:r>
            <a:r>
              <a:rPr lang="en-US" altLang="zh-TW"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 </a:t>
            </a:r>
            <a:r>
              <a:rPr lang="en-US" altLang="zh-TW"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dirty="0">
                <a:solidFill>
                  <a:srgbClr val="FFFF66"/>
                </a:solidFill>
                <a:latin typeface="Arial Unicode MS" panose="020B0604020202020204" pitchFamily="34" charset="-128"/>
                <a:ea typeface="Arial Unicode MS" panose="020B0604020202020204" pitchFamily="34" charset="-128"/>
                <a:cs typeface="Arial Unicode MS" panose="020B0604020202020204" pitchFamily="34" charset="-128"/>
              </a:rPr>
              <a:t>REWARDS</a:t>
            </a:r>
          </a:p>
          <a:p>
            <a:pPr eaLnBrk="1" hangingPunct="1">
              <a:spcBef>
                <a:spcPct val="50000"/>
              </a:spcBef>
            </a:pPr>
            <a:r>
              <a:rPr lang="en-US" altLang="zh-TW"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400" dirty="0">
                <a:solidFill>
                  <a:srgbClr val="FFFF66"/>
                </a:solidFill>
                <a:latin typeface="Arial Unicode MS" panose="020B0604020202020204" pitchFamily="34" charset="-128"/>
                <a:ea typeface="Arial Unicode MS" panose="020B0604020202020204" pitchFamily="34" charset="-128"/>
                <a:cs typeface="Arial Unicode MS" panose="020B0604020202020204" pitchFamily="34" charset="-128"/>
              </a:rPr>
              <a:t>經濟而有效</a:t>
            </a:r>
          </a:p>
        </p:txBody>
      </p:sp>
      <p:sp>
        <p:nvSpPr>
          <p:cNvPr id="104454" name="Line 5">
            <a:extLst>
              <a:ext uri="{FF2B5EF4-FFF2-40B4-BE49-F238E27FC236}">
                <a16:creationId xmlns:a16="http://schemas.microsoft.com/office/drawing/2014/main" id="{207CBBC5-D7FB-488F-962B-9FDB656B1CB8}"/>
              </a:ext>
            </a:extLst>
          </p:cNvPr>
          <p:cNvSpPr>
            <a:spLocks noChangeShapeType="1"/>
          </p:cNvSpPr>
          <p:nvPr/>
        </p:nvSpPr>
        <p:spPr bwMode="auto">
          <a:xfrm>
            <a:off x="4876800" y="2037928"/>
            <a:ext cx="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4455" name="Line 6">
            <a:extLst>
              <a:ext uri="{FF2B5EF4-FFF2-40B4-BE49-F238E27FC236}">
                <a16:creationId xmlns:a16="http://schemas.microsoft.com/office/drawing/2014/main" id="{E58B7E17-FC4B-4211-A7A0-90F82677C8EF}"/>
              </a:ext>
            </a:extLst>
          </p:cNvPr>
          <p:cNvSpPr>
            <a:spLocks noChangeShapeType="1"/>
          </p:cNvSpPr>
          <p:nvPr/>
        </p:nvSpPr>
        <p:spPr bwMode="auto">
          <a:xfrm>
            <a:off x="8153400" y="2037928"/>
            <a:ext cx="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4456" name="Line 7">
            <a:extLst>
              <a:ext uri="{FF2B5EF4-FFF2-40B4-BE49-F238E27FC236}">
                <a16:creationId xmlns:a16="http://schemas.microsoft.com/office/drawing/2014/main" id="{E48B0D6A-AB8B-454E-8473-1788CCB9BE75}"/>
              </a:ext>
            </a:extLst>
          </p:cNvPr>
          <p:cNvSpPr>
            <a:spLocks noChangeShapeType="1"/>
          </p:cNvSpPr>
          <p:nvPr/>
        </p:nvSpPr>
        <p:spPr bwMode="auto">
          <a:xfrm>
            <a:off x="4876800" y="2418928"/>
            <a:ext cx="847328"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4457" name="Line 8">
            <a:extLst>
              <a:ext uri="{FF2B5EF4-FFF2-40B4-BE49-F238E27FC236}">
                <a16:creationId xmlns:a16="http://schemas.microsoft.com/office/drawing/2014/main" id="{C6D95EBA-6DAF-4CE4-AEE9-61E3FA82F311}"/>
              </a:ext>
            </a:extLst>
          </p:cNvPr>
          <p:cNvSpPr>
            <a:spLocks noChangeShapeType="1"/>
          </p:cNvSpPr>
          <p:nvPr/>
        </p:nvSpPr>
        <p:spPr bwMode="auto">
          <a:xfrm flipH="1">
            <a:off x="7543800" y="2418928"/>
            <a:ext cx="609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4458" name="Line 9">
            <a:extLst>
              <a:ext uri="{FF2B5EF4-FFF2-40B4-BE49-F238E27FC236}">
                <a16:creationId xmlns:a16="http://schemas.microsoft.com/office/drawing/2014/main" id="{62A7823B-CAAE-4C02-9669-6786DE9A990E}"/>
              </a:ext>
            </a:extLst>
          </p:cNvPr>
          <p:cNvSpPr>
            <a:spLocks noChangeShapeType="1"/>
          </p:cNvSpPr>
          <p:nvPr/>
        </p:nvSpPr>
        <p:spPr bwMode="auto">
          <a:xfrm>
            <a:off x="2743200" y="1580728"/>
            <a:ext cx="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4459" name="Rectangle 10">
            <a:extLst>
              <a:ext uri="{FF2B5EF4-FFF2-40B4-BE49-F238E27FC236}">
                <a16:creationId xmlns:a16="http://schemas.microsoft.com/office/drawing/2014/main" id="{5EBF6B5E-CC26-4FBC-AEB8-4ACF7229F5E8}"/>
              </a:ext>
            </a:extLst>
          </p:cNvPr>
          <p:cNvSpPr>
            <a:spLocks noChangeArrowheads="1"/>
          </p:cNvSpPr>
          <p:nvPr/>
        </p:nvSpPr>
        <p:spPr bwMode="auto">
          <a:xfrm>
            <a:off x="304800" y="3257128"/>
            <a:ext cx="2973388" cy="1065212"/>
          </a:xfrm>
          <a:prstGeom prst="rect">
            <a:avLst/>
          </a:prstGeom>
          <a:noFill/>
          <a:ln w="38100">
            <a:solidFill>
              <a:srgbClr val="00FFFF"/>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lIns="90000" tIns="46800" rIns="90000" bIns="46800"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3600" dirty="0">
                <a:latin typeface="Arial Unicode MS" panose="020B0604020202020204" pitchFamily="34" charset="-128"/>
                <a:ea typeface="Arial Unicode MS" panose="020B0604020202020204" pitchFamily="34" charset="-128"/>
                <a:cs typeface="Arial Unicode MS" panose="020B0604020202020204" pitchFamily="34" charset="-128"/>
              </a:rPr>
              <a:t>工作再設計</a:t>
            </a:r>
          </a:p>
          <a:p>
            <a:pPr algn="ctr" eaLnBrk="1" hangingPunct="1"/>
            <a:r>
              <a:rPr lang="en-US" altLang="zh-TW" sz="1400" dirty="0">
                <a:solidFill>
                  <a:srgbClr val="FFFF66"/>
                </a:solidFill>
                <a:latin typeface="Arial Unicode MS" panose="020B0604020202020204" pitchFamily="34" charset="-128"/>
                <a:ea typeface="Arial Unicode MS" panose="020B0604020202020204" pitchFamily="34" charset="-128"/>
                <a:cs typeface="Arial Unicode MS" panose="020B0604020202020204" pitchFamily="34" charset="-128"/>
              </a:rPr>
              <a:t>JOB</a:t>
            </a:r>
            <a:r>
              <a:rPr lang="en-US" altLang="zh-TW" sz="14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1400" dirty="0">
                <a:solidFill>
                  <a:srgbClr val="FFFF66"/>
                </a:solidFill>
                <a:latin typeface="Arial Unicode MS" panose="020B0604020202020204" pitchFamily="34" charset="-128"/>
                <a:ea typeface="Arial Unicode MS" panose="020B0604020202020204" pitchFamily="34" charset="-128"/>
                <a:cs typeface="Arial Unicode MS" panose="020B0604020202020204" pitchFamily="34" charset="-128"/>
              </a:rPr>
              <a:t>REDESIGN</a:t>
            </a:r>
          </a:p>
        </p:txBody>
      </p:sp>
      <p:sp>
        <p:nvSpPr>
          <p:cNvPr id="104460" name="Rectangle 11">
            <a:extLst>
              <a:ext uri="{FF2B5EF4-FFF2-40B4-BE49-F238E27FC236}">
                <a16:creationId xmlns:a16="http://schemas.microsoft.com/office/drawing/2014/main" id="{9832E40C-5BAE-4FE5-B1E6-20D493CBB883}"/>
              </a:ext>
            </a:extLst>
          </p:cNvPr>
          <p:cNvSpPr>
            <a:spLocks noChangeArrowheads="1"/>
          </p:cNvSpPr>
          <p:nvPr/>
        </p:nvSpPr>
        <p:spPr bwMode="auto">
          <a:xfrm>
            <a:off x="3962400" y="3409528"/>
            <a:ext cx="4495800" cy="533400"/>
          </a:xfrm>
          <a:prstGeom prst="rect">
            <a:avLst/>
          </a:prstGeom>
          <a:noFill/>
          <a:ln w="38100">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2800">
                <a:solidFill>
                  <a:srgbClr val="FFFF66"/>
                </a:solidFill>
                <a:latin typeface="Arial Unicode MS" panose="020B0604020202020204" pitchFamily="34" charset="-128"/>
                <a:ea typeface="Arial Unicode MS" panose="020B0604020202020204" pitchFamily="34" charset="-128"/>
                <a:cs typeface="Arial Unicode MS" panose="020B0604020202020204" pitchFamily="34" charset="-128"/>
              </a:rPr>
              <a:t>早期方法</a:t>
            </a:r>
            <a:r>
              <a:rPr lang="zh-TW" altLang="en-US" sz="20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1600">
                <a:solidFill>
                  <a:srgbClr val="FFFF66"/>
                </a:solidFill>
                <a:latin typeface="Arial Unicode MS" panose="020B0604020202020204" pitchFamily="34" charset="-128"/>
                <a:ea typeface="Arial Unicode MS" panose="020B0604020202020204" pitchFamily="34" charset="-128"/>
                <a:cs typeface="Arial Unicode MS" panose="020B0604020202020204" pitchFamily="34" charset="-128"/>
              </a:rPr>
              <a:t>EARLY</a:t>
            </a:r>
            <a:r>
              <a:rPr lang="en-US" altLang="zh-TW" sz="16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1600">
                <a:solidFill>
                  <a:srgbClr val="FFFF66"/>
                </a:solidFill>
                <a:latin typeface="Arial Unicode MS" panose="020B0604020202020204" pitchFamily="34" charset="-128"/>
                <a:ea typeface="Arial Unicode MS" panose="020B0604020202020204" pitchFamily="34" charset="-128"/>
                <a:cs typeface="Arial Unicode MS" panose="020B0604020202020204" pitchFamily="34" charset="-128"/>
              </a:rPr>
              <a:t>APPROACHES</a:t>
            </a:r>
          </a:p>
        </p:txBody>
      </p:sp>
      <p:sp>
        <p:nvSpPr>
          <p:cNvPr id="104461" name="Text Box 12">
            <a:extLst>
              <a:ext uri="{FF2B5EF4-FFF2-40B4-BE49-F238E27FC236}">
                <a16:creationId xmlns:a16="http://schemas.microsoft.com/office/drawing/2014/main" id="{866C3AB9-C4EC-4B8C-8566-22B80FF6C77F}"/>
              </a:ext>
            </a:extLst>
          </p:cNvPr>
          <p:cNvSpPr txBox="1">
            <a:spLocks noChangeArrowheads="1"/>
          </p:cNvSpPr>
          <p:nvPr/>
        </p:nvSpPr>
        <p:spPr bwMode="auto">
          <a:xfrm>
            <a:off x="3581400" y="4019128"/>
            <a:ext cx="5334000" cy="113877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TW" sz="20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80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企業人性面</a:t>
            </a:r>
            <a:r>
              <a:rPr lang="zh-TW" altLang="en-US">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zh-TW" altLang="en-US">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80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工作豐富化</a:t>
            </a:r>
            <a:r>
              <a:rPr lang="zh-TW" altLang="en-US" sz="20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Industrial</a:t>
            </a:r>
            <a:r>
              <a:rPr lang="en-US" altLang="zh-TW" sz="20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Humanism</a:t>
            </a:r>
            <a:r>
              <a:rPr lang="en-US" altLang="zh-TW" sz="20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br>
              <a:rPr lang="en-US" altLang="zh-TW" sz="200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US" altLang="zh-TW" sz="200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Job</a:t>
            </a:r>
            <a:r>
              <a:rPr lang="en-US" altLang="zh-TW" sz="20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Enrichment</a:t>
            </a:r>
            <a:r>
              <a:rPr lang="en-US" altLang="zh-TW">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p>
        </p:txBody>
      </p:sp>
      <p:sp>
        <p:nvSpPr>
          <p:cNvPr id="104462" name="Line 13">
            <a:extLst>
              <a:ext uri="{FF2B5EF4-FFF2-40B4-BE49-F238E27FC236}">
                <a16:creationId xmlns:a16="http://schemas.microsoft.com/office/drawing/2014/main" id="{87961BC0-62FB-4DDC-8451-2295FD60D15A}"/>
              </a:ext>
            </a:extLst>
          </p:cNvPr>
          <p:cNvSpPr>
            <a:spLocks noChangeShapeType="1"/>
          </p:cNvSpPr>
          <p:nvPr/>
        </p:nvSpPr>
        <p:spPr bwMode="auto">
          <a:xfrm>
            <a:off x="1219200" y="4323928"/>
            <a:ext cx="0" cy="914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4463" name="Line 14">
            <a:extLst>
              <a:ext uri="{FF2B5EF4-FFF2-40B4-BE49-F238E27FC236}">
                <a16:creationId xmlns:a16="http://schemas.microsoft.com/office/drawing/2014/main" id="{989227AF-30A6-4D42-863A-2B9C285D5136}"/>
              </a:ext>
            </a:extLst>
          </p:cNvPr>
          <p:cNvSpPr>
            <a:spLocks noChangeShapeType="1"/>
          </p:cNvSpPr>
          <p:nvPr/>
        </p:nvSpPr>
        <p:spPr bwMode="auto">
          <a:xfrm>
            <a:off x="3352800" y="3638128"/>
            <a:ext cx="5334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4464" name="Rectangle 15">
            <a:extLst>
              <a:ext uri="{FF2B5EF4-FFF2-40B4-BE49-F238E27FC236}">
                <a16:creationId xmlns:a16="http://schemas.microsoft.com/office/drawing/2014/main" id="{59F97EC9-7924-4EB8-B661-430FD4ECA91D}"/>
              </a:ext>
            </a:extLst>
          </p:cNvPr>
          <p:cNvSpPr>
            <a:spLocks noChangeArrowheads="1"/>
          </p:cNvSpPr>
          <p:nvPr/>
        </p:nvSpPr>
        <p:spPr bwMode="auto">
          <a:xfrm>
            <a:off x="304800" y="5314528"/>
            <a:ext cx="4876800" cy="1066800"/>
          </a:xfrm>
          <a:prstGeom prst="rect">
            <a:avLst/>
          </a:prstGeom>
          <a:noFill/>
          <a:ln w="38100">
            <a:solidFill>
              <a:srgbClr val="00FFFF"/>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3600">
                <a:latin typeface="Arial Unicode MS" panose="020B0604020202020204" pitchFamily="34" charset="-128"/>
                <a:ea typeface="Arial Unicode MS" panose="020B0604020202020204" pitchFamily="34" charset="-128"/>
                <a:cs typeface="Arial Unicode MS" panose="020B0604020202020204" pitchFamily="34" charset="-128"/>
              </a:rPr>
              <a:t>工作特徵模式</a:t>
            </a:r>
            <a:r>
              <a:rPr lang="zh-TW" altLang="en-US" sz="36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zh-TW" altLang="en-US" sz="3200">
              <a:latin typeface="Arial Unicode MS" panose="020B0604020202020204" pitchFamily="34" charset="-128"/>
              <a:ea typeface="Arial Unicode MS" panose="020B0604020202020204" pitchFamily="34" charset="-128"/>
              <a:cs typeface="Arial Unicode MS" panose="020B0604020202020204" pitchFamily="34" charset="-128"/>
            </a:endParaRPr>
          </a:p>
          <a:p>
            <a:pPr algn="ctr" eaLnBrk="1" hangingPunct="1"/>
            <a:r>
              <a:rPr lang="en-US" altLang="zh-TW" sz="1600">
                <a:solidFill>
                  <a:srgbClr val="FFFF66"/>
                </a:solidFill>
                <a:latin typeface="Arial Unicode MS" panose="020B0604020202020204" pitchFamily="34" charset="-128"/>
                <a:ea typeface="Arial Unicode MS" panose="020B0604020202020204" pitchFamily="34" charset="-128"/>
                <a:cs typeface="Arial Unicode MS" panose="020B0604020202020204" pitchFamily="34" charset="-128"/>
              </a:rPr>
              <a:t>JOB</a:t>
            </a:r>
            <a:r>
              <a:rPr lang="en-US" altLang="zh-TW" sz="16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1600">
                <a:solidFill>
                  <a:srgbClr val="FFFF66"/>
                </a:solidFill>
                <a:latin typeface="Arial Unicode MS" panose="020B0604020202020204" pitchFamily="34" charset="-128"/>
                <a:ea typeface="Arial Unicode MS" panose="020B0604020202020204" pitchFamily="34" charset="-128"/>
                <a:cs typeface="Arial Unicode MS" panose="020B0604020202020204" pitchFamily="34" charset="-128"/>
              </a:rPr>
              <a:t>CHARACTERISTICS</a:t>
            </a:r>
            <a:r>
              <a:rPr lang="en-US" altLang="zh-TW" sz="16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1600">
                <a:solidFill>
                  <a:srgbClr val="FFFF66"/>
                </a:solidFill>
                <a:latin typeface="Arial Unicode MS" panose="020B0604020202020204" pitchFamily="34" charset="-128"/>
                <a:ea typeface="Arial Unicode MS" panose="020B0604020202020204" pitchFamily="34" charset="-128"/>
                <a:cs typeface="Arial Unicode MS" panose="020B0604020202020204" pitchFamily="34" charset="-128"/>
              </a:rPr>
              <a:t>MODEL</a:t>
            </a:r>
          </a:p>
        </p:txBody>
      </p:sp>
      <p:sp>
        <p:nvSpPr>
          <p:cNvPr id="104465" name="Line 16">
            <a:extLst>
              <a:ext uri="{FF2B5EF4-FFF2-40B4-BE49-F238E27FC236}">
                <a16:creationId xmlns:a16="http://schemas.microsoft.com/office/drawing/2014/main" id="{D664B650-B523-4C1D-9D35-CF0966E1DBF8}"/>
              </a:ext>
            </a:extLst>
          </p:cNvPr>
          <p:cNvSpPr>
            <a:spLocks noChangeShapeType="1"/>
          </p:cNvSpPr>
          <p:nvPr/>
        </p:nvSpPr>
        <p:spPr bwMode="auto">
          <a:xfrm>
            <a:off x="1066800" y="1580728"/>
            <a:ext cx="0" cy="1676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7">
            <a:extLst>
              <a:ext uri="{FF2B5EF4-FFF2-40B4-BE49-F238E27FC236}">
                <a16:creationId xmlns:a16="http://schemas.microsoft.com/office/drawing/2014/main" id="{8A4AE35E-2B4F-4B01-978A-6D0135EB5EB4}"/>
              </a:ext>
            </a:extLst>
          </p:cNvPr>
          <p:cNvSpPr>
            <a:spLocks noGrp="1" noChangeArrowheads="1"/>
          </p:cNvSpPr>
          <p:nvPr>
            <p:ph type="title" idx="4294967295"/>
          </p:nvPr>
        </p:nvSpPr>
        <p:spPr bwMode="auto">
          <a:xfrm>
            <a:off x="685800" y="188913"/>
            <a:ext cx="7772400" cy="5159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sz="24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工作特徵模式</a:t>
            </a:r>
          </a:p>
        </p:txBody>
      </p:sp>
      <p:sp>
        <p:nvSpPr>
          <p:cNvPr id="106499" name="Rectangle 2">
            <a:extLst>
              <a:ext uri="{FF2B5EF4-FFF2-40B4-BE49-F238E27FC236}">
                <a16:creationId xmlns:a16="http://schemas.microsoft.com/office/drawing/2014/main" id="{1B351E80-6C70-475B-8B0C-E25DDADB12C9}"/>
              </a:ext>
            </a:extLst>
          </p:cNvPr>
          <p:cNvSpPr>
            <a:spLocks noChangeArrowheads="1"/>
          </p:cNvSpPr>
          <p:nvPr/>
        </p:nvSpPr>
        <p:spPr bwMode="auto">
          <a:xfrm>
            <a:off x="539552" y="66675"/>
            <a:ext cx="8261548" cy="762000"/>
          </a:xfrm>
          <a:prstGeom prst="rect">
            <a:avLst/>
          </a:prstGeom>
          <a:solidFill>
            <a:srgbClr val="CCFFCC"/>
          </a:solidFill>
          <a:ln w="57150">
            <a:solidFill>
              <a:srgbClr val="00FF00"/>
            </a:solidFill>
            <a:miter lim="800000"/>
            <a:headEnd/>
            <a:tailEnd/>
          </a:ln>
          <a:effectLst>
            <a:outerShdw dist="35921" dir="2700000" algn="ctr" rotWithShape="0">
              <a:schemeClr val="bg2"/>
            </a:outerShdw>
          </a:effec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4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工作特徵模式</a:t>
            </a:r>
            <a:r>
              <a:rPr lang="zh-TW" altLang="en-US"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JOB</a:t>
            </a:r>
            <a:r>
              <a:rPr lang="en-US" altLang="zh-TW"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CHARACTERISTICS</a:t>
            </a:r>
            <a:r>
              <a:rPr lang="en-US" altLang="zh-TW"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MODEL</a:t>
            </a:r>
          </a:p>
        </p:txBody>
      </p:sp>
      <p:sp>
        <p:nvSpPr>
          <p:cNvPr id="106500" name="Text Box 3">
            <a:extLst>
              <a:ext uri="{FF2B5EF4-FFF2-40B4-BE49-F238E27FC236}">
                <a16:creationId xmlns:a16="http://schemas.microsoft.com/office/drawing/2014/main" id="{7768AA55-7155-4F83-839C-9F2CD01E90C5}"/>
              </a:ext>
            </a:extLst>
          </p:cNvPr>
          <p:cNvSpPr txBox="1">
            <a:spLocks noChangeArrowheads="1"/>
          </p:cNvSpPr>
          <p:nvPr/>
        </p:nvSpPr>
        <p:spPr bwMode="auto">
          <a:xfrm>
            <a:off x="304800" y="904875"/>
            <a:ext cx="8839200" cy="529375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TW" sz="2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核心工作層面</a:t>
            </a:r>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關鍵心理狀態</a:t>
            </a:r>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800" dirty="0">
                <a:latin typeface="Arial Unicode MS" panose="020B0604020202020204" pitchFamily="34" charset="-128"/>
                <a:ea typeface="Arial Unicode MS" panose="020B0604020202020204" pitchFamily="34" charset="-128"/>
                <a:cs typeface="Arial Unicode MS" panose="020B0604020202020204" pitchFamily="34" charset="-128"/>
              </a:rPr>
              <a:t>潛在激勵分數</a:t>
            </a:r>
            <a:r>
              <a:rPr lang="zh-TW" altLang="en-US"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u="sng" dirty="0">
                <a:latin typeface="Arial Unicode MS" panose="020B0604020202020204" pitchFamily="34" charset="-128"/>
                <a:ea typeface="Arial Unicode MS" panose="020B0604020202020204" pitchFamily="34" charset="-128"/>
                <a:cs typeface="Arial Unicode MS" panose="020B0604020202020204" pitchFamily="34" charset="-128"/>
              </a:rPr>
              <a:t>Core</a:t>
            </a:r>
            <a:r>
              <a:rPr lang="en-US" altLang="zh-TW" sz="2000" u="sng"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u="sng" dirty="0">
                <a:latin typeface="Arial Unicode MS" panose="020B0604020202020204" pitchFamily="34" charset="-128"/>
                <a:ea typeface="Arial Unicode MS" panose="020B0604020202020204" pitchFamily="34" charset="-128"/>
                <a:cs typeface="Arial Unicode MS" panose="020B0604020202020204" pitchFamily="34" charset="-128"/>
              </a:rPr>
              <a:t>Job</a:t>
            </a:r>
            <a:r>
              <a:rPr lang="en-US" altLang="zh-TW" sz="2000" u="sng"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u="sng" dirty="0">
                <a:latin typeface="Arial Unicode MS" panose="020B0604020202020204" pitchFamily="34" charset="-128"/>
                <a:ea typeface="Arial Unicode MS" panose="020B0604020202020204" pitchFamily="34" charset="-128"/>
                <a:cs typeface="Arial Unicode MS" panose="020B0604020202020204" pitchFamily="34" charset="-128"/>
              </a:rPr>
              <a:t>Dimensions</a:t>
            </a:r>
            <a:r>
              <a:rPr lang="en-US" altLang="zh-TW"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u="sng" dirty="0">
                <a:latin typeface="Arial Unicode MS" panose="020B0604020202020204" pitchFamily="34" charset="-128"/>
                <a:ea typeface="Arial Unicode MS" panose="020B0604020202020204" pitchFamily="34" charset="-128"/>
                <a:cs typeface="Arial Unicode MS" panose="020B0604020202020204" pitchFamily="34" charset="-128"/>
              </a:rPr>
              <a:t>Critical</a:t>
            </a:r>
            <a:r>
              <a:rPr lang="en-US" altLang="zh-TW" sz="2000" u="sng"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u="sng" dirty="0">
                <a:latin typeface="Arial Unicode MS" panose="020B0604020202020204" pitchFamily="34" charset="-128"/>
                <a:ea typeface="Arial Unicode MS" panose="020B0604020202020204" pitchFamily="34" charset="-128"/>
                <a:cs typeface="Arial Unicode MS" panose="020B0604020202020204" pitchFamily="34" charset="-128"/>
              </a:rPr>
              <a:t>PSY</a:t>
            </a:r>
            <a:r>
              <a:rPr lang="en-US" altLang="zh-TW" sz="2000" u="sng"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u="sng" dirty="0">
                <a:latin typeface="Arial Unicode MS" panose="020B0604020202020204" pitchFamily="34" charset="-128"/>
                <a:ea typeface="Arial Unicode MS" panose="020B0604020202020204" pitchFamily="34" charset="-128"/>
                <a:cs typeface="Arial Unicode MS" panose="020B0604020202020204" pitchFamily="34" charset="-128"/>
              </a:rPr>
              <a:t>States</a:t>
            </a:r>
            <a:r>
              <a:rPr lang="en-US" altLang="zh-TW"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u="sng" dirty="0">
                <a:latin typeface="Arial Unicode MS" panose="020B0604020202020204" pitchFamily="34" charset="-128"/>
                <a:ea typeface="Arial Unicode MS" panose="020B0604020202020204" pitchFamily="34" charset="-128"/>
                <a:cs typeface="Arial Unicode MS" panose="020B0604020202020204" pitchFamily="34" charset="-128"/>
              </a:rPr>
              <a:t>Motivating</a:t>
            </a:r>
            <a:r>
              <a:rPr lang="en-US" altLang="zh-TW" sz="2000" u="sng"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u="sng" dirty="0">
                <a:latin typeface="Arial Unicode MS" panose="020B0604020202020204" pitchFamily="34" charset="-128"/>
                <a:ea typeface="Arial Unicode MS" panose="020B0604020202020204" pitchFamily="34" charset="-128"/>
                <a:cs typeface="Arial Unicode MS" panose="020B0604020202020204" pitchFamily="34" charset="-128"/>
              </a:rPr>
              <a:t>Potential</a:t>
            </a:r>
            <a:r>
              <a:rPr lang="en-US" altLang="zh-TW" sz="2000" u="sng"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u="sng" dirty="0">
                <a:latin typeface="Arial Unicode MS" panose="020B0604020202020204" pitchFamily="34" charset="-128"/>
                <a:ea typeface="Arial Unicode MS" panose="020B0604020202020204" pitchFamily="34" charset="-128"/>
                <a:cs typeface="Arial Unicode MS" panose="020B0604020202020204" pitchFamily="34" charset="-128"/>
              </a:rPr>
              <a:t>Score</a:t>
            </a:r>
          </a:p>
          <a:p>
            <a:pPr eaLnBrk="1" hangingPunct="1">
              <a:spcBef>
                <a:spcPct val="50000"/>
              </a:spcBef>
            </a:pPr>
            <a:r>
              <a:rPr lang="en-US" altLang="zh-TW"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000" dirty="0">
                <a:solidFill>
                  <a:srgbClr val="FFFF66"/>
                </a:solidFill>
                <a:latin typeface="Arial Unicode MS" panose="020B0604020202020204" pitchFamily="34" charset="-128"/>
                <a:ea typeface="Arial Unicode MS" panose="020B0604020202020204" pitchFamily="34" charset="-128"/>
                <a:cs typeface="Arial Unicode MS" panose="020B0604020202020204" pitchFamily="34" charset="-128"/>
              </a:rPr>
              <a:t>技術多樣化</a:t>
            </a:r>
            <a:r>
              <a:rPr lang="zh-TW" altLang="en-US"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dirty="0">
                <a:solidFill>
                  <a:srgbClr val="FFFF66"/>
                </a:solidFill>
                <a:latin typeface="Arial Unicode MS" panose="020B0604020202020204" pitchFamily="34" charset="-128"/>
                <a:ea typeface="Arial Unicode MS" panose="020B0604020202020204" pitchFamily="34" charset="-128"/>
                <a:cs typeface="Arial Unicode MS" panose="020B0604020202020204" pitchFamily="34" charset="-128"/>
              </a:rPr>
              <a:t>SKILL</a:t>
            </a:r>
            <a:r>
              <a:rPr lang="en-US" altLang="zh-TW"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dirty="0">
                <a:solidFill>
                  <a:srgbClr val="FFFF66"/>
                </a:solidFill>
                <a:latin typeface="Arial Unicode MS" panose="020B0604020202020204" pitchFamily="34" charset="-128"/>
                <a:ea typeface="Arial Unicode MS" panose="020B0604020202020204" pitchFamily="34" charset="-128"/>
                <a:cs typeface="Arial Unicode MS" panose="020B0604020202020204" pitchFamily="34" charset="-128"/>
              </a:rPr>
              <a:t>VARIATY</a:t>
            </a:r>
            <a:r>
              <a:rPr lang="en-US" altLang="zh-TW"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altLang="zh-TW" sz="2000" dirty="0">
              <a:solidFill>
                <a:srgbClr val="FFFF66"/>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spcBef>
                <a:spcPct val="50000"/>
              </a:spcBef>
            </a:pPr>
            <a:r>
              <a:rPr lang="en-US" altLang="zh-TW"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dirty="0">
                <a:solidFill>
                  <a:srgbClr val="FFFF66"/>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a:t>
            </a:r>
            <a:r>
              <a:rPr lang="en-US" altLang="zh-TW"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  </a:t>
            </a:r>
            <a:r>
              <a:rPr lang="zh-TW" altLang="en-US" sz="2000" dirty="0">
                <a:solidFill>
                  <a:srgbClr val="FFFF66"/>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工作特定性</a:t>
            </a:r>
            <a:r>
              <a:rPr lang="zh-TW" altLang="en-US"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         				                              </a:t>
            </a:r>
            <a:br>
              <a:rPr lang="zh-TW" altLang="en-US" sz="2000" dirty="0">
                <a:solidFill>
                  <a:srgbClr val="FFFF66"/>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br>
            <a:r>
              <a:rPr lang="en-US" altLang="zh-TW" sz="2000" dirty="0">
                <a:solidFill>
                  <a:srgbClr val="FFFF66"/>
                </a:solidFill>
                <a:latin typeface="Arial Unicode MS" panose="020B0604020202020204" pitchFamily="34" charset="-128"/>
                <a:ea typeface="Arial Unicode MS" panose="020B0604020202020204" pitchFamily="34" charset="-128"/>
                <a:cs typeface="Arial Unicode MS" panose="020B0604020202020204" pitchFamily="34" charset="-128"/>
              </a:rPr>
              <a:t>TASK</a:t>
            </a:r>
            <a:r>
              <a:rPr lang="en-US" altLang="zh-TW"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dirty="0">
                <a:solidFill>
                  <a:srgbClr val="FFFF66"/>
                </a:solidFill>
                <a:latin typeface="Arial Unicode MS" panose="020B0604020202020204" pitchFamily="34" charset="-128"/>
                <a:ea typeface="Arial Unicode MS" panose="020B0604020202020204" pitchFamily="34" charset="-128"/>
                <a:cs typeface="Arial Unicode MS" panose="020B0604020202020204" pitchFamily="34" charset="-128"/>
              </a:rPr>
              <a:t>IDENTITI</a:t>
            </a:r>
          </a:p>
          <a:p>
            <a:pPr eaLnBrk="1" hangingPunct="1">
              <a:spcBef>
                <a:spcPct val="50000"/>
              </a:spcBef>
            </a:pPr>
            <a:r>
              <a:rPr lang="en-US" altLang="zh-TW"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000" dirty="0">
                <a:solidFill>
                  <a:srgbClr val="FFFF66"/>
                </a:solidFill>
                <a:latin typeface="Arial Unicode MS" panose="020B0604020202020204" pitchFamily="34" charset="-128"/>
                <a:ea typeface="Arial Unicode MS" panose="020B0604020202020204" pitchFamily="34" charset="-128"/>
                <a:cs typeface="Arial Unicode MS" panose="020B0604020202020204" pitchFamily="34" charset="-128"/>
              </a:rPr>
              <a:t>工作意義</a:t>
            </a:r>
            <a:r>
              <a:rPr lang="zh-TW" altLang="en-US"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dirty="0">
                <a:solidFill>
                  <a:srgbClr val="FFFF66"/>
                </a:solidFill>
                <a:latin typeface="Arial Unicode MS" panose="020B0604020202020204" pitchFamily="34" charset="-128"/>
                <a:ea typeface="Arial Unicode MS" panose="020B0604020202020204" pitchFamily="34" charset="-128"/>
                <a:cs typeface="Arial Unicode MS" panose="020B0604020202020204" pitchFamily="34" charset="-128"/>
              </a:rPr>
              <a:t>TASK</a:t>
            </a:r>
            <a:r>
              <a:rPr lang="en-US" altLang="zh-TW"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dirty="0">
                <a:solidFill>
                  <a:srgbClr val="FFFF66"/>
                </a:solidFill>
                <a:latin typeface="Arial Unicode MS" panose="020B0604020202020204" pitchFamily="34" charset="-128"/>
                <a:ea typeface="Arial Unicode MS" panose="020B0604020202020204" pitchFamily="34" charset="-128"/>
                <a:cs typeface="Arial Unicode MS" panose="020B0604020202020204" pitchFamily="34" charset="-128"/>
              </a:rPr>
              <a:t>SIGNIFICANTS</a:t>
            </a:r>
            <a:r>
              <a:rPr lang="en-US" altLang="zh-TW"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altLang="zh-TW" sz="2000" dirty="0">
              <a:solidFill>
                <a:srgbClr val="FFFF66"/>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spcBef>
                <a:spcPct val="50000"/>
              </a:spcBef>
            </a:pPr>
            <a:r>
              <a:rPr lang="en-US" altLang="zh-TW" sz="2000" dirty="0">
                <a:solidFill>
                  <a:srgbClr val="FFFF66"/>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a:t>
            </a:r>
            <a:r>
              <a:rPr lang="en-US" altLang="zh-TW"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  </a:t>
            </a:r>
            <a:r>
              <a:rPr lang="zh-TW" altLang="en-US" sz="2000" dirty="0">
                <a:solidFill>
                  <a:srgbClr val="FFFF66"/>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自主性</a:t>
            </a:r>
            <a:r>
              <a:rPr lang="zh-TW" altLang="en-US"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                         </a:t>
            </a:r>
            <a:r>
              <a:rPr lang="zh-TW" altLang="en-US" sz="2000" dirty="0">
                <a:solidFill>
                  <a:srgbClr val="FFFF66"/>
                </a:solidFill>
                <a:latin typeface="Arial Unicode MS" panose="020B0604020202020204" pitchFamily="34" charset="-128"/>
                <a:ea typeface="Arial Unicode MS" panose="020B0604020202020204" pitchFamily="34" charset="-128"/>
                <a:cs typeface="Arial Unicode MS" panose="020B0604020202020204" pitchFamily="34" charset="-128"/>
              </a:rPr>
              <a:t>對成果承擔責任</a:t>
            </a:r>
            <a:r>
              <a:rPr lang="zh-TW" altLang="en-US"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dirty="0">
                <a:solidFill>
                  <a:srgbClr val="FFFF66"/>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AUTONOMY</a:t>
            </a:r>
            <a:r>
              <a:rPr lang="en-US" altLang="zh-TW"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dirty="0">
                <a:solidFill>
                  <a:srgbClr val="FFFF66"/>
                </a:solidFill>
                <a:latin typeface="Arial Unicode MS" panose="020B0604020202020204" pitchFamily="34" charset="-128"/>
                <a:ea typeface="Arial Unicode MS" panose="020B0604020202020204" pitchFamily="34" charset="-128"/>
                <a:cs typeface="Arial Unicode MS" panose="020B0604020202020204" pitchFamily="34" charset="-128"/>
              </a:rPr>
              <a:t>Responsible</a:t>
            </a:r>
            <a:r>
              <a:rPr lang="en-US" altLang="zh-TW"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dirty="0">
                <a:solidFill>
                  <a:srgbClr val="FFFF66"/>
                </a:solidFill>
                <a:latin typeface="Arial Unicode MS" panose="020B0604020202020204" pitchFamily="34" charset="-128"/>
                <a:ea typeface="Arial Unicode MS" panose="020B0604020202020204" pitchFamily="34" charset="-128"/>
                <a:cs typeface="Arial Unicode MS" panose="020B0604020202020204" pitchFamily="34" charset="-128"/>
              </a:rPr>
              <a:t>For</a:t>
            </a:r>
            <a:r>
              <a:rPr lang="en-US" altLang="zh-TW"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dirty="0">
                <a:solidFill>
                  <a:srgbClr val="FFFF66"/>
                </a:solidFill>
                <a:latin typeface="Arial Unicode MS" panose="020B0604020202020204" pitchFamily="34" charset="-128"/>
                <a:ea typeface="Arial Unicode MS" panose="020B0604020202020204" pitchFamily="34" charset="-128"/>
                <a:cs typeface="Arial Unicode MS" panose="020B0604020202020204" pitchFamily="34" charset="-128"/>
              </a:rPr>
              <a:t>Outcome</a:t>
            </a:r>
          </a:p>
          <a:p>
            <a:pPr eaLnBrk="1" hangingPunct="1">
              <a:spcBef>
                <a:spcPct val="50000"/>
              </a:spcBef>
              <a:buFont typeface="Monotype Sorts" pitchFamily="2" charset="2"/>
              <a:buChar char="®"/>
            </a:pPr>
            <a:r>
              <a:rPr lang="zh-TW" altLang="en-US" sz="2000" dirty="0">
                <a:solidFill>
                  <a:srgbClr val="FFFF66"/>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回饋</a:t>
            </a:r>
            <a:r>
              <a:rPr lang="zh-TW" altLang="en-US"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                               </a:t>
            </a:r>
            <a:r>
              <a:rPr lang="zh-TW" altLang="en-US" sz="2000" dirty="0">
                <a:solidFill>
                  <a:srgbClr val="FFFF66"/>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對結果的了解</a:t>
            </a:r>
            <a:r>
              <a:rPr lang="zh-TW" altLang="en-US"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	</a:t>
            </a:r>
            <a:br>
              <a:rPr lang="zh-TW" altLang="en-US" sz="2000" dirty="0">
                <a:solidFill>
                  <a:srgbClr val="FFFF66"/>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br>
            <a:r>
              <a:rPr lang="en-US" altLang="zh-TW" sz="2000" dirty="0">
                <a:solidFill>
                  <a:srgbClr val="FFFF66"/>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FEEDBACK</a:t>
            </a:r>
            <a:r>
              <a:rPr lang="en-US" altLang="zh-TW"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dirty="0">
                <a:solidFill>
                  <a:srgbClr val="FFFF66"/>
                </a:solidFill>
                <a:latin typeface="Arial Unicode MS" panose="020B0604020202020204" pitchFamily="34" charset="-128"/>
                <a:ea typeface="Arial Unicode MS" panose="020B0604020202020204" pitchFamily="34" charset="-128"/>
                <a:cs typeface="Arial Unicode MS" panose="020B0604020202020204" pitchFamily="34" charset="-128"/>
              </a:rPr>
              <a:t>Actual</a:t>
            </a:r>
            <a:r>
              <a:rPr lang="en-US" altLang="zh-TW"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dirty="0">
                <a:solidFill>
                  <a:srgbClr val="FFFF66"/>
                </a:solidFill>
                <a:latin typeface="Arial Unicode MS" panose="020B0604020202020204" pitchFamily="34" charset="-128"/>
                <a:ea typeface="Arial Unicode MS" panose="020B0604020202020204" pitchFamily="34" charset="-128"/>
                <a:cs typeface="Arial Unicode MS" panose="020B0604020202020204" pitchFamily="34" charset="-128"/>
              </a:rPr>
              <a:t>Results</a:t>
            </a:r>
            <a:r>
              <a:rPr lang="en-US" altLang="zh-TW"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p>
        </p:txBody>
      </p:sp>
      <p:sp>
        <p:nvSpPr>
          <p:cNvPr id="106501" name="Text Box 4">
            <a:extLst>
              <a:ext uri="{FF2B5EF4-FFF2-40B4-BE49-F238E27FC236}">
                <a16:creationId xmlns:a16="http://schemas.microsoft.com/office/drawing/2014/main" id="{EFB886EF-74C9-4724-8C49-0426BA41903F}"/>
              </a:ext>
            </a:extLst>
          </p:cNvPr>
          <p:cNvSpPr txBox="1">
            <a:spLocks noChangeArrowheads="1"/>
          </p:cNvSpPr>
          <p:nvPr/>
        </p:nvSpPr>
        <p:spPr bwMode="auto">
          <a:xfrm>
            <a:off x="5867400" y="1743075"/>
            <a:ext cx="3276600" cy="115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TW" sz="20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MPS =          X  </a:t>
            </a:r>
            <a:r>
              <a:rPr lang="en-US" altLang="zh-TW" sz="2000">
                <a:solidFill>
                  <a:srgbClr val="FFFF66"/>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  X  </a:t>
            </a:r>
            <a:r>
              <a:rPr lang="en-US" altLang="zh-TW" sz="20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altLang="zh-TW" sz="20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spcBef>
                <a:spcPct val="50000"/>
              </a:spcBef>
            </a:pPr>
            <a:r>
              <a:rPr lang="en-US" altLang="zh-TW" sz="20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MPS</a:t>
            </a:r>
            <a:r>
              <a:rPr lang="en-US" altLang="zh-TW" sz="20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 = MOTIVATION </a:t>
            </a:r>
          </a:p>
        </p:txBody>
      </p:sp>
      <p:sp>
        <p:nvSpPr>
          <p:cNvPr id="106502" name="Line 5">
            <a:extLst>
              <a:ext uri="{FF2B5EF4-FFF2-40B4-BE49-F238E27FC236}">
                <a16:creationId xmlns:a16="http://schemas.microsoft.com/office/drawing/2014/main" id="{76096232-559B-449D-AF87-2229246ADF56}"/>
              </a:ext>
            </a:extLst>
          </p:cNvPr>
          <p:cNvSpPr>
            <a:spLocks noChangeShapeType="1"/>
          </p:cNvSpPr>
          <p:nvPr/>
        </p:nvSpPr>
        <p:spPr bwMode="auto">
          <a:xfrm>
            <a:off x="6934200" y="1971675"/>
            <a:ext cx="457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6503" name="Text Box 6">
            <a:extLst>
              <a:ext uri="{FF2B5EF4-FFF2-40B4-BE49-F238E27FC236}">
                <a16:creationId xmlns:a16="http://schemas.microsoft.com/office/drawing/2014/main" id="{84AF5988-DD15-4B36-98B6-FD6CD060E8F2}"/>
              </a:ext>
            </a:extLst>
          </p:cNvPr>
          <p:cNvSpPr txBox="1">
            <a:spLocks noChangeArrowheads="1"/>
          </p:cNvSpPr>
          <p:nvPr/>
        </p:nvSpPr>
        <p:spPr bwMode="auto">
          <a:xfrm>
            <a:off x="7081838" y="1895475"/>
            <a:ext cx="304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TW" sz="20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3</a:t>
            </a:r>
          </a:p>
        </p:txBody>
      </p:sp>
      <p:sp>
        <p:nvSpPr>
          <p:cNvPr id="106504" name="Text Box 7">
            <a:extLst>
              <a:ext uri="{FF2B5EF4-FFF2-40B4-BE49-F238E27FC236}">
                <a16:creationId xmlns:a16="http://schemas.microsoft.com/office/drawing/2014/main" id="{5EF72114-F29A-4BCC-929E-879373DEDD0C}"/>
              </a:ext>
            </a:extLst>
          </p:cNvPr>
          <p:cNvSpPr txBox="1">
            <a:spLocks noChangeArrowheads="1"/>
          </p:cNvSpPr>
          <p:nvPr/>
        </p:nvSpPr>
        <p:spPr bwMode="auto">
          <a:xfrm>
            <a:off x="7010400" y="1666875"/>
            <a:ext cx="38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TW" sz="20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Wingdings 2" panose="05020102010507070707" pitchFamily="18" charset="2"/>
              </a:rPr>
              <a:t></a:t>
            </a:r>
          </a:p>
        </p:txBody>
      </p:sp>
      <p:sp>
        <p:nvSpPr>
          <p:cNvPr id="106505" name="Rectangle 8">
            <a:extLst>
              <a:ext uri="{FF2B5EF4-FFF2-40B4-BE49-F238E27FC236}">
                <a16:creationId xmlns:a16="http://schemas.microsoft.com/office/drawing/2014/main" id="{ECECF411-B5B6-4688-B515-2DBB6B900A43}"/>
              </a:ext>
            </a:extLst>
          </p:cNvPr>
          <p:cNvSpPr>
            <a:spLocks noChangeArrowheads="1"/>
          </p:cNvSpPr>
          <p:nvPr/>
        </p:nvSpPr>
        <p:spPr bwMode="auto">
          <a:xfrm>
            <a:off x="6629400" y="2962275"/>
            <a:ext cx="1295400" cy="457200"/>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3200">
                <a:latin typeface="Arial Unicode MS" panose="020B0604020202020204" pitchFamily="34" charset="-128"/>
                <a:ea typeface="Arial Unicode MS" panose="020B0604020202020204" pitchFamily="34" charset="-128"/>
                <a:cs typeface="Arial Unicode MS" panose="020B0604020202020204" pitchFamily="34" charset="-128"/>
              </a:rPr>
              <a:t>應用</a:t>
            </a:r>
          </a:p>
        </p:txBody>
      </p:sp>
      <p:sp>
        <p:nvSpPr>
          <p:cNvPr id="106506" name="Text Box 9">
            <a:extLst>
              <a:ext uri="{FF2B5EF4-FFF2-40B4-BE49-F238E27FC236}">
                <a16:creationId xmlns:a16="http://schemas.microsoft.com/office/drawing/2014/main" id="{542F670A-724F-457D-9B1C-3E54A32F3DBC}"/>
              </a:ext>
            </a:extLst>
          </p:cNvPr>
          <p:cNvSpPr txBox="1">
            <a:spLocks noChangeArrowheads="1"/>
          </p:cNvSpPr>
          <p:nvPr/>
        </p:nvSpPr>
        <p:spPr bwMode="auto">
          <a:xfrm>
            <a:off x="5791200" y="3495675"/>
            <a:ext cx="3352800" cy="282892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457200" indent="-457200">
              <a:defRPr kumimoji="1">
                <a:solidFill>
                  <a:schemeClr val="tx1"/>
                </a:solidFill>
                <a:latin typeface="Arial" panose="020B0604020202020204" pitchFamily="34" charset="0"/>
                <a:ea typeface="新細明體" panose="02020500000000000000" pitchFamily="18" charset="-120"/>
              </a:defRPr>
            </a:lvl1pPr>
            <a:lvl2pPr marL="914400" indent="-457200">
              <a:defRPr kumimoji="1">
                <a:solidFill>
                  <a:schemeClr val="tx1"/>
                </a:solidFill>
                <a:latin typeface="Arial" panose="020B0604020202020204" pitchFamily="34" charset="0"/>
                <a:ea typeface="新細明體" panose="02020500000000000000" pitchFamily="18" charset="-120"/>
              </a:defRPr>
            </a:lvl2pPr>
            <a:lvl3pPr marL="1371600" indent="-457200">
              <a:defRPr kumimoji="1">
                <a:solidFill>
                  <a:schemeClr val="tx1"/>
                </a:solidFill>
                <a:latin typeface="Arial" panose="020B0604020202020204" pitchFamily="34" charset="0"/>
                <a:ea typeface="新細明體" panose="02020500000000000000" pitchFamily="18" charset="-120"/>
              </a:defRPr>
            </a:lvl3pPr>
            <a:lvl4pPr marL="1828800" indent="-457200">
              <a:defRPr kumimoji="1">
                <a:solidFill>
                  <a:schemeClr val="tx1"/>
                </a:solidFill>
                <a:latin typeface="Arial" panose="020B0604020202020204" pitchFamily="34" charset="0"/>
                <a:ea typeface="新細明體" panose="02020500000000000000" pitchFamily="18" charset="-120"/>
              </a:defRPr>
            </a:lvl4pPr>
            <a:lvl5pPr marL="2286000" indent="-457200">
              <a:defRPr kumimoji="1">
                <a:solidFill>
                  <a:schemeClr val="tx1"/>
                </a:solidFill>
                <a:latin typeface="Arial" panose="020B0604020202020204" pitchFamily="34" charset="0"/>
                <a:ea typeface="新細明體" panose="02020500000000000000" pitchFamily="18" charset="-120"/>
              </a:defRPr>
            </a:lvl5pPr>
            <a:lvl6pPr marL="2743200" indent="-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3200400" indent="-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657600" indent="-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4114800" indent="-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AutoNum type="arabicPeriod"/>
            </a:pPr>
            <a:r>
              <a:rPr lang="zh-TW" altLang="en-US" sz="2500">
                <a:latin typeface="Arial Unicode MS" panose="020B0604020202020204" pitchFamily="34" charset="-128"/>
                <a:ea typeface="Arial Unicode MS" panose="020B0604020202020204" pitchFamily="34" charset="-128"/>
                <a:cs typeface="Arial Unicode MS" panose="020B0604020202020204" pitchFamily="34" charset="-128"/>
              </a:rPr>
              <a:t>共同工作小組</a:t>
            </a:r>
            <a:r>
              <a:rPr lang="zh-TW" altLang="en-US" sz="25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zh-TW" altLang="en-US" sz="250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spcBef>
                <a:spcPct val="50000"/>
              </a:spcBef>
              <a:buFontTx/>
              <a:buAutoNum type="arabicPeriod"/>
            </a:pPr>
            <a:r>
              <a:rPr lang="zh-TW" altLang="en-US" sz="2500">
                <a:latin typeface="Arial Unicode MS" panose="020B0604020202020204" pitchFamily="34" charset="-128"/>
                <a:ea typeface="Arial Unicode MS" panose="020B0604020202020204" pitchFamily="34" charset="-128"/>
                <a:cs typeface="Arial Unicode MS" panose="020B0604020202020204" pitchFamily="34" charset="-128"/>
              </a:rPr>
              <a:t>合併任務</a:t>
            </a:r>
            <a:r>
              <a:rPr lang="zh-TW" altLang="en-US" sz="25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zh-TW" altLang="en-US" sz="250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spcBef>
                <a:spcPct val="50000"/>
              </a:spcBef>
              <a:buFontTx/>
              <a:buAutoNum type="arabicPeriod"/>
            </a:pPr>
            <a:r>
              <a:rPr lang="zh-TW" altLang="en-US" sz="2500">
                <a:latin typeface="Arial Unicode MS" panose="020B0604020202020204" pitchFamily="34" charset="-128"/>
                <a:ea typeface="Arial Unicode MS" panose="020B0604020202020204" pitchFamily="34" charset="-128"/>
                <a:cs typeface="Arial Unicode MS" panose="020B0604020202020204" pitchFamily="34" charset="-128"/>
              </a:rPr>
              <a:t>與顧客連系</a:t>
            </a:r>
            <a:r>
              <a:rPr lang="zh-TW" altLang="en-US" sz="25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zh-TW" altLang="en-US" sz="250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spcBef>
                <a:spcPct val="50000"/>
              </a:spcBef>
              <a:buFontTx/>
              <a:buAutoNum type="arabicPeriod"/>
            </a:pPr>
            <a:r>
              <a:rPr lang="zh-TW" altLang="en-US" sz="2500">
                <a:latin typeface="Arial Unicode MS" panose="020B0604020202020204" pitchFamily="34" charset="-128"/>
                <a:ea typeface="Arial Unicode MS" panose="020B0604020202020204" pitchFamily="34" charset="-128"/>
                <a:cs typeface="Arial Unicode MS" panose="020B0604020202020204" pitchFamily="34" charset="-128"/>
              </a:rPr>
              <a:t>縱向工作分配</a:t>
            </a:r>
            <a:r>
              <a:rPr lang="zh-TW" altLang="en-US" sz="25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zh-TW" altLang="en-US" sz="250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spcBef>
                <a:spcPct val="50000"/>
              </a:spcBef>
              <a:buFontTx/>
              <a:buAutoNum type="arabicPeriod"/>
            </a:pPr>
            <a:r>
              <a:rPr lang="zh-TW" altLang="en-US" sz="2800">
                <a:latin typeface="Arial Unicode MS" panose="020B0604020202020204" pitchFamily="34" charset="-128"/>
                <a:ea typeface="Arial Unicode MS" panose="020B0604020202020204" pitchFamily="34" charset="-128"/>
                <a:cs typeface="Arial Unicode MS" panose="020B0604020202020204" pitchFamily="34" charset="-128"/>
              </a:rPr>
              <a:t>回饋</a:t>
            </a:r>
            <a:r>
              <a:rPr lang="en-US" altLang="zh-TW" sz="280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28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800">
                <a:latin typeface="Arial Unicode MS" panose="020B0604020202020204" pitchFamily="34" charset="-128"/>
                <a:ea typeface="Arial Unicode MS" panose="020B0604020202020204" pitchFamily="34" charset="-128"/>
                <a:cs typeface="Arial Unicode MS" panose="020B0604020202020204" pitchFamily="34" charset="-128"/>
              </a:rPr>
              <a:t>反應</a:t>
            </a:r>
          </a:p>
        </p:txBody>
      </p:sp>
      <p:sp>
        <p:nvSpPr>
          <p:cNvPr id="106507" name="AutoShape 10">
            <a:extLst>
              <a:ext uri="{FF2B5EF4-FFF2-40B4-BE49-F238E27FC236}">
                <a16:creationId xmlns:a16="http://schemas.microsoft.com/office/drawing/2014/main" id="{D922A734-2A56-42D2-9A95-7B5047F17ADE}"/>
              </a:ext>
            </a:extLst>
          </p:cNvPr>
          <p:cNvSpPr>
            <a:spLocks/>
          </p:cNvSpPr>
          <p:nvPr/>
        </p:nvSpPr>
        <p:spPr bwMode="auto">
          <a:xfrm>
            <a:off x="2438400" y="1895475"/>
            <a:ext cx="381000" cy="1447800"/>
          </a:xfrm>
          <a:prstGeom prst="rightBrace">
            <a:avLst>
              <a:gd name="adj1" fmla="val 31667"/>
              <a:gd name="adj2" fmla="val 50000"/>
            </a:avLst>
          </a:prstGeom>
          <a:noFill/>
          <a:ln w="50800">
            <a:solidFill>
              <a:srgbClr val="00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6508" name="Line 11">
            <a:extLst>
              <a:ext uri="{FF2B5EF4-FFF2-40B4-BE49-F238E27FC236}">
                <a16:creationId xmlns:a16="http://schemas.microsoft.com/office/drawing/2014/main" id="{EEDEB6B3-822C-4234-AB22-A7277C71B6CC}"/>
              </a:ext>
            </a:extLst>
          </p:cNvPr>
          <p:cNvSpPr>
            <a:spLocks noChangeShapeType="1"/>
          </p:cNvSpPr>
          <p:nvPr/>
        </p:nvSpPr>
        <p:spPr bwMode="auto">
          <a:xfrm>
            <a:off x="2209800" y="4660900"/>
            <a:ext cx="685800" cy="0"/>
          </a:xfrm>
          <a:prstGeom prst="line">
            <a:avLst/>
          </a:prstGeom>
          <a:noFill/>
          <a:ln w="28575">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6509" name="Line 12">
            <a:extLst>
              <a:ext uri="{FF2B5EF4-FFF2-40B4-BE49-F238E27FC236}">
                <a16:creationId xmlns:a16="http://schemas.microsoft.com/office/drawing/2014/main" id="{31F1FA34-D30E-4294-BA86-3C06A0A13F7B}"/>
              </a:ext>
            </a:extLst>
          </p:cNvPr>
          <p:cNvSpPr>
            <a:spLocks noChangeShapeType="1"/>
          </p:cNvSpPr>
          <p:nvPr/>
        </p:nvSpPr>
        <p:spPr bwMode="auto">
          <a:xfrm>
            <a:off x="2209800" y="5727700"/>
            <a:ext cx="685800" cy="0"/>
          </a:xfrm>
          <a:prstGeom prst="line">
            <a:avLst/>
          </a:prstGeom>
          <a:noFill/>
          <a:ln w="28575">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6510" name="Text Box 13">
            <a:extLst>
              <a:ext uri="{FF2B5EF4-FFF2-40B4-BE49-F238E27FC236}">
                <a16:creationId xmlns:a16="http://schemas.microsoft.com/office/drawing/2014/main" id="{69E92490-4C53-45E4-80C8-AA946C1EE180}"/>
              </a:ext>
            </a:extLst>
          </p:cNvPr>
          <p:cNvSpPr txBox="1">
            <a:spLocks noChangeArrowheads="1"/>
          </p:cNvSpPr>
          <p:nvPr/>
        </p:nvSpPr>
        <p:spPr bwMode="auto">
          <a:xfrm>
            <a:off x="2857500" y="2163212"/>
            <a:ext cx="2133600" cy="1017844"/>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8100">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pPr>
            <a:r>
              <a:rPr lang="zh-TW" altLang="en-US" sz="2000" dirty="0">
                <a:solidFill>
                  <a:srgbClr val="FFFF66"/>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體驗到工作意義</a:t>
            </a:r>
            <a:r>
              <a:rPr lang="en-US" altLang="zh-TW" sz="2000" dirty="0">
                <a:solidFill>
                  <a:srgbClr val="FFFF66"/>
                </a:solidFill>
                <a:latin typeface="Arial Unicode MS" panose="020B0604020202020204" pitchFamily="34" charset="-128"/>
                <a:ea typeface="Arial Unicode MS" panose="020B0604020202020204" pitchFamily="34" charset="-128"/>
                <a:cs typeface="Arial Unicode MS" panose="020B0604020202020204" pitchFamily="34" charset="-128"/>
              </a:rPr>
              <a:t>Meaningful</a:t>
            </a:r>
            <a:r>
              <a:rPr lang="en-US" altLang="zh-TW"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dirty="0">
                <a:solidFill>
                  <a:srgbClr val="FFFF66"/>
                </a:solidFill>
                <a:latin typeface="Arial Unicode MS" panose="020B0604020202020204" pitchFamily="34" charset="-128"/>
                <a:ea typeface="Arial Unicode MS" panose="020B0604020202020204" pitchFamily="34" charset="-128"/>
                <a:cs typeface="Arial Unicode MS" panose="020B0604020202020204" pitchFamily="34" charset="-128"/>
              </a:rPr>
              <a:t>Of</a:t>
            </a:r>
            <a:r>
              <a:rPr lang="en-US" altLang="zh-TW"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dirty="0">
                <a:solidFill>
                  <a:srgbClr val="FFFF66"/>
                </a:solidFill>
                <a:latin typeface="Arial Unicode MS" panose="020B0604020202020204" pitchFamily="34" charset="-128"/>
                <a:ea typeface="Arial Unicode MS" panose="020B0604020202020204" pitchFamily="34" charset="-128"/>
                <a:cs typeface="Arial Unicode MS" panose="020B0604020202020204" pitchFamily="34" charset="-128"/>
              </a:rPr>
              <a:t>Work</a:t>
            </a:r>
          </a:p>
        </p:txBody>
      </p:sp>
      <p:sp>
        <p:nvSpPr>
          <p:cNvPr id="106511" name="AutoShape 14">
            <a:extLst>
              <a:ext uri="{FF2B5EF4-FFF2-40B4-BE49-F238E27FC236}">
                <a16:creationId xmlns:a16="http://schemas.microsoft.com/office/drawing/2014/main" id="{FD2D22F9-505A-47C9-A5A6-BCF04282E4BA}"/>
              </a:ext>
            </a:extLst>
          </p:cNvPr>
          <p:cNvSpPr>
            <a:spLocks/>
          </p:cNvSpPr>
          <p:nvPr/>
        </p:nvSpPr>
        <p:spPr bwMode="auto">
          <a:xfrm>
            <a:off x="5410200" y="1133475"/>
            <a:ext cx="381000" cy="4648200"/>
          </a:xfrm>
          <a:prstGeom prst="rightBrace">
            <a:avLst>
              <a:gd name="adj1" fmla="val 101667"/>
              <a:gd name="adj2" fmla="val 44398"/>
            </a:avLst>
          </a:prstGeom>
          <a:noFill/>
          <a:ln w="38100">
            <a:solidFill>
              <a:srgbClr val="00FFFF"/>
            </a:solidFill>
            <a:round/>
            <a:headEnd/>
            <a:tailEnd/>
          </a:ln>
          <a:effectLst/>
          <a:extLst>
            <a:ext uri="{909E8E84-426E-40DD-AFC4-6F175D3DCCD1}">
              <a14:hiddenFill xmlns:a14="http://schemas.microsoft.com/office/drawing/2010/main">
                <a:solidFill>
                  <a:srgbClr val="00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8">
            <a:extLst>
              <a:ext uri="{FF2B5EF4-FFF2-40B4-BE49-F238E27FC236}">
                <a16:creationId xmlns:a16="http://schemas.microsoft.com/office/drawing/2014/main" id="{05985AFB-F8B3-4516-BC5E-84A8B2D37FDA}"/>
              </a:ext>
            </a:extLst>
          </p:cNvPr>
          <p:cNvSpPr>
            <a:spLocks noGrp="1" noChangeArrowheads="1"/>
          </p:cNvSpPr>
          <p:nvPr>
            <p:ph type="title" idx="4294967295"/>
          </p:nvPr>
        </p:nvSpPr>
        <p:spPr bwMode="auto">
          <a:xfrm>
            <a:off x="179388" y="320675"/>
            <a:ext cx="3238500" cy="371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sz="4000">
                <a:solidFill>
                  <a:srgbClr val="FFFF99"/>
                </a:solidFill>
                <a:latin typeface="Arial Unicode MS" panose="020B0604020202020204" pitchFamily="34" charset="-128"/>
                <a:ea typeface="Arial Unicode MS" panose="020B0604020202020204" pitchFamily="34" charset="-128"/>
                <a:cs typeface="Arial Unicode MS" panose="020B0604020202020204" pitchFamily="34" charset="-128"/>
              </a:rPr>
              <a:t>品質管理圈</a:t>
            </a:r>
          </a:p>
        </p:txBody>
      </p:sp>
      <p:sp>
        <p:nvSpPr>
          <p:cNvPr id="108547" name="Rectangle 2">
            <a:extLst>
              <a:ext uri="{FF2B5EF4-FFF2-40B4-BE49-F238E27FC236}">
                <a16:creationId xmlns:a16="http://schemas.microsoft.com/office/drawing/2014/main" id="{590D8684-2143-40EA-82AA-80EDB3756131}"/>
              </a:ext>
            </a:extLst>
          </p:cNvPr>
          <p:cNvSpPr>
            <a:spLocks noChangeArrowheads="1"/>
          </p:cNvSpPr>
          <p:nvPr/>
        </p:nvSpPr>
        <p:spPr bwMode="auto">
          <a:xfrm>
            <a:off x="152400" y="0"/>
            <a:ext cx="8307388" cy="838200"/>
          </a:xfrm>
          <a:prstGeom prst="rect">
            <a:avLst/>
          </a:prstGeom>
          <a:solidFill>
            <a:schemeClr val="bg2"/>
          </a:solidFill>
          <a:ln w="28575">
            <a:solidFill>
              <a:schemeClr val="tx1"/>
            </a:solidFill>
            <a:miter lim="800000"/>
            <a:headEnd/>
            <a:tailEnd/>
          </a:ln>
          <a:effectLst>
            <a:outerShdw dist="35921" dir="2700000" algn="ctr" rotWithShape="0">
              <a:schemeClr val="bg2"/>
            </a:outerShdw>
          </a:effec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5000">
                <a:solidFill>
                  <a:srgbClr val="FFFF99"/>
                </a:solidFill>
                <a:latin typeface="Arial Unicode MS" panose="020B0604020202020204" pitchFamily="34" charset="-128"/>
                <a:ea typeface="Arial Unicode MS" panose="020B0604020202020204" pitchFamily="34" charset="-128"/>
                <a:cs typeface="Arial Unicode MS" panose="020B0604020202020204" pitchFamily="34" charset="-128"/>
              </a:rPr>
              <a:t>品質管理圈</a:t>
            </a:r>
            <a:r>
              <a:rPr lang="zh-TW" altLang="en-US" sz="22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200">
                <a:solidFill>
                  <a:srgbClr val="FFFF99"/>
                </a:solidFill>
                <a:latin typeface="Arial Unicode MS" panose="020B0604020202020204" pitchFamily="34" charset="-128"/>
                <a:ea typeface="Arial Unicode MS" panose="020B0604020202020204" pitchFamily="34" charset="-128"/>
                <a:cs typeface="Arial Unicode MS" panose="020B0604020202020204" pitchFamily="34" charset="-128"/>
              </a:rPr>
              <a:t>Quality</a:t>
            </a:r>
            <a:r>
              <a:rPr lang="en-US" altLang="zh-TW" sz="22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200">
                <a:solidFill>
                  <a:srgbClr val="FFFF99"/>
                </a:solidFill>
                <a:latin typeface="Arial Unicode MS" panose="020B0604020202020204" pitchFamily="34" charset="-128"/>
                <a:ea typeface="Arial Unicode MS" panose="020B0604020202020204" pitchFamily="34" charset="-128"/>
                <a:cs typeface="Arial Unicode MS" panose="020B0604020202020204" pitchFamily="34" charset="-128"/>
              </a:rPr>
              <a:t>Control</a:t>
            </a:r>
            <a:r>
              <a:rPr lang="en-US" altLang="zh-TW" sz="22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200">
                <a:solidFill>
                  <a:srgbClr val="FFFF99"/>
                </a:solidFill>
                <a:latin typeface="Arial Unicode MS" panose="020B0604020202020204" pitchFamily="34" charset="-128"/>
                <a:ea typeface="Arial Unicode MS" panose="020B0604020202020204" pitchFamily="34" charset="-128"/>
                <a:cs typeface="Arial Unicode MS" panose="020B0604020202020204" pitchFamily="34" charset="-128"/>
              </a:rPr>
              <a:t>Circles</a:t>
            </a:r>
            <a:endParaRPr lang="en-US" altLang="zh-TW" sz="2400">
              <a:solidFill>
                <a:srgbClr val="FFFF99"/>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8548" name="Text Box 3">
            <a:extLst>
              <a:ext uri="{FF2B5EF4-FFF2-40B4-BE49-F238E27FC236}">
                <a16:creationId xmlns:a16="http://schemas.microsoft.com/office/drawing/2014/main" id="{EBD568E2-D6D7-4819-A7FF-880E4505C958}"/>
              </a:ext>
            </a:extLst>
          </p:cNvPr>
          <p:cNvSpPr txBox="1">
            <a:spLocks noChangeArrowheads="1"/>
          </p:cNvSpPr>
          <p:nvPr/>
        </p:nvSpPr>
        <p:spPr bwMode="auto">
          <a:xfrm>
            <a:off x="6477000" y="381000"/>
            <a:ext cx="15240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r" eaLnBrk="1" hangingPunct="1">
              <a:spcBef>
                <a:spcPct val="50000"/>
              </a:spcBef>
            </a:pPr>
            <a:r>
              <a:rPr lang="en-US" altLang="zh-TW" sz="22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DEMING</a:t>
            </a:r>
          </a:p>
        </p:txBody>
      </p:sp>
      <p:sp>
        <p:nvSpPr>
          <p:cNvPr id="108549" name="Rectangle 4">
            <a:extLst>
              <a:ext uri="{FF2B5EF4-FFF2-40B4-BE49-F238E27FC236}">
                <a16:creationId xmlns:a16="http://schemas.microsoft.com/office/drawing/2014/main" id="{D2023520-EE17-4CAD-BEB1-276AC2FD4638}"/>
              </a:ext>
            </a:extLst>
          </p:cNvPr>
          <p:cNvSpPr>
            <a:spLocks noChangeArrowheads="1"/>
          </p:cNvSpPr>
          <p:nvPr/>
        </p:nvSpPr>
        <p:spPr bwMode="auto">
          <a:xfrm>
            <a:off x="304800" y="1066800"/>
            <a:ext cx="2133600" cy="1219200"/>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360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再設計的</a:t>
            </a:r>
          </a:p>
          <a:p>
            <a:pPr algn="ctr" eaLnBrk="1" hangingPunct="1"/>
            <a:r>
              <a:rPr lang="zh-TW" altLang="en-US" sz="360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方法</a:t>
            </a:r>
          </a:p>
        </p:txBody>
      </p:sp>
      <p:sp>
        <p:nvSpPr>
          <p:cNvPr id="108550" name="Rectangle 5">
            <a:extLst>
              <a:ext uri="{FF2B5EF4-FFF2-40B4-BE49-F238E27FC236}">
                <a16:creationId xmlns:a16="http://schemas.microsoft.com/office/drawing/2014/main" id="{5096991A-8850-41E0-9334-D7BB6E31C058}"/>
              </a:ext>
            </a:extLst>
          </p:cNvPr>
          <p:cNvSpPr>
            <a:spLocks noChangeArrowheads="1"/>
          </p:cNvSpPr>
          <p:nvPr/>
        </p:nvSpPr>
        <p:spPr bwMode="auto">
          <a:xfrm>
            <a:off x="2667000" y="1219200"/>
            <a:ext cx="1600200" cy="8382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3200" dirty="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技術法</a:t>
            </a:r>
            <a:r>
              <a:rPr lang="zh-TW" altLang="en-US"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zh-TW" altLang="en-US" sz="3200" dirty="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eaLnBrk="1" hangingPunct="1"/>
            <a:r>
              <a:rPr lang="en-US" altLang="zh-TW" sz="1600" dirty="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TECHNICAL</a:t>
            </a:r>
            <a:endParaRPr lang="en-US" altLang="zh-TW" dirty="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8551" name="Text Box 6">
            <a:extLst>
              <a:ext uri="{FF2B5EF4-FFF2-40B4-BE49-F238E27FC236}">
                <a16:creationId xmlns:a16="http://schemas.microsoft.com/office/drawing/2014/main" id="{8D2782C1-C08D-444C-9918-D9935140573E}"/>
              </a:ext>
            </a:extLst>
          </p:cNvPr>
          <p:cNvSpPr txBox="1">
            <a:spLocks noChangeArrowheads="1"/>
          </p:cNvSpPr>
          <p:nvPr/>
        </p:nvSpPr>
        <p:spPr bwMode="auto">
          <a:xfrm>
            <a:off x="4267200" y="1143000"/>
            <a:ext cx="4800600" cy="3091167"/>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Char char="•"/>
            </a:pPr>
            <a:r>
              <a:rPr lang="zh-TW" altLang="en-US" sz="3200" dirty="0">
                <a:latin typeface="Arial Unicode MS" panose="020B0604020202020204" pitchFamily="34" charset="-128"/>
                <a:ea typeface="Arial Unicode MS" panose="020B0604020202020204" pitchFamily="34" charset="-128"/>
                <a:cs typeface="Arial Unicode MS" panose="020B0604020202020204" pitchFamily="34" charset="-128"/>
              </a:rPr>
              <a:t>人體工程學效益管理</a:t>
            </a:r>
            <a:r>
              <a:rPr lang="zh-TW" altLang="en-US"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br>
              <a:rPr lang="zh-TW" altLang="en-US" sz="3200" dirty="0">
                <a:latin typeface="Arial Unicode MS" panose="020B0604020202020204" pitchFamily="34" charset="-128"/>
                <a:ea typeface="Arial Unicode MS" panose="020B0604020202020204" pitchFamily="34" charset="-128"/>
                <a:cs typeface="Arial Unicode MS" panose="020B0604020202020204" pitchFamily="34" charset="-128"/>
              </a:rPr>
            </a:br>
            <a:r>
              <a:rPr lang="zh-TW" altLang="en-US"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4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zh-TW" altLang="en-US" sz="2400" dirty="0">
                <a:latin typeface="Arial Unicode MS" panose="020B0604020202020204" pitchFamily="34" charset="-128"/>
                <a:ea typeface="Arial Unicode MS" panose="020B0604020202020204" pitchFamily="34" charset="-128"/>
                <a:cs typeface="Arial Unicode MS" panose="020B0604020202020204" pitchFamily="34" charset="-128"/>
              </a:rPr>
              <a:t>正確使用資源</a:t>
            </a:r>
            <a:r>
              <a:rPr lang="zh-TW" altLang="en-US" sz="24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4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24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400" dirty="0">
                <a:latin typeface="Arial Unicode MS" panose="020B0604020202020204" pitchFamily="34" charset="-128"/>
                <a:ea typeface="Arial Unicode MS" panose="020B0604020202020204" pitchFamily="34" charset="-128"/>
                <a:cs typeface="Arial Unicode MS" panose="020B0604020202020204" pitchFamily="34" charset="-128"/>
              </a:rPr>
              <a:t>不浪費</a:t>
            </a:r>
            <a:r>
              <a:rPr lang="en-US" altLang="zh-TW" sz="24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altLang="zh-TW" sz="3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lnSpc>
                <a:spcPct val="60000"/>
              </a:lnSpc>
              <a:spcBef>
                <a:spcPct val="50000"/>
              </a:spcBef>
              <a:buFontTx/>
              <a:buChar char="•"/>
            </a:pPr>
            <a:r>
              <a:rPr lang="zh-TW" altLang="en-US" sz="3200" dirty="0">
                <a:latin typeface="Arial Unicode MS" panose="020B0604020202020204" pitchFamily="34" charset="-128"/>
                <a:ea typeface="Arial Unicode MS" panose="020B0604020202020204" pitchFamily="34" charset="-128"/>
                <a:cs typeface="Arial Unicode MS" panose="020B0604020202020204" pitchFamily="34" charset="-128"/>
              </a:rPr>
              <a:t>建議計畫</a:t>
            </a:r>
            <a:r>
              <a:rPr lang="zh-TW" altLang="en-US"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zh-TW" altLang="en-US" sz="3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lnSpc>
                <a:spcPct val="60000"/>
              </a:lnSpc>
              <a:spcBef>
                <a:spcPct val="50000"/>
              </a:spcBef>
              <a:buFontTx/>
              <a:buChar char="•"/>
            </a:pPr>
            <a:r>
              <a:rPr lang="zh-TW" altLang="en-US" sz="3200" dirty="0">
                <a:latin typeface="Arial Unicode MS" panose="020B0604020202020204" pitchFamily="34" charset="-128"/>
                <a:ea typeface="Arial Unicode MS" panose="020B0604020202020204" pitchFamily="34" charset="-128"/>
                <a:cs typeface="Arial Unicode MS" panose="020B0604020202020204" pitchFamily="34" charset="-128"/>
              </a:rPr>
              <a:t>機器人與專家系統</a:t>
            </a:r>
          </a:p>
          <a:p>
            <a:pPr eaLnBrk="1" hangingPunct="1">
              <a:lnSpc>
                <a:spcPct val="60000"/>
              </a:lnSpc>
              <a:spcBef>
                <a:spcPct val="50000"/>
              </a:spcBef>
            </a:pPr>
            <a:r>
              <a:rPr lang="zh-TW" altLang="en-US" sz="24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4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zh-TW" altLang="en-US" sz="2400" dirty="0">
                <a:latin typeface="Arial Unicode MS" panose="020B0604020202020204" pitchFamily="34" charset="-128"/>
                <a:ea typeface="Arial Unicode MS" panose="020B0604020202020204" pitchFamily="34" charset="-128"/>
                <a:cs typeface="Arial Unicode MS" panose="020B0604020202020204" pitchFamily="34" charset="-128"/>
              </a:rPr>
              <a:t>人工智慧</a:t>
            </a:r>
            <a:r>
              <a:rPr lang="en-US" altLang="zh-TW" sz="24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p>
        </p:txBody>
      </p:sp>
      <p:sp>
        <p:nvSpPr>
          <p:cNvPr id="108552" name="Rectangle 7">
            <a:extLst>
              <a:ext uri="{FF2B5EF4-FFF2-40B4-BE49-F238E27FC236}">
                <a16:creationId xmlns:a16="http://schemas.microsoft.com/office/drawing/2014/main" id="{B1DC3AE6-AF67-42FD-AEC3-CE776E0F3DBA}"/>
              </a:ext>
            </a:extLst>
          </p:cNvPr>
          <p:cNvSpPr>
            <a:spLocks noChangeArrowheads="1"/>
          </p:cNvSpPr>
          <p:nvPr/>
        </p:nvSpPr>
        <p:spPr bwMode="auto">
          <a:xfrm>
            <a:off x="3779838" y="4883150"/>
            <a:ext cx="1600200" cy="1066800"/>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3200" dirty="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社會  </a:t>
            </a:r>
          </a:p>
          <a:p>
            <a:pPr algn="ctr" eaLnBrk="1" hangingPunct="1"/>
            <a:r>
              <a:rPr lang="zh-TW" altLang="en-US" sz="3200" dirty="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技術法</a:t>
            </a:r>
          </a:p>
        </p:txBody>
      </p:sp>
      <p:sp>
        <p:nvSpPr>
          <p:cNvPr id="108553" name="Text Box 8">
            <a:extLst>
              <a:ext uri="{FF2B5EF4-FFF2-40B4-BE49-F238E27FC236}">
                <a16:creationId xmlns:a16="http://schemas.microsoft.com/office/drawing/2014/main" id="{BCAD58F2-E57A-4B14-B740-87219F2F75E4}"/>
              </a:ext>
            </a:extLst>
          </p:cNvPr>
          <p:cNvSpPr txBox="1">
            <a:spLocks noChangeArrowheads="1"/>
          </p:cNvSpPr>
          <p:nvPr/>
        </p:nvSpPr>
        <p:spPr bwMode="auto">
          <a:xfrm>
            <a:off x="5715000" y="4267200"/>
            <a:ext cx="3200400" cy="1200329"/>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pPr>
            <a:r>
              <a:rPr lang="en-US" altLang="zh-TW" sz="2000" dirty="0">
                <a:latin typeface="Arial Unicode MS" panose="020B0604020202020204" pitchFamily="34" charset="-128"/>
                <a:ea typeface="Arial Unicode MS" panose="020B0604020202020204" pitchFamily="34" charset="-128"/>
                <a:cs typeface="Arial Unicode MS" panose="020B0604020202020204" pitchFamily="34" charset="-128"/>
              </a:rPr>
              <a:t>Sociotechnical</a:t>
            </a:r>
            <a:r>
              <a:rPr lang="en-US" altLang="zh-TW"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dirty="0">
                <a:latin typeface="Arial Unicode MS" panose="020B0604020202020204" pitchFamily="34" charset="-128"/>
                <a:ea typeface="Arial Unicode MS" panose="020B0604020202020204" pitchFamily="34" charset="-128"/>
                <a:cs typeface="Arial Unicode MS" panose="020B0604020202020204" pitchFamily="34" charset="-128"/>
              </a:rPr>
              <a:t>system</a:t>
            </a:r>
            <a:r>
              <a:rPr lang="en-US" altLang="zh-TW"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br>
              <a:rPr lang="en-US" altLang="zh-TW"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br>
            <a:r>
              <a:rPr lang="zh-TW" altLang="en-US" sz="3200" dirty="0">
                <a:latin typeface="Arial Unicode MS" panose="020B0604020202020204" pitchFamily="34" charset="-128"/>
                <a:ea typeface="Arial Unicode MS" panose="020B0604020202020204" pitchFamily="34" charset="-128"/>
                <a:cs typeface="Arial Unicode MS" panose="020B0604020202020204" pitchFamily="34" charset="-128"/>
              </a:rPr>
              <a:t>獨立工作小組</a:t>
            </a:r>
            <a:r>
              <a:rPr lang="zh-TW" altLang="en-US"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dirty="0">
                <a:latin typeface="Arial Unicode MS" panose="020B0604020202020204" pitchFamily="34" charset="-128"/>
                <a:ea typeface="Arial Unicode MS" panose="020B0604020202020204" pitchFamily="34" charset="-128"/>
                <a:cs typeface="Arial Unicode MS" panose="020B0604020202020204" pitchFamily="34" charset="-128"/>
              </a:rPr>
              <a:t>Autonomous</a:t>
            </a:r>
            <a:r>
              <a:rPr lang="en-US" altLang="zh-TW"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dirty="0">
                <a:latin typeface="Arial Unicode MS" panose="020B0604020202020204" pitchFamily="34" charset="-128"/>
                <a:ea typeface="Arial Unicode MS" panose="020B0604020202020204" pitchFamily="34" charset="-128"/>
                <a:cs typeface="Arial Unicode MS" panose="020B0604020202020204" pitchFamily="34" charset="-128"/>
              </a:rPr>
              <a:t>Work</a:t>
            </a:r>
            <a:r>
              <a:rPr lang="en-US" altLang="zh-TW"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dirty="0" err="1">
                <a:latin typeface="Arial Unicode MS" panose="020B0604020202020204" pitchFamily="34" charset="-128"/>
                <a:ea typeface="Arial Unicode MS" panose="020B0604020202020204" pitchFamily="34" charset="-128"/>
                <a:cs typeface="Arial Unicode MS" panose="020B0604020202020204" pitchFamily="34" charset="-128"/>
              </a:rPr>
              <a:t>Gp</a:t>
            </a:r>
            <a:r>
              <a:rPr lang="en-US" altLang="zh-TW" sz="20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p>
        </p:txBody>
      </p:sp>
      <p:sp>
        <p:nvSpPr>
          <p:cNvPr id="108554" name="Rectangle 9">
            <a:extLst>
              <a:ext uri="{FF2B5EF4-FFF2-40B4-BE49-F238E27FC236}">
                <a16:creationId xmlns:a16="http://schemas.microsoft.com/office/drawing/2014/main" id="{D76B5CC3-92AF-4730-9FA9-089089A9CDA5}"/>
              </a:ext>
            </a:extLst>
          </p:cNvPr>
          <p:cNvSpPr>
            <a:spLocks noChangeArrowheads="1"/>
          </p:cNvSpPr>
          <p:nvPr/>
        </p:nvSpPr>
        <p:spPr bwMode="auto">
          <a:xfrm>
            <a:off x="228600" y="2590800"/>
            <a:ext cx="2514600" cy="914400"/>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3200" dirty="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工作程序法</a:t>
            </a:r>
            <a:endParaRPr lang="zh-TW" altLang="en-US" sz="2400" dirty="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eaLnBrk="1" hangingPunct="1"/>
            <a:r>
              <a:rPr lang="en-US" altLang="zh-TW" sz="1600" dirty="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WORK</a:t>
            </a:r>
            <a:r>
              <a:rPr lang="en-US" altLang="zh-TW" sz="1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1600" dirty="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SCHEDULING</a:t>
            </a:r>
          </a:p>
        </p:txBody>
      </p:sp>
      <p:sp>
        <p:nvSpPr>
          <p:cNvPr id="108555" name="Text Box 10">
            <a:extLst>
              <a:ext uri="{FF2B5EF4-FFF2-40B4-BE49-F238E27FC236}">
                <a16:creationId xmlns:a16="http://schemas.microsoft.com/office/drawing/2014/main" id="{F569A171-7D93-44A2-A52E-11AFC7CB0CA9}"/>
              </a:ext>
            </a:extLst>
          </p:cNvPr>
          <p:cNvSpPr txBox="1">
            <a:spLocks noChangeArrowheads="1"/>
          </p:cNvSpPr>
          <p:nvPr/>
        </p:nvSpPr>
        <p:spPr bwMode="auto">
          <a:xfrm>
            <a:off x="228600" y="3573463"/>
            <a:ext cx="3733800" cy="255454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sz="3200" dirty="0">
                <a:latin typeface="Arial Unicode MS" panose="020B0604020202020204" pitchFamily="34" charset="-128"/>
                <a:ea typeface="Arial Unicode MS" panose="020B0604020202020204" pitchFamily="34" charset="-128"/>
                <a:cs typeface="Arial Unicode MS" panose="020B0604020202020204" pitchFamily="34" charset="-128"/>
              </a:rPr>
              <a:t>彈性工作制</a:t>
            </a:r>
            <a:r>
              <a:rPr lang="zh-TW" altLang="en-US" sz="24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3200" dirty="0">
                <a:latin typeface="Arial Unicode MS" panose="020B0604020202020204" pitchFamily="34" charset="-128"/>
                <a:ea typeface="Arial Unicode MS" panose="020B0604020202020204" pitchFamily="34" charset="-128"/>
                <a:cs typeface="Arial Unicode MS" panose="020B0604020202020204" pitchFamily="34" charset="-128"/>
              </a:rPr>
              <a:t>縮短工作日</a:t>
            </a:r>
            <a:r>
              <a:rPr lang="zh-TW" altLang="en-US" sz="1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800" dirty="0">
                <a:latin typeface="Arial Unicode MS" panose="020B0604020202020204" pitchFamily="34" charset="-128"/>
                <a:ea typeface="Arial Unicode MS" panose="020B0604020202020204" pitchFamily="34" charset="-128"/>
                <a:cs typeface="Arial Unicode MS" panose="020B0604020202020204" pitchFamily="34" charset="-128"/>
              </a:rPr>
              <a:t>4</a:t>
            </a:r>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800" dirty="0">
                <a:latin typeface="Arial Unicode MS" panose="020B0604020202020204" pitchFamily="34" charset="-128"/>
                <a:ea typeface="Arial Unicode MS" panose="020B0604020202020204" pitchFamily="34" charset="-128"/>
                <a:cs typeface="Arial Unicode MS" panose="020B0604020202020204" pitchFamily="34" charset="-128"/>
              </a:rPr>
              <a:t>x</a:t>
            </a:r>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800" dirty="0">
                <a:latin typeface="Arial Unicode MS" panose="020B0604020202020204" pitchFamily="34" charset="-128"/>
                <a:ea typeface="Arial Unicode MS" panose="020B0604020202020204" pitchFamily="34" charset="-128"/>
                <a:cs typeface="Arial Unicode MS" panose="020B0604020202020204" pitchFamily="34" charset="-128"/>
              </a:rPr>
              <a:t>10</a:t>
            </a:r>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8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800" dirty="0">
                <a:latin typeface="Arial Unicode MS" panose="020B0604020202020204" pitchFamily="34" charset="-128"/>
                <a:ea typeface="Arial Unicode MS" panose="020B0604020202020204" pitchFamily="34" charset="-128"/>
                <a:cs typeface="Arial Unicode MS" panose="020B0604020202020204" pitchFamily="34" charset="-128"/>
              </a:rPr>
              <a:t>40</a:t>
            </a:r>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800" dirty="0" err="1">
                <a:latin typeface="Arial Unicode MS" panose="020B0604020202020204" pitchFamily="34" charset="-128"/>
                <a:ea typeface="Arial Unicode MS" panose="020B0604020202020204" pitchFamily="34" charset="-128"/>
                <a:cs typeface="Arial Unicode MS" panose="020B0604020202020204" pitchFamily="34" charset="-128"/>
              </a:rPr>
              <a:t>hrs</a:t>
            </a:r>
            <a:r>
              <a:rPr lang="en-US" altLang="zh-TW" sz="24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3200" dirty="0">
                <a:latin typeface="Arial Unicode MS" panose="020B0604020202020204" pitchFamily="34" charset="-128"/>
                <a:ea typeface="Arial Unicode MS" panose="020B0604020202020204" pitchFamily="34" charset="-128"/>
                <a:cs typeface="Arial Unicode MS" panose="020B0604020202020204" pitchFamily="34" charset="-128"/>
              </a:rPr>
              <a:t>工作分擔</a:t>
            </a:r>
            <a:r>
              <a:rPr lang="zh-TW" altLang="en-US" sz="24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br>
              <a:rPr lang="zh-TW" altLang="en-US" sz="2400" dirty="0">
                <a:latin typeface="Arial Unicode MS" panose="020B0604020202020204" pitchFamily="34" charset="-128"/>
                <a:ea typeface="Arial Unicode MS" panose="020B0604020202020204" pitchFamily="34" charset="-128"/>
                <a:cs typeface="Arial Unicode MS" panose="020B0604020202020204" pitchFamily="34" charset="-128"/>
              </a:rPr>
            </a:br>
            <a:r>
              <a:rPr lang="zh-TW" altLang="en-US" sz="3200" dirty="0">
                <a:latin typeface="Arial Unicode MS" panose="020B0604020202020204" pitchFamily="34" charset="-128"/>
                <a:ea typeface="Arial Unicode MS" panose="020B0604020202020204" pitchFamily="34" charset="-128"/>
                <a:cs typeface="Arial Unicode MS" panose="020B0604020202020204" pitchFamily="34" charset="-128"/>
              </a:rPr>
              <a:t>工作輪換</a:t>
            </a:r>
            <a:r>
              <a:rPr lang="zh-TW" altLang="en-US" sz="24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br>
              <a:rPr lang="zh-TW" altLang="en-US" sz="2400" dirty="0">
                <a:latin typeface="Arial Unicode MS" panose="020B0604020202020204" pitchFamily="34" charset="-128"/>
                <a:ea typeface="Arial Unicode MS" panose="020B0604020202020204" pitchFamily="34" charset="-128"/>
                <a:cs typeface="Arial Unicode MS" panose="020B0604020202020204" pitchFamily="34" charset="-128"/>
              </a:rPr>
            </a:br>
            <a:r>
              <a:rPr lang="zh-TW" altLang="en-US" sz="3200" dirty="0">
                <a:latin typeface="Arial Unicode MS" panose="020B0604020202020204" pitchFamily="34" charset="-128"/>
                <a:ea typeface="Arial Unicode MS" panose="020B0604020202020204" pitchFamily="34" charset="-128"/>
                <a:cs typeface="Arial Unicode MS" panose="020B0604020202020204" pitchFamily="34" charset="-128"/>
              </a:rPr>
              <a:t>通訊法</a:t>
            </a:r>
            <a:endParaRPr lang="zh-TW" altLang="en-US"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8556" name="Line 11">
            <a:extLst>
              <a:ext uri="{FF2B5EF4-FFF2-40B4-BE49-F238E27FC236}">
                <a16:creationId xmlns:a16="http://schemas.microsoft.com/office/drawing/2014/main" id="{2DB92BAE-1D6F-490A-97C7-BAB9ADE7C409}"/>
              </a:ext>
            </a:extLst>
          </p:cNvPr>
          <p:cNvSpPr>
            <a:spLocks noChangeShapeType="1"/>
          </p:cNvSpPr>
          <p:nvPr/>
        </p:nvSpPr>
        <p:spPr bwMode="auto">
          <a:xfrm>
            <a:off x="990600" y="2286000"/>
            <a:ext cx="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8557" name="Line 12">
            <a:extLst>
              <a:ext uri="{FF2B5EF4-FFF2-40B4-BE49-F238E27FC236}">
                <a16:creationId xmlns:a16="http://schemas.microsoft.com/office/drawing/2014/main" id="{7D7CD170-8676-43BB-A533-EFF7969A368E}"/>
              </a:ext>
            </a:extLst>
          </p:cNvPr>
          <p:cNvSpPr>
            <a:spLocks noChangeShapeType="1"/>
          </p:cNvSpPr>
          <p:nvPr/>
        </p:nvSpPr>
        <p:spPr bwMode="auto">
          <a:xfrm>
            <a:off x="2438400" y="1676400"/>
            <a:ext cx="2286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08558" name="Line 13">
            <a:extLst>
              <a:ext uri="{FF2B5EF4-FFF2-40B4-BE49-F238E27FC236}">
                <a16:creationId xmlns:a16="http://schemas.microsoft.com/office/drawing/2014/main" id="{E3BD537F-B3ED-4463-A11E-6AD0E9B852CE}"/>
              </a:ext>
            </a:extLst>
          </p:cNvPr>
          <p:cNvSpPr>
            <a:spLocks noChangeShapeType="1"/>
          </p:cNvSpPr>
          <p:nvPr/>
        </p:nvSpPr>
        <p:spPr bwMode="auto">
          <a:xfrm>
            <a:off x="2438400" y="2209800"/>
            <a:ext cx="2349500" cy="265906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ustDataLst>
      <p:tags r:id="rId1"/>
    </p:custData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2">
            <a:extLst>
              <a:ext uri="{FF2B5EF4-FFF2-40B4-BE49-F238E27FC236}">
                <a16:creationId xmlns:a16="http://schemas.microsoft.com/office/drawing/2014/main" id="{B844D4FC-5FC6-4152-AFFE-3443DFCBA856}"/>
              </a:ext>
            </a:extLst>
          </p:cNvPr>
          <p:cNvSpPr>
            <a:spLocks noChangeArrowheads="1"/>
          </p:cNvSpPr>
          <p:nvPr/>
        </p:nvSpPr>
        <p:spPr bwMode="auto">
          <a:xfrm>
            <a:off x="152400" y="138113"/>
            <a:ext cx="8763000" cy="914400"/>
          </a:xfrm>
          <a:prstGeom prst="rect">
            <a:avLst/>
          </a:prstGeom>
          <a:solidFill>
            <a:srgbClr val="6600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40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 組織設計與效益</a:t>
            </a:r>
            <a:r>
              <a:rPr lang="zh-TW" altLang="en-US"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DESIGNING</a:t>
            </a:r>
            <a:r>
              <a:rPr lang="en-US" altLang="zh-TW"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EFFECTIVE</a:t>
            </a:r>
            <a:r>
              <a:rPr lang="en-US" altLang="zh-TW"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ORG.</a:t>
            </a:r>
          </a:p>
        </p:txBody>
      </p:sp>
      <p:sp>
        <p:nvSpPr>
          <p:cNvPr id="110596" name="Rectangle 3">
            <a:extLst>
              <a:ext uri="{FF2B5EF4-FFF2-40B4-BE49-F238E27FC236}">
                <a16:creationId xmlns:a16="http://schemas.microsoft.com/office/drawing/2014/main" id="{CA05B1A2-505F-4E96-B280-9407BE6D788B}"/>
              </a:ext>
            </a:extLst>
          </p:cNvPr>
          <p:cNvSpPr>
            <a:spLocks noChangeArrowheads="1"/>
          </p:cNvSpPr>
          <p:nvPr/>
        </p:nvSpPr>
        <p:spPr bwMode="auto">
          <a:xfrm>
            <a:off x="228600" y="1219200"/>
            <a:ext cx="1600200" cy="762000"/>
          </a:xfrm>
          <a:prstGeom prst="rect">
            <a:avLst/>
          </a:prstGeom>
          <a:solidFill>
            <a:srgbClr val="FFFF99"/>
          </a:solidFill>
          <a:ln w="9525">
            <a:solidFill>
              <a:srgbClr val="FFFF99"/>
            </a:solidFill>
            <a:miter lim="800000"/>
            <a:headEnd/>
            <a:tailEnd/>
          </a:ln>
          <a:effectLst>
            <a:outerShdw dist="107763" dir="2700000" algn="ctr" rotWithShape="0">
              <a:schemeClr val="bg2"/>
            </a:outerShdw>
          </a:effec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4400" dirty="0">
                <a:solidFill>
                  <a:srgbClr val="0000CC"/>
                </a:solidFill>
                <a:latin typeface="Arial Unicode MS" panose="020B0604020202020204" pitchFamily="34" charset="-128"/>
                <a:ea typeface="Arial Unicode MS" panose="020B0604020202020204" pitchFamily="34" charset="-128"/>
                <a:cs typeface="Arial Unicode MS" panose="020B0604020202020204" pitchFamily="34" charset="-128"/>
              </a:rPr>
              <a:t>組 織</a:t>
            </a:r>
            <a:endParaRPr lang="zh-TW" altLang="en-US" sz="44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0597" name="Rectangle 4">
            <a:extLst>
              <a:ext uri="{FF2B5EF4-FFF2-40B4-BE49-F238E27FC236}">
                <a16:creationId xmlns:a16="http://schemas.microsoft.com/office/drawing/2014/main" id="{50B7FF9D-3797-44DD-BD51-A5AEF578C8FA}"/>
              </a:ext>
            </a:extLst>
          </p:cNvPr>
          <p:cNvSpPr>
            <a:spLocks noChangeArrowheads="1"/>
          </p:cNvSpPr>
          <p:nvPr/>
        </p:nvSpPr>
        <p:spPr bwMode="auto">
          <a:xfrm>
            <a:off x="2286000" y="1371600"/>
            <a:ext cx="1066800" cy="685800"/>
          </a:xfrm>
          <a:prstGeom prst="rect">
            <a:avLst/>
          </a:prstGeom>
          <a:noFill/>
          <a:ln w="57150">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32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定義</a:t>
            </a:r>
          </a:p>
        </p:txBody>
      </p:sp>
      <p:sp>
        <p:nvSpPr>
          <p:cNvPr id="110598" name="Text Box 5">
            <a:extLst>
              <a:ext uri="{FF2B5EF4-FFF2-40B4-BE49-F238E27FC236}">
                <a16:creationId xmlns:a16="http://schemas.microsoft.com/office/drawing/2014/main" id="{69F0B655-E5B8-47C2-9DB0-3600A6244E6F}"/>
              </a:ext>
            </a:extLst>
          </p:cNvPr>
          <p:cNvSpPr txBox="1">
            <a:spLocks noChangeArrowheads="1"/>
          </p:cNvSpPr>
          <p:nvPr/>
        </p:nvSpPr>
        <p:spPr bwMode="auto">
          <a:xfrm>
            <a:off x="4211638" y="1143000"/>
            <a:ext cx="3960812" cy="94615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sz="2600">
                <a:latin typeface="Arial Unicode MS" panose="020B0604020202020204" pitchFamily="34" charset="-128"/>
                <a:ea typeface="Arial Unicode MS" panose="020B0604020202020204" pitchFamily="34" charset="-128"/>
                <a:cs typeface="Arial Unicode MS" panose="020B0604020202020204" pitchFamily="34" charset="-128"/>
              </a:rPr>
              <a:t>有意識</a:t>
            </a:r>
            <a:r>
              <a:rPr lang="zh-TW" altLang="en-US" sz="26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60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26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600">
                <a:latin typeface="Arial Unicode MS" panose="020B0604020202020204" pitchFamily="34" charset="-128"/>
                <a:ea typeface="Arial Unicode MS" panose="020B0604020202020204" pitchFamily="34" charset="-128"/>
                <a:cs typeface="Arial Unicode MS" panose="020B0604020202020204" pitchFamily="34" charset="-128"/>
              </a:rPr>
              <a:t>合作活動</a:t>
            </a:r>
            <a:r>
              <a:rPr lang="zh-TW" altLang="en-US" sz="26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60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26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600">
                <a:latin typeface="Arial Unicode MS" panose="020B0604020202020204" pitchFamily="34" charset="-128"/>
                <a:ea typeface="Arial Unicode MS" panose="020B0604020202020204" pitchFamily="34" charset="-128"/>
                <a:cs typeface="Arial Unicode MS" panose="020B0604020202020204" pitchFamily="34" charset="-128"/>
              </a:rPr>
              <a:t>系統</a:t>
            </a:r>
            <a:r>
              <a:rPr lang="zh-TW" altLang="en-US" sz="26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600">
                <a:latin typeface="Arial Unicode MS" panose="020B0604020202020204" pitchFamily="34" charset="-128"/>
                <a:ea typeface="Arial Unicode MS" panose="020B0604020202020204" pitchFamily="34" charset="-128"/>
                <a:cs typeface="Arial Unicode MS" panose="020B0604020202020204" pitchFamily="34" charset="-128"/>
              </a:rPr>
              <a:t>(</a:t>
            </a:r>
            <a:r>
              <a:rPr lang="zh-TW" altLang="en-US" sz="2600">
                <a:latin typeface="Arial Unicode MS" panose="020B0604020202020204" pitchFamily="34" charset="-128"/>
                <a:ea typeface="Arial Unicode MS" panose="020B0604020202020204" pitchFamily="34" charset="-128"/>
                <a:cs typeface="Arial Unicode MS" panose="020B0604020202020204" pitchFamily="34" charset="-128"/>
              </a:rPr>
              <a:t>目標</a:t>
            </a:r>
            <a:r>
              <a:rPr lang="en-US" altLang="zh-TW" sz="260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26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600">
                <a:latin typeface="Arial Unicode MS" panose="020B0604020202020204" pitchFamily="34" charset="-128"/>
                <a:ea typeface="Arial Unicode MS" panose="020B0604020202020204" pitchFamily="34" charset="-128"/>
                <a:cs typeface="Arial Unicode MS" panose="020B0604020202020204" pitchFamily="34" charset="-128"/>
              </a:rPr>
              <a:t>職能</a:t>
            </a:r>
            <a:r>
              <a:rPr lang="en-US" altLang="zh-TW" sz="260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26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600">
                <a:latin typeface="Arial Unicode MS" panose="020B0604020202020204" pitchFamily="34" charset="-128"/>
                <a:ea typeface="Arial Unicode MS" panose="020B0604020202020204" pitchFamily="34" charset="-128"/>
                <a:cs typeface="Arial Unicode MS" panose="020B0604020202020204" pitchFamily="34" charset="-128"/>
              </a:rPr>
              <a:t>協調</a:t>
            </a:r>
            <a:r>
              <a:rPr lang="zh-TW" altLang="en-US" sz="26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60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30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p>
        </p:txBody>
      </p:sp>
      <p:sp>
        <p:nvSpPr>
          <p:cNvPr id="110599" name="Rectangle 6">
            <a:extLst>
              <a:ext uri="{FF2B5EF4-FFF2-40B4-BE49-F238E27FC236}">
                <a16:creationId xmlns:a16="http://schemas.microsoft.com/office/drawing/2014/main" id="{815378E1-895C-4BC9-BDE0-BE224C05DCD0}"/>
              </a:ext>
            </a:extLst>
          </p:cNvPr>
          <p:cNvSpPr>
            <a:spLocks noChangeArrowheads="1"/>
          </p:cNvSpPr>
          <p:nvPr/>
        </p:nvSpPr>
        <p:spPr bwMode="auto">
          <a:xfrm>
            <a:off x="1981200" y="2705100"/>
            <a:ext cx="1524000" cy="685800"/>
          </a:xfrm>
          <a:prstGeom prst="rect">
            <a:avLst/>
          </a:prstGeom>
          <a:noFill/>
          <a:ln w="38100">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32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子系統</a:t>
            </a:r>
          </a:p>
        </p:txBody>
      </p:sp>
      <p:sp>
        <p:nvSpPr>
          <p:cNvPr id="110600" name="Text Box 7">
            <a:extLst>
              <a:ext uri="{FF2B5EF4-FFF2-40B4-BE49-F238E27FC236}">
                <a16:creationId xmlns:a16="http://schemas.microsoft.com/office/drawing/2014/main" id="{9E9C6FA1-4899-43C6-AC38-ED368EFE8FAF}"/>
              </a:ext>
            </a:extLst>
          </p:cNvPr>
          <p:cNvSpPr txBox="1">
            <a:spLocks noChangeArrowheads="1"/>
          </p:cNvSpPr>
          <p:nvPr/>
        </p:nvSpPr>
        <p:spPr bwMode="auto">
          <a:xfrm>
            <a:off x="4233863" y="2362200"/>
            <a:ext cx="4083050" cy="21367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sz="2600">
                <a:latin typeface="Arial Unicode MS" panose="020B0604020202020204" pitchFamily="34" charset="-128"/>
                <a:ea typeface="Arial Unicode MS" panose="020B0604020202020204" pitchFamily="34" charset="-128"/>
                <a:cs typeface="Arial Unicode MS" panose="020B0604020202020204" pitchFamily="34" charset="-128"/>
              </a:rPr>
              <a:t>生產</a:t>
            </a:r>
            <a:r>
              <a:rPr lang="zh-TW" altLang="en-US" sz="26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br>
              <a:rPr lang="zh-TW" altLang="en-US" sz="2600">
                <a:latin typeface="Arial Unicode MS" panose="020B0604020202020204" pitchFamily="34" charset="-128"/>
                <a:ea typeface="Arial Unicode MS" panose="020B0604020202020204" pitchFamily="34" charset="-128"/>
                <a:cs typeface="Arial Unicode MS" panose="020B0604020202020204" pitchFamily="34" charset="-128"/>
              </a:rPr>
            </a:br>
            <a:r>
              <a:rPr lang="zh-TW" altLang="en-US" sz="2600">
                <a:latin typeface="Arial Unicode MS" panose="020B0604020202020204" pitchFamily="34" charset="-128"/>
                <a:ea typeface="Arial Unicode MS" panose="020B0604020202020204" pitchFamily="34" charset="-128"/>
                <a:cs typeface="Arial Unicode MS" panose="020B0604020202020204" pitchFamily="34" charset="-128"/>
              </a:rPr>
              <a:t>支援</a:t>
            </a:r>
            <a:r>
              <a:rPr lang="zh-TW" altLang="en-US" sz="26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600">
                <a:latin typeface="Arial Unicode MS" panose="020B0604020202020204" pitchFamily="34" charset="-128"/>
                <a:ea typeface="Arial Unicode MS" panose="020B0604020202020204" pitchFamily="34" charset="-128"/>
                <a:cs typeface="Arial Unicode MS" panose="020B0604020202020204" pitchFamily="34" charset="-128"/>
              </a:rPr>
              <a:t>:</a:t>
            </a:r>
            <a:r>
              <a:rPr lang="zh-TW" altLang="en-US" sz="2600">
                <a:latin typeface="Arial Unicode MS" panose="020B0604020202020204" pitchFamily="34" charset="-128"/>
                <a:ea typeface="Arial Unicode MS" panose="020B0604020202020204" pitchFamily="34" charset="-128"/>
                <a:cs typeface="Arial Unicode MS" panose="020B0604020202020204" pitchFamily="34" charset="-128"/>
              </a:rPr>
              <a:t>如</a:t>
            </a:r>
            <a:r>
              <a:rPr lang="zh-TW" altLang="en-US" sz="26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200">
                <a:latin typeface="Arial Unicode MS" panose="020B0604020202020204" pitchFamily="34" charset="-128"/>
                <a:ea typeface="Arial Unicode MS" panose="020B0604020202020204" pitchFamily="34" charset="-128"/>
                <a:cs typeface="Arial Unicode MS" panose="020B0604020202020204" pitchFamily="34" charset="-128"/>
              </a:rPr>
              <a:t>MARKETING</a:t>
            </a:r>
            <a:r>
              <a:rPr lang="en-US" altLang="zh-TW" sz="26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600">
                <a:latin typeface="Arial Unicode MS" panose="020B0604020202020204" pitchFamily="34" charset="-128"/>
                <a:ea typeface="Arial Unicode MS" panose="020B0604020202020204" pitchFamily="34" charset="-128"/>
                <a:cs typeface="Arial Unicode MS" panose="020B0604020202020204" pitchFamily="34" charset="-128"/>
              </a:rPr>
              <a:t>維護</a:t>
            </a:r>
            <a:r>
              <a:rPr lang="zh-TW" altLang="en-US" sz="26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600">
                <a:latin typeface="Arial Unicode MS" panose="020B0604020202020204" pitchFamily="34" charset="-128"/>
                <a:ea typeface="Arial Unicode MS" panose="020B0604020202020204" pitchFamily="34" charset="-128"/>
                <a:cs typeface="Arial Unicode MS" panose="020B0604020202020204" pitchFamily="34" charset="-128"/>
              </a:rPr>
              <a:t>:</a:t>
            </a:r>
            <a:r>
              <a:rPr lang="zh-TW" altLang="en-US" sz="2600">
                <a:latin typeface="Arial Unicode MS" panose="020B0604020202020204" pitchFamily="34" charset="-128"/>
                <a:ea typeface="Arial Unicode MS" panose="020B0604020202020204" pitchFamily="34" charset="-128"/>
                <a:cs typeface="Arial Unicode MS" panose="020B0604020202020204" pitchFamily="34" charset="-128"/>
              </a:rPr>
              <a:t>如</a:t>
            </a:r>
            <a:r>
              <a:rPr lang="zh-TW" altLang="en-US" sz="26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200">
                <a:latin typeface="Arial Unicode MS" panose="020B0604020202020204" pitchFamily="34" charset="-128"/>
                <a:ea typeface="Arial Unicode MS" panose="020B0604020202020204" pitchFamily="34" charset="-128"/>
                <a:cs typeface="Arial Unicode MS" panose="020B0604020202020204" pitchFamily="34" charset="-128"/>
              </a:rPr>
              <a:t>HR</a:t>
            </a:r>
            <a:r>
              <a:rPr lang="en-US" altLang="zh-TW" sz="22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20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22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200">
                <a:latin typeface="Arial Unicode MS" panose="020B0604020202020204" pitchFamily="34" charset="-128"/>
                <a:ea typeface="Arial Unicode MS" panose="020B0604020202020204" pitchFamily="34" charset="-128"/>
                <a:cs typeface="Arial Unicode MS" panose="020B0604020202020204" pitchFamily="34" charset="-128"/>
              </a:rPr>
              <a:t>TRANING</a:t>
            </a:r>
            <a:r>
              <a:rPr lang="en-US" altLang="zh-TW" sz="26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600">
                <a:latin typeface="Arial Unicode MS" panose="020B0604020202020204" pitchFamily="34" charset="-128"/>
                <a:ea typeface="Arial Unicode MS" panose="020B0604020202020204" pitchFamily="34" charset="-128"/>
                <a:cs typeface="Arial Unicode MS" panose="020B0604020202020204" pitchFamily="34" charset="-128"/>
              </a:rPr>
              <a:t>調整</a:t>
            </a:r>
            <a:r>
              <a:rPr lang="zh-TW" altLang="en-US" sz="26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600">
                <a:latin typeface="Arial Unicode MS" panose="020B0604020202020204" pitchFamily="34" charset="-128"/>
                <a:ea typeface="Arial Unicode MS" panose="020B0604020202020204" pitchFamily="34" charset="-128"/>
                <a:cs typeface="Arial Unicode MS" panose="020B0604020202020204" pitchFamily="34" charset="-128"/>
              </a:rPr>
              <a:t>:</a:t>
            </a:r>
            <a:r>
              <a:rPr lang="zh-TW" altLang="en-US" sz="2600">
                <a:latin typeface="Arial Unicode MS" panose="020B0604020202020204" pitchFamily="34" charset="-128"/>
                <a:ea typeface="Arial Unicode MS" panose="020B0604020202020204" pitchFamily="34" charset="-128"/>
                <a:cs typeface="Arial Unicode MS" panose="020B0604020202020204" pitchFamily="34" charset="-128"/>
              </a:rPr>
              <a:t>如</a:t>
            </a:r>
            <a:r>
              <a:rPr lang="zh-TW" altLang="en-US" sz="26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200">
                <a:latin typeface="Arial Unicode MS" panose="020B0604020202020204" pitchFamily="34" charset="-128"/>
                <a:ea typeface="Arial Unicode MS" panose="020B0604020202020204" pitchFamily="34" charset="-128"/>
                <a:cs typeface="Arial Unicode MS" panose="020B0604020202020204" pitchFamily="34" charset="-128"/>
              </a:rPr>
              <a:t>R</a:t>
            </a:r>
            <a:r>
              <a:rPr lang="en-US" altLang="zh-TW" sz="22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200">
                <a:latin typeface="Arial Unicode MS" panose="020B0604020202020204" pitchFamily="34" charset="-128"/>
                <a:ea typeface="Arial Unicode MS" panose="020B0604020202020204" pitchFamily="34" charset="-128"/>
                <a:cs typeface="Arial Unicode MS" panose="020B0604020202020204" pitchFamily="34" charset="-128"/>
              </a:rPr>
              <a:t>&amp;</a:t>
            </a:r>
            <a:r>
              <a:rPr lang="en-US" altLang="zh-TW" sz="22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200">
                <a:latin typeface="Arial Unicode MS" panose="020B0604020202020204" pitchFamily="34" charset="-128"/>
                <a:ea typeface="Arial Unicode MS" panose="020B0604020202020204" pitchFamily="34" charset="-128"/>
                <a:cs typeface="Arial Unicode MS" panose="020B0604020202020204" pitchFamily="34" charset="-128"/>
              </a:rPr>
              <a:t>D</a:t>
            </a:r>
            <a:r>
              <a:rPr lang="en-US" altLang="zh-TW" sz="22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6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600">
                <a:latin typeface="Arial Unicode MS" panose="020B0604020202020204" pitchFamily="34" charset="-128"/>
                <a:ea typeface="Arial Unicode MS" panose="020B0604020202020204" pitchFamily="34" charset="-128"/>
                <a:cs typeface="Arial Unicode MS" panose="020B0604020202020204" pitchFamily="34" charset="-128"/>
              </a:rPr>
              <a:t>控制</a:t>
            </a:r>
            <a:r>
              <a:rPr lang="zh-TW" altLang="en-US" sz="30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p>
        </p:txBody>
      </p:sp>
      <p:sp>
        <p:nvSpPr>
          <p:cNvPr id="110601" name="Rectangle 8">
            <a:extLst>
              <a:ext uri="{FF2B5EF4-FFF2-40B4-BE49-F238E27FC236}">
                <a16:creationId xmlns:a16="http://schemas.microsoft.com/office/drawing/2014/main" id="{A0CF876A-AC86-4FB3-9F12-CF23C404BC81}"/>
              </a:ext>
            </a:extLst>
          </p:cNvPr>
          <p:cNvSpPr>
            <a:spLocks noChangeArrowheads="1"/>
          </p:cNvSpPr>
          <p:nvPr/>
        </p:nvSpPr>
        <p:spPr bwMode="auto">
          <a:xfrm>
            <a:off x="228600" y="3733800"/>
            <a:ext cx="2895600" cy="838200"/>
          </a:xfrm>
          <a:prstGeom prst="rect">
            <a:avLst/>
          </a:prstGeom>
          <a:noFill/>
          <a:ln w="38100">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32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有效性和效益性</a:t>
            </a:r>
          </a:p>
        </p:txBody>
      </p:sp>
      <p:sp>
        <p:nvSpPr>
          <p:cNvPr id="110602" name="Text Box 9">
            <a:extLst>
              <a:ext uri="{FF2B5EF4-FFF2-40B4-BE49-F238E27FC236}">
                <a16:creationId xmlns:a16="http://schemas.microsoft.com/office/drawing/2014/main" id="{051615EB-725F-491E-8B87-8F680F38CC14}"/>
              </a:ext>
            </a:extLst>
          </p:cNvPr>
          <p:cNvSpPr txBox="1">
            <a:spLocks noChangeArrowheads="1"/>
          </p:cNvSpPr>
          <p:nvPr/>
        </p:nvSpPr>
        <p:spPr bwMode="auto">
          <a:xfrm>
            <a:off x="361950" y="4648200"/>
            <a:ext cx="7962900" cy="167957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TW" sz="2200">
                <a:latin typeface="Arial Unicode MS" panose="020B0604020202020204" pitchFamily="34" charset="-128"/>
                <a:ea typeface="Arial Unicode MS" panose="020B0604020202020204" pitchFamily="34" charset="-128"/>
                <a:cs typeface="Arial Unicode MS" panose="020B0604020202020204" pitchFamily="34" charset="-128"/>
              </a:rPr>
              <a:t>EFFECTIVENESS</a:t>
            </a:r>
            <a:r>
              <a:rPr lang="en-US" altLang="zh-TW" sz="22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20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22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600">
                <a:latin typeface="Arial Unicode MS" panose="020B0604020202020204" pitchFamily="34" charset="-128"/>
                <a:ea typeface="Arial Unicode MS" panose="020B0604020202020204" pitchFamily="34" charset="-128"/>
                <a:cs typeface="Arial Unicode MS" panose="020B0604020202020204" pitchFamily="34" charset="-128"/>
              </a:rPr>
              <a:t>有效利用資源，完成目標</a:t>
            </a:r>
            <a:r>
              <a:rPr lang="zh-TW" altLang="en-US" sz="26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600">
                <a:latin typeface="Arial Unicode MS" panose="020B0604020202020204" pitchFamily="34" charset="-128"/>
                <a:ea typeface="Arial Unicode MS" panose="020B0604020202020204" pitchFamily="34" charset="-128"/>
                <a:cs typeface="Arial Unicode MS" panose="020B0604020202020204" pitchFamily="34" charset="-128"/>
              </a:rPr>
              <a:t>:</a:t>
            </a:r>
            <a:r>
              <a:rPr lang="zh-TW" altLang="en-US" sz="2600">
                <a:latin typeface="Arial Unicode MS" panose="020B0604020202020204" pitchFamily="34" charset="-128"/>
                <a:ea typeface="Arial Unicode MS" panose="020B0604020202020204" pitchFamily="34" charset="-128"/>
                <a:cs typeface="Arial Unicode MS" panose="020B0604020202020204" pitchFamily="34" charset="-128"/>
              </a:rPr>
              <a:t>利潤</a:t>
            </a:r>
            <a:r>
              <a:rPr lang="en-US" altLang="zh-TW" sz="260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26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600">
                <a:latin typeface="Arial Unicode MS" panose="020B0604020202020204" pitchFamily="34" charset="-128"/>
                <a:ea typeface="Arial Unicode MS" panose="020B0604020202020204" pitchFamily="34" charset="-128"/>
                <a:cs typeface="Arial Unicode MS" panose="020B0604020202020204" pitchFamily="34" charset="-128"/>
              </a:rPr>
              <a:t>成員滿足</a:t>
            </a:r>
            <a:r>
              <a:rPr lang="zh-TW" altLang="en-US" sz="26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60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26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600">
                <a:latin typeface="Arial Unicode MS" panose="020B0604020202020204" pitchFamily="34" charset="-128"/>
                <a:ea typeface="Arial Unicode MS" panose="020B0604020202020204" pitchFamily="34" charset="-128"/>
                <a:cs typeface="Arial Unicode MS" panose="020B0604020202020204" pitchFamily="34" charset="-128"/>
              </a:rPr>
              <a:t>對社會有貢獻</a:t>
            </a:r>
            <a:r>
              <a:rPr lang="zh-TW" altLang="en-US" sz="22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200">
                <a:latin typeface="Arial Unicode MS" panose="020B0604020202020204" pitchFamily="34" charset="-128"/>
                <a:ea typeface="Arial Unicode MS" panose="020B0604020202020204" pitchFamily="34" charset="-128"/>
                <a:cs typeface="Arial Unicode MS" panose="020B0604020202020204" pitchFamily="34" charset="-128"/>
              </a:rPr>
              <a:t>EFFICIENCY</a:t>
            </a:r>
            <a:r>
              <a:rPr lang="en-US" altLang="zh-TW" sz="22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60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26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600">
                <a:latin typeface="Arial Unicode MS" panose="020B0604020202020204" pitchFamily="34" charset="-128"/>
                <a:ea typeface="Arial Unicode MS" panose="020B0604020202020204" pitchFamily="34" charset="-128"/>
                <a:cs typeface="Arial Unicode MS" panose="020B0604020202020204" pitchFamily="34" charset="-128"/>
              </a:rPr>
              <a:t>成本</a:t>
            </a:r>
            <a:r>
              <a:rPr lang="zh-TW" altLang="en-US" sz="26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60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26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600">
                <a:latin typeface="Arial Unicode MS" panose="020B0604020202020204" pitchFamily="34" charset="-128"/>
                <a:ea typeface="Arial Unicode MS" panose="020B0604020202020204" pitchFamily="34" charset="-128"/>
                <a:cs typeface="Arial Unicode MS" panose="020B0604020202020204" pitchFamily="34" charset="-128"/>
              </a:rPr>
              <a:t>實際收益之比例</a:t>
            </a:r>
            <a:r>
              <a:rPr lang="zh-TW" altLang="en-US" sz="26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60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26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600">
                <a:latin typeface="Arial Unicode MS" panose="020B0604020202020204" pitchFamily="34" charset="-128"/>
                <a:ea typeface="Arial Unicode MS" panose="020B0604020202020204" pitchFamily="34" charset="-128"/>
                <a:cs typeface="Arial Unicode MS" panose="020B0604020202020204" pitchFamily="34" charset="-128"/>
              </a:rPr>
              <a:t>所投入之資金</a:t>
            </a:r>
            <a:r>
              <a:rPr lang="zh-TW" altLang="en-US" sz="26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60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26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600">
                <a:latin typeface="Arial Unicode MS" panose="020B0604020202020204" pitchFamily="34" charset="-128"/>
                <a:ea typeface="Arial Unicode MS" panose="020B0604020202020204" pitchFamily="34" charset="-128"/>
                <a:cs typeface="Arial Unicode MS" panose="020B0604020202020204" pitchFamily="34" charset="-128"/>
              </a:rPr>
              <a:t>原材料</a:t>
            </a:r>
            <a:r>
              <a:rPr lang="zh-TW" altLang="en-US" sz="26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60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26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p>
        </p:txBody>
      </p:sp>
      <p:sp>
        <p:nvSpPr>
          <p:cNvPr id="110603" name="Line 10">
            <a:extLst>
              <a:ext uri="{FF2B5EF4-FFF2-40B4-BE49-F238E27FC236}">
                <a16:creationId xmlns:a16="http://schemas.microsoft.com/office/drawing/2014/main" id="{73762791-3EF7-44A5-9D87-40F3FA589A2F}"/>
              </a:ext>
            </a:extLst>
          </p:cNvPr>
          <p:cNvSpPr>
            <a:spLocks noChangeShapeType="1"/>
          </p:cNvSpPr>
          <p:nvPr/>
        </p:nvSpPr>
        <p:spPr bwMode="auto">
          <a:xfrm>
            <a:off x="1905000" y="1600200"/>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0604" name="Line 11">
            <a:extLst>
              <a:ext uri="{FF2B5EF4-FFF2-40B4-BE49-F238E27FC236}">
                <a16:creationId xmlns:a16="http://schemas.microsoft.com/office/drawing/2014/main" id="{68FC5CC5-D5AE-4E38-97B4-E3AFCA14470E}"/>
              </a:ext>
            </a:extLst>
          </p:cNvPr>
          <p:cNvSpPr>
            <a:spLocks noChangeShapeType="1"/>
          </p:cNvSpPr>
          <p:nvPr/>
        </p:nvSpPr>
        <p:spPr bwMode="auto">
          <a:xfrm>
            <a:off x="2743200" y="20574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0605" name="Line 12">
            <a:extLst>
              <a:ext uri="{FF2B5EF4-FFF2-40B4-BE49-F238E27FC236}">
                <a16:creationId xmlns:a16="http://schemas.microsoft.com/office/drawing/2014/main" id="{EDDF61CA-A714-4F3E-B207-A8311D084BD3}"/>
              </a:ext>
            </a:extLst>
          </p:cNvPr>
          <p:cNvSpPr>
            <a:spLocks noChangeShapeType="1"/>
          </p:cNvSpPr>
          <p:nvPr/>
        </p:nvSpPr>
        <p:spPr bwMode="auto">
          <a:xfrm>
            <a:off x="685800" y="1943100"/>
            <a:ext cx="0" cy="1790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ustDataLst>
      <p:tags r:id="rId1"/>
    </p:custData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5">
            <a:extLst>
              <a:ext uri="{FF2B5EF4-FFF2-40B4-BE49-F238E27FC236}">
                <a16:creationId xmlns:a16="http://schemas.microsoft.com/office/drawing/2014/main" id="{00E5A05A-DA9B-40DC-B062-C2D11E8FF2DE}"/>
              </a:ext>
            </a:extLst>
          </p:cNvPr>
          <p:cNvSpPr>
            <a:spLocks noGrp="1" noChangeArrowheads="1"/>
          </p:cNvSpPr>
          <p:nvPr>
            <p:ph type="title" idx="4294967295"/>
          </p:nvPr>
        </p:nvSpPr>
        <p:spPr bwMode="auto">
          <a:xfrm>
            <a:off x="755650" y="692150"/>
            <a:ext cx="1258888" cy="57626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sz="40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設計</a:t>
            </a:r>
          </a:p>
        </p:txBody>
      </p:sp>
      <p:sp>
        <p:nvSpPr>
          <p:cNvPr id="112643" name="Rectangle 2">
            <a:extLst>
              <a:ext uri="{FF2B5EF4-FFF2-40B4-BE49-F238E27FC236}">
                <a16:creationId xmlns:a16="http://schemas.microsoft.com/office/drawing/2014/main" id="{C4A4477E-35FE-4FDA-8937-8CF5099C5163}"/>
              </a:ext>
            </a:extLst>
          </p:cNvPr>
          <p:cNvSpPr>
            <a:spLocks noChangeArrowheads="1"/>
          </p:cNvSpPr>
          <p:nvPr/>
        </p:nvSpPr>
        <p:spPr bwMode="auto">
          <a:xfrm>
            <a:off x="501650" y="420688"/>
            <a:ext cx="1524000" cy="1143000"/>
          </a:xfrm>
          <a:prstGeom prst="rect">
            <a:avLst/>
          </a:prstGeom>
          <a:gradFill rotWithShape="0">
            <a:gsLst>
              <a:gs pos="0">
                <a:srgbClr val="FFFF99"/>
              </a:gs>
              <a:gs pos="100000">
                <a:srgbClr val="FFFFFF"/>
              </a:gs>
            </a:gsLst>
            <a:lin ang="5400000" scaled="1"/>
          </a:gra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FFFF99"/>
            </a:extrusionClr>
            <a:contourClr>
              <a:srgbClr val="FFFF99"/>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4400"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設計</a:t>
            </a:r>
            <a:r>
              <a:rPr lang="zh-TW" altLang="en-US"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zh-TW" altLang="en-US"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eaLnBrk="1" hangingPunct="1"/>
            <a:r>
              <a:rPr lang="en-US" altLang="zh-TW" sz="2000"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DESIGN</a:t>
            </a:r>
          </a:p>
        </p:txBody>
      </p:sp>
      <p:sp>
        <p:nvSpPr>
          <p:cNvPr id="112644" name="Rectangle 3">
            <a:extLst>
              <a:ext uri="{FF2B5EF4-FFF2-40B4-BE49-F238E27FC236}">
                <a16:creationId xmlns:a16="http://schemas.microsoft.com/office/drawing/2014/main" id="{776979CA-5ED4-4630-BDB7-E1FEDE32E890}"/>
              </a:ext>
            </a:extLst>
          </p:cNvPr>
          <p:cNvSpPr>
            <a:spLocks noChangeArrowheads="1"/>
          </p:cNvSpPr>
          <p:nvPr/>
        </p:nvSpPr>
        <p:spPr bwMode="auto">
          <a:xfrm>
            <a:off x="2559050" y="649288"/>
            <a:ext cx="1220788" cy="685800"/>
          </a:xfrm>
          <a:prstGeom prst="rect">
            <a:avLst/>
          </a:prstGeom>
          <a:noFill/>
          <a:ln w="5715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400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模式</a:t>
            </a:r>
          </a:p>
        </p:txBody>
      </p:sp>
      <p:sp>
        <p:nvSpPr>
          <p:cNvPr id="112645" name="Text Box 4">
            <a:extLst>
              <a:ext uri="{FF2B5EF4-FFF2-40B4-BE49-F238E27FC236}">
                <a16:creationId xmlns:a16="http://schemas.microsoft.com/office/drawing/2014/main" id="{6B57B39D-6C9E-4A23-B5C5-BE784061980B}"/>
              </a:ext>
            </a:extLst>
          </p:cNvPr>
          <p:cNvSpPr txBox="1">
            <a:spLocks noChangeArrowheads="1"/>
          </p:cNvSpPr>
          <p:nvPr/>
        </p:nvSpPr>
        <p:spPr bwMode="auto">
          <a:xfrm>
            <a:off x="4057650" y="457200"/>
            <a:ext cx="4835525" cy="10668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sz="32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官僚式</a:t>
            </a:r>
            <a:r>
              <a:rPr lang="zh-TW" altLang="en-US" sz="24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Bureaucratic</a:t>
            </a:r>
            <a:r>
              <a:rPr lang="en-US" altLang="zh-TW" sz="20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Structure</a:t>
            </a:r>
            <a:r>
              <a:rPr lang="en-US" altLang="zh-TW" sz="24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32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工作安排以理性為基礎</a:t>
            </a:r>
          </a:p>
        </p:txBody>
      </p:sp>
      <p:sp>
        <p:nvSpPr>
          <p:cNvPr id="112646" name="Rectangle 5">
            <a:extLst>
              <a:ext uri="{FF2B5EF4-FFF2-40B4-BE49-F238E27FC236}">
                <a16:creationId xmlns:a16="http://schemas.microsoft.com/office/drawing/2014/main" id="{60F2ABDF-1892-459F-9E05-BC37BFB29572}"/>
              </a:ext>
            </a:extLst>
          </p:cNvPr>
          <p:cNvSpPr>
            <a:spLocks noChangeArrowheads="1"/>
          </p:cNvSpPr>
          <p:nvPr/>
        </p:nvSpPr>
        <p:spPr bwMode="auto">
          <a:xfrm>
            <a:off x="2559050" y="2249488"/>
            <a:ext cx="1066800" cy="533400"/>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3200">
                <a:latin typeface="Arial Unicode MS" panose="020B0604020202020204" pitchFamily="34" charset="-128"/>
                <a:ea typeface="Arial Unicode MS" panose="020B0604020202020204" pitchFamily="34" charset="-128"/>
                <a:cs typeface="Arial Unicode MS" panose="020B0604020202020204" pitchFamily="34" charset="-128"/>
              </a:rPr>
              <a:t>特徵</a:t>
            </a:r>
          </a:p>
        </p:txBody>
      </p:sp>
      <p:sp>
        <p:nvSpPr>
          <p:cNvPr id="112647" name="Text Box 6">
            <a:extLst>
              <a:ext uri="{FF2B5EF4-FFF2-40B4-BE49-F238E27FC236}">
                <a16:creationId xmlns:a16="http://schemas.microsoft.com/office/drawing/2014/main" id="{24B7A0C6-74D6-4DD0-A869-CD90117CBC9F}"/>
              </a:ext>
            </a:extLst>
          </p:cNvPr>
          <p:cNvSpPr txBox="1">
            <a:spLocks noChangeArrowheads="1"/>
          </p:cNvSpPr>
          <p:nvPr/>
        </p:nvSpPr>
        <p:spPr bwMode="auto">
          <a:xfrm>
            <a:off x="4017963" y="1676400"/>
            <a:ext cx="4010025" cy="460126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sz="32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專業化分工                </a:t>
            </a:r>
            <a:br>
              <a:rPr lang="zh-TW" altLang="en-US" sz="32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br>
            <a:r>
              <a:rPr lang="zh-TW" altLang="en-US" sz="32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規章程序化</a:t>
            </a:r>
            <a:br>
              <a:rPr lang="zh-TW" altLang="en-US" sz="32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br>
            <a:r>
              <a:rPr lang="zh-TW" altLang="en-US" sz="32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權責分配          </a:t>
            </a:r>
            <a:r>
              <a:rPr lang="zh-TW" altLang="en-US" sz="32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32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                       不私人化考核升遷</a:t>
            </a:r>
          </a:p>
          <a:p>
            <a:pPr eaLnBrk="1" hangingPunct="1">
              <a:spcBef>
                <a:spcPct val="50000"/>
              </a:spcBef>
            </a:pPr>
            <a:endParaRPr lang="zh-TW" altLang="en-US" sz="14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spcBef>
                <a:spcPct val="50000"/>
              </a:spcBef>
            </a:pPr>
            <a:r>
              <a:rPr lang="zh-TW" altLang="en-US" sz="32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按章辦事</a:t>
            </a:r>
            <a:br>
              <a:rPr lang="zh-TW" altLang="en-US" sz="32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br>
            <a:r>
              <a:rPr lang="zh-TW" altLang="en-US" sz="32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少靈活性                    </a:t>
            </a:r>
            <a:br>
              <a:rPr lang="zh-TW" altLang="en-US" sz="32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br>
            <a:r>
              <a:rPr lang="zh-TW" altLang="en-US" sz="32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拜權主義               </a:t>
            </a:r>
            <a:br>
              <a:rPr lang="zh-TW" altLang="en-US" sz="32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br>
            <a:r>
              <a:rPr lang="zh-TW" altLang="en-US" sz="32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只為了無往工作</a:t>
            </a:r>
            <a:endParaRPr lang="zh-TW" altLang="en-US" sz="24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2648" name="Rectangle 7">
            <a:extLst>
              <a:ext uri="{FF2B5EF4-FFF2-40B4-BE49-F238E27FC236}">
                <a16:creationId xmlns:a16="http://schemas.microsoft.com/office/drawing/2014/main" id="{8F4BEE53-FF46-4044-B3FC-6F4E42F8DA4F}"/>
              </a:ext>
            </a:extLst>
          </p:cNvPr>
          <p:cNvSpPr>
            <a:spLocks noChangeArrowheads="1"/>
          </p:cNvSpPr>
          <p:nvPr/>
        </p:nvSpPr>
        <p:spPr bwMode="auto">
          <a:xfrm>
            <a:off x="2559050" y="4764088"/>
            <a:ext cx="1066800" cy="609600"/>
          </a:xfrm>
          <a:prstGeom prst="rect">
            <a:avLst/>
          </a:prstGeom>
          <a:noFill/>
          <a:ln w="3810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3200">
                <a:latin typeface="Arial Unicode MS" panose="020B0604020202020204" pitchFamily="34" charset="-128"/>
                <a:ea typeface="Arial Unicode MS" panose="020B0604020202020204" pitchFamily="34" charset="-128"/>
                <a:cs typeface="Arial Unicode MS" panose="020B0604020202020204" pitchFamily="34" charset="-128"/>
              </a:rPr>
              <a:t>問題</a:t>
            </a:r>
          </a:p>
        </p:txBody>
      </p:sp>
      <p:sp>
        <p:nvSpPr>
          <p:cNvPr id="112649" name="Line 8">
            <a:extLst>
              <a:ext uri="{FF2B5EF4-FFF2-40B4-BE49-F238E27FC236}">
                <a16:creationId xmlns:a16="http://schemas.microsoft.com/office/drawing/2014/main" id="{62A427F4-2CBC-425B-826E-8E2D53485C97}"/>
              </a:ext>
            </a:extLst>
          </p:cNvPr>
          <p:cNvSpPr>
            <a:spLocks noChangeShapeType="1"/>
          </p:cNvSpPr>
          <p:nvPr/>
        </p:nvSpPr>
        <p:spPr bwMode="auto">
          <a:xfrm>
            <a:off x="2025650" y="1030288"/>
            <a:ext cx="457200" cy="0"/>
          </a:xfrm>
          <a:prstGeom prst="line">
            <a:avLst/>
          </a:prstGeom>
          <a:noFill/>
          <a:ln w="5715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2650" name="Line 9">
            <a:extLst>
              <a:ext uri="{FF2B5EF4-FFF2-40B4-BE49-F238E27FC236}">
                <a16:creationId xmlns:a16="http://schemas.microsoft.com/office/drawing/2014/main" id="{9DDEE0A1-AAC0-455D-9927-3A51252C5A6E}"/>
              </a:ext>
            </a:extLst>
          </p:cNvPr>
          <p:cNvSpPr>
            <a:spLocks noChangeShapeType="1"/>
          </p:cNvSpPr>
          <p:nvPr/>
        </p:nvSpPr>
        <p:spPr bwMode="auto">
          <a:xfrm>
            <a:off x="3168650" y="1335088"/>
            <a:ext cx="0" cy="914400"/>
          </a:xfrm>
          <a:prstGeom prst="line">
            <a:avLst/>
          </a:prstGeom>
          <a:noFill/>
          <a:ln w="5715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2651" name="Line 10">
            <a:extLst>
              <a:ext uri="{FF2B5EF4-FFF2-40B4-BE49-F238E27FC236}">
                <a16:creationId xmlns:a16="http://schemas.microsoft.com/office/drawing/2014/main" id="{6B73E614-2E0C-4225-940E-80699B9B6F9D}"/>
              </a:ext>
            </a:extLst>
          </p:cNvPr>
          <p:cNvSpPr>
            <a:spLocks noChangeShapeType="1"/>
          </p:cNvSpPr>
          <p:nvPr/>
        </p:nvSpPr>
        <p:spPr bwMode="auto">
          <a:xfrm>
            <a:off x="3168650" y="2782888"/>
            <a:ext cx="0" cy="1981200"/>
          </a:xfrm>
          <a:prstGeom prst="line">
            <a:avLst/>
          </a:prstGeom>
          <a:noFill/>
          <a:ln w="5715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2652" name="Rectangle 11">
            <a:extLst>
              <a:ext uri="{FF2B5EF4-FFF2-40B4-BE49-F238E27FC236}">
                <a16:creationId xmlns:a16="http://schemas.microsoft.com/office/drawing/2014/main" id="{E7622FF5-CD23-4A56-890C-7CB30F7042E9}"/>
              </a:ext>
            </a:extLst>
          </p:cNvPr>
          <p:cNvSpPr>
            <a:spLocks noChangeArrowheads="1"/>
          </p:cNvSpPr>
          <p:nvPr/>
        </p:nvSpPr>
        <p:spPr bwMode="auto">
          <a:xfrm>
            <a:off x="501650" y="3163888"/>
            <a:ext cx="2133600" cy="1066800"/>
          </a:xfrm>
          <a:prstGeom prst="rect">
            <a:avLst/>
          </a:prstGeom>
          <a:noFill/>
          <a:ln w="5715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3200">
                <a:latin typeface="Arial Unicode MS" panose="020B0604020202020204" pitchFamily="34" charset="-128"/>
                <a:ea typeface="Arial Unicode MS" panose="020B0604020202020204" pitchFamily="34" charset="-128"/>
                <a:cs typeface="Arial Unicode MS" panose="020B0604020202020204" pitchFamily="34" charset="-128"/>
              </a:rPr>
              <a:t>結構設計</a:t>
            </a:r>
            <a:endParaRPr lang="zh-TW" altLang="en-US" sz="2400">
              <a:latin typeface="Arial Unicode MS" panose="020B0604020202020204" pitchFamily="34" charset="-128"/>
              <a:ea typeface="Arial Unicode MS" panose="020B0604020202020204" pitchFamily="34" charset="-128"/>
              <a:cs typeface="Arial Unicode MS" panose="020B0604020202020204" pitchFamily="34" charset="-128"/>
            </a:endParaRPr>
          </a:p>
          <a:p>
            <a:pPr algn="ctr" eaLnBrk="1" hangingPunct="1"/>
            <a:r>
              <a:rPr lang="en-US" altLang="zh-TW">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STRUCTURE</a:t>
            </a:r>
            <a:r>
              <a:rPr lang="en-US" altLang="zh-TW">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altLang="zh-TW">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eaLnBrk="1" hangingPunct="1"/>
            <a:r>
              <a:rPr lang="en-US" altLang="zh-TW">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DEMENSIONS</a:t>
            </a:r>
          </a:p>
        </p:txBody>
      </p:sp>
      <p:sp>
        <p:nvSpPr>
          <p:cNvPr id="112653" name="Line 12">
            <a:extLst>
              <a:ext uri="{FF2B5EF4-FFF2-40B4-BE49-F238E27FC236}">
                <a16:creationId xmlns:a16="http://schemas.microsoft.com/office/drawing/2014/main" id="{FF50D004-6830-4E74-9824-7A8A6407F08C}"/>
              </a:ext>
            </a:extLst>
          </p:cNvPr>
          <p:cNvSpPr>
            <a:spLocks noChangeShapeType="1"/>
          </p:cNvSpPr>
          <p:nvPr/>
        </p:nvSpPr>
        <p:spPr bwMode="auto">
          <a:xfrm flipH="1">
            <a:off x="1949450" y="1258888"/>
            <a:ext cx="685800" cy="1905000"/>
          </a:xfrm>
          <a:prstGeom prst="line">
            <a:avLst/>
          </a:prstGeom>
          <a:noFill/>
          <a:ln w="57150">
            <a:solidFill>
              <a:srgbClr val="00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ustDataLst>
      <p:tags r:id="rId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CC805BC-2A21-4D88-9207-37D12C99C872}"/>
              </a:ext>
            </a:extLst>
          </p:cNvPr>
          <p:cNvSpPr>
            <a:spLocks noGrp="1" noChangeArrowheads="1"/>
          </p:cNvSpPr>
          <p:nvPr>
            <p:ph type="title"/>
          </p:nvPr>
        </p:nvSpPr>
        <p:spPr bwMode="auto">
          <a:xfrm>
            <a:off x="684213" y="476250"/>
            <a:ext cx="7627937" cy="1143000"/>
          </a:xfrm>
          <a:noFill/>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6000">
                <a:latin typeface="Arial Unicode MS" panose="020B0604020202020204" pitchFamily="34" charset="-128"/>
                <a:ea typeface="Arial Unicode MS" panose="020B0604020202020204" pitchFamily="34" charset="-128"/>
                <a:cs typeface="Arial Unicode MS" panose="020B0604020202020204" pitchFamily="34" charset="-128"/>
              </a:rPr>
              <a:t>名 言</a:t>
            </a:r>
          </a:p>
        </p:txBody>
      </p:sp>
      <p:sp>
        <p:nvSpPr>
          <p:cNvPr id="23555" name="Rectangle 3">
            <a:extLst>
              <a:ext uri="{FF2B5EF4-FFF2-40B4-BE49-F238E27FC236}">
                <a16:creationId xmlns:a16="http://schemas.microsoft.com/office/drawing/2014/main" id="{EEB4B7AA-C3EC-4DF9-884E-9592E9606F46}"/>
              </a:ext>
            </a:extLst>
          </p:cNvPr>
          <p:cNvSpPr>
            <a:spLocks noGrp="1" noChangeArrowheads="1"/>
          </p:cNvSpPr>
          <p:nvPr>
            <p:ph type="body" idx="1"/>
          </p:nvPr>
        </p:nvSpPr>
        <p:spPr bwMode="auto">
          <a:xfrm>
            <a:off x="622300" y="1716088"/>
            <a:ext cx="8126164" cy="41322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FF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Tx/>
              <a:buNone/>
            </a:pPr>
            <a:r>
              <a:rPr lang="en-US" altLang="zh-CN" sz="44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應付激烈的競爭及急劇的環境變化的最佳方法是，將組織建立在經得起時間考驗的 理論上。</a:t>
            </a:r>
          </a:p>
          <a:p>
            <a:pPr marL="0" indent="0" eaLnBrk="1" hangingPunct="1">
              <a:buFontTx/>
              <a:buNone/>
            </a:pPr>
            <a:r>
              <a:rPr lang="en-US" altLang="zh-CN" sz="16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marL="0" indent="0" algn="r" eaLnBrk="1" hangingPunct="1">
              <a:buFontTx/>
              <a:buNone/>
            </a:pPr>
            <a:r>
              <a:rPr lang="en-US" altLang="zh-CN" sz="28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赫布。凱萊赫</a:t>
            </a:r>
            <a:r>
              <a:rPr lang="en-US" altLang="zh-CN" sz="2800" b="1">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（Herb Kelleher</a:t>
            </a:r>
            <a:r>
              <a:rPr lang="en-US" altLang="zh-CN" sz="28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a:t>
            </a:r>
          </a:p>
        </p:txBody>
      </p:sp>
    </p:spTree>
    <p:custDataLst>
      <p:tags r:id="rId1"/>
    </p:custData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33">
            <a:extLst>
              <a:ext uri="{FF2B5EF4-FFF2-40B4-BE49-F238E27FC236}">
                <a16:creationId xmlns:a16="http://schemas.microsoft.com/office/drawing/2014/main" id="{D37BD494-C1B7-4B2F-917E-51B1A88A9144}"/>
              </a:ext>
            </a:extLst>
          </p:cNvPr>
          <p:cNvSpPr>
            <a:spLocks noGrp="1" noChangeArrowheads="1"/>
          </p:cNvSpPr>
          <p:nvPr>
            <p:ph type="title" idx="4294967295"/>
          </p:nvPr>
        </p:nvSpPr>
        <p:spPr bwMode="auto">
          <a:xfrm>
            <a:off x="685800" y="609600"/>
            <a:ext cx="6118225" cy="2984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sz="4000" b="1">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結</a:t>
            </a:r>
            <a:r>
              <a:rPr lang="zh-TW" altLang="en-US" sz="4000" b="1">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4000" b="1">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構</a:t>
            </a:r>
            <a:r>
              <a:rPr lang="zh-TW" altLang="en-US" sz="4000" b="1">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4000" b="1">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設</a:t>
            </a:r>
            <a:r>
              <a:rPr lang="zh-TW" altLang="en-US" sz="4000" b="1">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4000" b="1">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計</a:t>
            </a:r>
          </a:p>
        </p:txBody>
      </p:sp>
      <p:sp>
        <p:nvSpPr>
          <p:cNvPr id="114691" name="Line 2">
            <a:extLst>
              <a:ext uri="{FF2B5EF4-FFF2-40B4-BE49-F238E27FC236}">
                <a16:creationId xmlns:a16="http://schemas.microsoft.com/office/drawing/2014/main" id="{08711CB9-D281-44BC-8D25-61A28ABE06EB}"/>
              </a:ext>
            </a:extLst>
          </p:cNvPr>
          <p:cNvSpPr>
            <a:spLocks noChangeShapeType="1"/>
          </p:cNvSpPr>
          <p:nvPr/>
        </p:nvSpPr>
        <p:spPr bwMode="auto">
          <a:xfrm>
            <a:off x="914400" y="2895600"/>
            <a:ext cx="6858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4692" name="Line 3">
            <a:extLst>
              <a:ext uri="{FF2B5EF4-FFF2-40B4-BE49-F238E27FC236}">
                <a16:creationId xmlns:a16="http://schemas.microsoft.com/office/drawing/2014/main" id="{80DD40D5-B7AE-44D7-84A0-20E498C90296}"/>
              </a:ext>
            </a:extLst>
          </p:cNvPr>
          <p:cNvSpPr>
            <a:spLocks noChangeShapeType="1"/>
          </p:cNvSpPr>
          <p:nvPr/>
        </p:nvSpPr>
        <p:spPr bwMode="auto">
          <a:xfrm>
            <a:off x="914400" y="3733800"/>
            <a:ext cx="6858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4693" name="Line 4">
            <a:extLst>
              <a:ext uri="{FF2B5EF4-FFF2-40B4-BE49-F238E27FC236}">
                <a16:creationId xmlns:a16="http://schemas.microsoft.com/office/drawing/2014/main" id="{F67110CF-78E6-461F-99E7-2517BAE23EB0}"/>
              </a:ext>
            </a:extLst>
          </p:cNvPr>
          <p:cNvSpPr>
            <a:spLocks noChangeShapeType="1"/>
          </p:cNvSpPr>
          <p:nvPr/>
        </p:nvSpPr>
        <p:spPr bwMode="auto">
          <a:xfrm>
            <a:off x="914400" y="5334000"/>
            <a:ext cx="7620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4694" name="Line 5">
            <a:extLst>
              <a:ext uri="{FF2B5EF4-FFF2-40B4-BE49-F238E27FC236}">
                <a16:creationId xmlns:a16="http://schemas.microsoft.com/office/drawing/2014/main" id="{03D6F933-4BCD-4D2C-B107-66E694C419AD}"/>
              </a:ext>
            </a:extLst>
          </p:cNvPr>
          <p:cNvSpPr>
            <a:spLocks noChangeShapeType="1"/>
          </p:cNvSpPr>
          <p:nvPr/>
        </p:nvSpPr>
        <p:spPr bwMode="auto">
          <a:xfrm>
            <a:off x="914400" y="4495800"/>
            <a:ext cx="6858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4695" name="Line 6">
            <a:extLst>
              <a:ext uri="{FF2B5EF4-FFF2-40B4-BE49-F238E27FC236}">
                <a16:creationId xmlns:a16="http://schemas.microsoft.com/office/drawing/2014/main" id="{F33A1265-1608-4612-A5BD-F7061C546C05}"/>
              </a:ext>
            </a:extLst>
          </p:cNvPr>
          <p:cNvSpPr>
            <a:spLocks noChangeShapeType="1"/>
          </p:cNvSpPr>
          <p:nvPr/>
        </p:nvSpPr>
        <p:spPr bwMode="auto">
          <a:xfrm>
            <a:off x="914400" y="1905000"/>
            <a:ext cx="685800" cy="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4696" name="Rectangle 7">
            <a:extLst>
              <a:ext uri="{FF2B5EF4-FFF2-40B4-BE49-F238E27FC236}">
                <a16:creationId xmlns:a16="http://schemas.microsoft.com/office/drawing/2014/main" id="{98FD83EE-6D76-4FD4-8948-90921D15C3C2}"/>
              </a:ext>
            </a:extLst>
          </p:cNvPr>
          <p:cNvSpPr>
            <a:spLocks noChangeArrowheads="1"/>
          </p:cNvSpPr>
          <p:nvPr/>
        </p:nvSpPr>
        <p:spPr bwMode="auto">
          <a:xfrm>
            <a:off x="381000" y="304800"/>
            <a:ext cx="6324600" cy="762000"/>
          </a:xfrm>
          <a:prstGeom prst="rect">
            <a:avLst/>
          </a:prstGeom>
          <a:solidFill>
            <a:srgbClr val="CCFFFF"/>
          </a:solidFill>
          <a:ln w="57150">
            <a:solidFill>
              <a:srgbClr val="00FF00"/>
            </a:solidFill>
            <a:miter lim="800000"/>
            <a:headEnd/>
            <a:tailEnd/>
          </a:ln>
          <a:effectLst>
            <a:outerShdw dist="35921" dir="2700000" algn="ctr" rotWithShape="0">
              <a:schemeClr val="bg2"/>
            </a:outerShdw>
          </a:effec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4400"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結構設計</a:t>
            </a:r>
            <a:r>
              <a:rPr lang="zh-TW" altLang="en-US" sz="4000" b="1"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b="1"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STRUCTURE</a:t>
            </a:r>
            <a:r>
              <a:rPr lang="en-US" altLang="zh-TW" sz="2000" b="1"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000" b="1"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DEMENSIONS</a:t>
            </a:r>
          </a:p>
        </p:txBody>
      </p:sp>
      <p:sp>
        <p:nvSpPr>
          <p:cNvPr id="114697" name="Rectangle 8">
            <a:extLst>
              <a:ext uri="{FF2B5EF4-FFF2-40B4-BE49-F238E27FC236}">
                <a16:creationId xmlns:a16="http://schemas.microsoft.com/office/drawing/2014/main" id="{EB254C3C-2DD0-4679-B355-DCDF94BFFB6E}"/>
              </a:ext>
            </a:extLst>
          </p:cNvPr>
          <p:cNvSpPr>
            <a:spLocks noChangeArrowheads="1"/>
          </p:cNvSpPr>
          <p:nvPr/>
        </p:nvSpPr>
        <p:spPr bwMode="auto">
          <a:xfrm>
            <a:off x="1371600" y="1447800"/>
            <a:ext cx="1752600" cy="609600"/>
          </a:xfrm>
          <a:prstGeom prst="rect">
            <a:avLst/>
          </a:prstGeom>
          <a:solidFill>
            <a:srgbClr val="FFFF99"/>
          </a:solidFill>
          <a:ln w="38100">
            <a:solidFill>
              <a:srgbClr val="33CC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32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結構定義</a:t>
            </a:r>
          </a:p>
        </p:txBody>
      </p:sp>
      <p:sp>
        <p:nvSpPr>
          <p:cNvPr id="114698" name="Text Box 9">
            <a:extLst>
              <a:ext uri="{FF2B5EF4-FFF2-40B4-BE49-F238E27FC236}">
                <a16:creationId xmlns:a16="http://schemas.microsoft.com/office/drawing/2014/main" id="{5656AC71-B22D-4022-96F0-69B18E737384}"/>
              </a:ext>
            </a:extLst>
          </p:cNvPr>
          <p:cNvSpPr txBox="1">
            <a:spLocks noChangeArrowheads="1"/>
          </p:cNvSpPr>
          <p:nvPr/>
        </p:nvSpPr>
        <p:spPr bwMode="auto">
          <a:xfrm>
            <a:off x="3352800" y="1371600"/>
            <a:ext cx="5791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sz="28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成員間固定關係</a:t>
            </a:r>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br>
              <a:rPr lang="zh-TW" altLang="en-US" sz="28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br>
            <a:r>
              <a:rPr lang="zh-TW" altLang="en-US" sz="28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形成互動</a:t>
            </a:r>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8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8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調協</a:t>
            </a:r>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8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8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工作導向之行動</a:t>
            </a:r>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p>
        </p:txBody>
      </p:sp>
      <p:sp>
        <p:nvSpPr>
          <p:cNvPr id="114699" name="Rectangle 10">
            <a:extLst>
              <a:ext uri="{FF2B5EF4-FFF2-40B4-BE49-F238E27FC236}">
                <a16:creationId xmlns:a16="http://schemas.microsoft.com/office/drawing/2014/main" id="{07F38280-9BC7-4114-9337-A78F5D68C4C2}"/>
              </a:ext>
            </a:extLst>
          </p:cNvPr>
          <p:cNvSpPr>
            <a:spLocks noChangeArrowheads="1"/>
          </p:cNvSpPr>
          <p:nvPr/>
        </p:nvSpPr>
        <p:spPr bwMode="auto">
          <a:xfrm>
            <a:off x="1447800" y="2447925"/>
            <a:ext cx="3505200" cy="609600"/>
          </a:xfrm>
          <a:prstGeom prst="rect">
            <a:avLst/>
          </a:prstGeom>
          <a:solidFill>
            <a:srgbClr val="FFFF99"/>
          </a:solidFill>
          <a:ln w="57150">
            <a:solidFill>
              <a:srgbClr val="348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32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分權</a:t>
            </a:r>
            <a:r>
              <a:rPr lang="zh-TW" altLang="en-US" sz="23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3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Decentralization</a:t>
            </a:r>
            <a:endParaRPr lang="en-US" altLang="zh-TW" sz="24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4700" name="Rectangle 11">
            <a:extLst>
              <a:ext uri="{FF2B5EF4-FFF2-40B4-BE49-F238E27FC236}">
                <a16:creationId xmlns:a16="http://schemas.microsoft.com/office/drawing/2014/main" id="{34D23E33-3F66-4859-A25E-084129B2B369}"/>
              </a:ext>
            </a:extLst>
          </p:cNvPr>
          <p:cNvSpPr>
            <a:spLocks noChangeArrowheads="1"/>
          </p:cNvSpPr>
          <p:nvPr/>
        </p:nvSpPr>
        <p:spPr bwMode="auto">
          <a:xfrm>
            <a:off x="1447800" y="3362325"/>
            <a:ext cx="5715000" cy="533400"/>
          </a:xfrm>
          <a:prstGeom prst="rect">
            <a:avLst/>
          </a:prstGeom>
          <a:solidFill>
            <a:srgbClr val="FFFF99"/>
          </a:solidFill>
          <a:ln w="57150">
            <a:solidFill>
              <a:srgbClr val="3480C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32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多層次與扁平型</a:t>
            </a:r>
            <a:r>
              <a:rPr lang="zh-TW" altLang="en-US" sz="23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19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TALL</a:t>
            </a:r>
            <a:r>
              <a:rPr lang="en-US" altLang="zh-TW" sz="19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19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vs</a:t>
            </a:r>
            <a:r>
              <a:rPr lang="en-US" altLang="zh-TW" sz="19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19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FLAT</a:t>
            </a:r>
            <a:endParaRPr lang="en-US" altLang="zh-TW">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4701" name="Rectangle 12">
            <a:extLst>
              <a:ext uri="{FF2B5EF4-FFF2-40B4-BE49-F238E27FC236}">
                <a16:creationId xmlns:a16="http://schemas.microsoft.com/office/drawing/2014/main" id="{B0642064-5032-41F7-9CB6-0DB322B9BFB1}"/>
              </a:ext>
            </a:extLst>
          </p:cNvPr>
          <p:cNvSpPr>
            <a:spLocks noChangeArrowheads="1"/>
          </p:cNvSpPr>
          <p:nvPr/>
        </p:nvSpPr>
        <p:spPr bwMode="auto">
          <a:xfrm>
            <a:off x="1447800" y="4200525"/>
            <a:ext cx="4038600" cy="533400"/>
          </a:xfrm>
          <a:prstGeom prst="rect">
            <a:avLst/>
          </a:prstGeom>
          <a:solidFill>
            <a:srgbClr val="FFFF99"/>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32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分工</a:t>
            </a:r>
            <a:r>
              <a:rPr lang="zh-TW" altLang="en-US" sz="23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19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DIVISION</a:t>
            </a:r>
            <a:r>
              <a:rPr lang="en-US" altLang="zh-TW" sz="19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19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OF</a:t>
            </a:r>
            <a:r>
              <a:rPr lang="en-US" altLang="zh-TW" sz="19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19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LABOUR</a:t>
            </a:r>
            <a:endParaRPr lang="en-US" altLang="zh-TW">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4702" name="Text Box 13">
            <a:extLst>
              <a:ext uri="{FF2B5EF4-FFF2-40B4-BE49-F238E27FC236}">
                <a16:creationId xmlns:a16="http://schemas.microsoft.com/office/drawing/2014/main" id="{756CC0B1-B270-463A-AC3C-BBE77DE548D6}"/>
              </a:ext>
            </a:extLst>
          </p:cNvPr>
          <p:cNvSpPr txBox="1">
            <a:spLocks noChangeArrowheads="1"/>
          </p:cNvSpPr>
          <p:nvPr/>
        </p:nvSpPr>
        <p:spPr bwMode="auto">
          <a:xfrm>
            <a:off x="5508104" y="4166860"/>
            <a:ext cx="3124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sz="28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技術工人抬頭</a:t>
            </a:r>
          </a:p>
        </p:txBody>
      </p:sp>
      <p:sp>
        <p:nvSpPr>
          <p:cNvPr id="114703" name="Rectangle 14">
            <a:extLst>
              <a:ext uri="{FF2B5EF4-FFF2-40B4-BE49-F238E27FC236}">
                <a16:creationId xmlns:a16="http://schemas.microsoft.com/office/drawing/2014/main" id="{EFFAC540-A7EB-4886-A611-ABE7E14434BD}"/>
              </a:ext>
            </a:extLst>
          </p:cNvPr>
          <p:cNvSpPr>
            <a:spLocks noChangeArrowheads="1"/>
          </p:cNvSpPr>
          <p:nvPr/>
        </p:nvSpPr>
        <p:spPr bwMode="auto">
          <a:xfrm>
            <a:off x="1447800" y="5105400"/>
            <a:ext cx="1295400" cy="533400"/>
          </a:xfrm>
          <a:prstGeom prst="rect">
            <a:avLst/>
          </a:prstGeom>
          <a:solidFill>
            <a:srgbClr val="FFFF99"/>
          </a:solidFill>
          <a:ln w="57150">
            <a:solidFill>
              <a:srgbClr val="0066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32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部門化</a:t>
            </a:r>
          </a:p>
        </p:txBody>
      </p:sp>
      <p:sp>
        <p:nvSpPr>
          <p:cNvPr id="114704" name="Text Box 15">
            <a:extLst>
              <a:ext uri="{FF2B5EF4-FFF2-40B4-BE49-F238E27FC236}">
                <a16:creationId xmlns:a16="http://schemas.microsoft.com/office/drawing/2014/main" id="{A0815A21-2017-4D7B-AD8F-AF96F7C0F929}"/>
              </a:ext>
            </a:extLst>
          </p:cNvPr>
          <p:cNvSpPr txBox="1">
            <a:spLocks noChangeArrowheads="1"/>
          </p:cNvSpPr>
          <p:nvPr/>
        </p:nvSpPr>
        <p:spPr bwMode="auto">
          <a:xfrm>
            <a:off x="2895600" y="4876800"/>
            <a:ext cx="5715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sz="28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職能制  </a:t>
            </a:r>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8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              </a:t>
            </a:r>
            <a:br>
              <a:rPr lang="zh-TW" altLang="en-US" sz="28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br>
            <a:r>
              <a:rPr lang="zh-TW" altLang="en-US" sz="28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產品部門化                </a:t>
            </a:r>
            <a:br>
              <a:rPr lang="zh-TW" altLang="en-US" sz="28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br>
            <a:r>
              <a:rPr lang="zh-TW" altLang="en-US" sz="28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矩陣</a:t>
            </a:r>
          </a:p>
        </p:txBody>
      </p:sp>
      <p:sp>
        <p:nvSpPr>
          <p:cNvPr id="114705" name="Line 16">
            <a:extLst>
              <a:ext uri="{FF2B5EF4-FFF2-40B4-BE49-F238E27FC236}">
                <a16:creationId xmlns:a16="http://schemas.microsoft.com/office/drawing/2014/main" id="{7916A86D-11AF-4BCC-B322-E68F89ABD9A1}"/>
              </a:ext>
            </a:extLst>
          </p:cNvPr>
          <p:cNvSpPr>
            <a:spLocks noChangeShapeType="1"/>
          </p:cNvSpPr>
          <p:nvPr/>
        </p:nvSpPr>
        <p:spPr bwMode="auto">
          <a:xfrm>
            <a:off x="914400" y="1066800"/>
            <a:ext cx="0" cy="4267200"/>
          </a:xfrm>
          <a:prstGeom prst="line">
            <a:avLst/>
          </a:prstGeom>
          <a:noFill/>
          <a:ln w="571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ustDataLst>
      <p:tags r:id="rId1"/>
    </p:custData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a:extLst>
              <a:ext uri="{FF2B5EF4-FFF2-40B4-BE49-F238E27FC236}">
                <a16:creationId xmlns:a16="http://schemas.microsoft.com/office/drawing/2014/main" id="{5F6942D7-F848-4ADB-B99C-E2173EFED424}"/>
              </a:ext>
            </a:extLst>
          </p:cNvPr>
          <p:cNvSpPr>
            <a:spLocks noGrp="1" noChangeArrowheads="1"/>
          </p:cNvSpPr>
          <p:nvPr>
            <p:ph type="title"/>
          </p:nvPr>
        </p:nvSpPr>
        <p:spPr bwMode="auto">
          <a:xfrm>
            <a:off x="685800" y="3810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6000">
                <a:latin typeface="Arial Unicode MS" panose="020B0604020202020204" pitchFamily="34" charset="-128"/>
                <a:ea typeface="Arial Unicode MS" panose="020B0604020202020204" pitchFamily="34" charset="-128"/>
                <a:cs typeface="Arial Unicode MS" panose="020B0604020202020204" pitchFamily="34" charset="-128"/>
              </a:rPr>
              <a:t>小 型 案 例 討 論</a:t>
            </a:r>
            <a:r>
              <a:rPr lang="en-US" altLang="zh-CN" sz="4000">
                <a:latin typeface="Arial Unicode MS" panose="020B0604020202020204" pitchFamily="34" charset="-128"/>
                <a:ea typeface="Arial Unicode MS" panose="020B0604020202020204" pitchFamily="34" charset="-128"/>
                <a:cs typeface="Arial Unicode MS" panose="020B0604020202020204" pitchFamily="34" charset="-128"/>
              </a:rPr>
              <a:t> </a:t>
            </a:r>
          </a:p>
        </p:txBody>
      </p:sp>
      <p:sp>
        <p:nvSpPr>
          <p:cNvPr id="116739" name="Rectangle 3">
            <a:extLst>
              <a:ext uri="{FF2B5EF4-FFF2-40B4-BE49-F238E27FC236}">
                <a16:creationId xmlns:a16="http://schemas.microsoft.com/office/drawing/2014/main" id="{1FAD78ED-6AD5-4CD3-AAB4-7A817C26782B}"/>
              </a:ext>
            </a:extLst>
          </p:cNvPr>
          <p:cNvSpPr>
            <a:spLocks noGrp="1" noChangeArrowheads="1"/>
          </p:cNvSpPr>
          <p:nvPr>
            <p:ph type="body" idx="1"/>
          </p:nvPr>
        </p:nvSpPr>
        <p:spPr bwMode="auto">
          <a:xfrm>
            <a:off x="685800" y="1752600"/>
            <a:ext cx="7772400" cy="3116560"/>
          </a:xfrm>
          <a:noFill/>
          <a:ln>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eaLnBrk="1" hangingPunct="1">
              <a:buFontTx/>
              <a:buNone/>
            </a:pPr>
            <a:r>
              <a:rPr lang="en-US" altLang="zh-CN" sz="6000">
                <a:latin typeface="華康儷特圓(P)" pitchFamily="34" charset="-120"/>
                <a:ea typeface="華康儷特圓(P)" pitchFamily="34" charset="-120"/>
              </a:rPr>
              <a:t>Pg .147</a:t>
            </a:r>
          </a:p>
          <a:p>
            <a:pPr algn="ctr" eaLnBrk="1" hangingPunct="1">
              <a:buFontTx/>
              <a:buNone/>
            </a:pPr>
            <a:endParaRPr lang="en-US" altLang="zh-CN">
              <a:latin typeface="華康儷特圓(P)" pitchFamily="34" charset="-120"/>
              <a:ea typeface="華康儷特圓(P)" pitchFamily="34" charset="-120"/>
            </a:endParaRPr>
          </a:p>
          <a:p>
            <a:pPr algn="ctr" eaLnBrk="1" hangingPunct="1">
              <a:buFontTx/>
              <a:buNone/>
            </a:pPr>
            <a:r>
              <a:rPr lang="en-US" altLang="zh-CN" sz="6600">
                <a:latin typeface="華康儷特圓(P)" pitchFamily="34" charset="-120"/>
                <a:ea typeface="華康儷特圓(P)" pitchFamily="34" charset="-120"/>
              </a:rPr>
              <a:t>菲 爾 </a:t>
            </a:r>
            <a:r>
              <a:rPr lang="en-US" altLang="zh-CN" sz="6600">
                <a:latin typeface="Arial" panose="020B0604020202020204" pitchFamily="34" charset="0"/>
                <a:ea typeface="華康儷特圓(P)" pitchFamily="34" charset="-120"/>
              </a:rPr>
              <a:t>·</a:t>
            </a:r>
            <a:r>
              <a:rPr lang="en-US" altLang="zh-CN" sz="6600">
                <a:latin typeface="華康儷特圓(P)" pitchFamily="34" charset="-120"/>
                <a:ea typeface="華康儷特圓(P)" pitchFamily="34" charset="-120"/>
              </a:rPr>
              <a:t> 瓊 斯</a:t>
            </a:r>
          </a:p>
        </p:txBody>
      </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a:extLst>
              <a:ext uri="{FF2B5EF4-FFF2-40B4-BE49-F238E27FC236}">
                <a16:creationId xmlns:a16="http://schemas.microsoft.com/office/drawing/2014/main" id="{10EDD96C-0221-4AD6-8F6F-510D69C627B5}"/>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7200" dirty="0">
                <a:latin typeface="華康儷特圓(P)" pitchFamily="34" charset="-120"/>
                <a:ea typeface="華康儷特圓(P)" pitchFamily="34" charset="-120"/>
              </a:rPr>
              <a:t>Part</a:t>
            </a:r>
            <a:r>
              <a:rPr lang="en-US" altLang="zh-CN" sz="7200" dirty="0">
                <a:solidFill>
                  <a:srgbClr val="7F7F7F"/>
                </a:solidFill>
                <a:latin typeface="華康儷特圓(P)" pitchFamily="34" charset="-120"/>
                <a:ea typeface="華康儷特圓(P)" pitchFamily="34" charset="-120"/>
              </a:rPr>
              <a:t> </a:t>
            </a:r>
            <a:r>
              <a:rPr lang="en-US" altLang="zh-CN" sz="7200" dirty="0">
                <a:latin typeface="華康儷特圓(P)" pitchFamily="34" charset="-120"/>
                <a:ea typeface="華康儷特圓(P)" pitchFamily="34" charset="-120"/>
              </a:rPr>
              <a:t>3</a:t>
            </a:r>
            <a:endParaRPr lang="en-US" altLang="zh-CN" sz="800" dirty="0">
              <a:latin typeface="華康儷特圓(P)" pitchFamily="34" charset="-120"/>
              <a:ea typeface="華康儷特圓(P)" pitchFamily="34" charset="-120"/>
            </a:endParaRPr>
          </a:p>
        </p:txBody>
      </p:sp>
      <p:sp>
        <p:nvSpPr>
          <p:cNvPr id="118787" name="Rectangle 3">
            <a:extLst>
              <a:ext uri="{FF2B5EF4-FFF2-40B4-BE49-F238E27FC236}">
                <a16:creationId xmlns:a16="http://schemas.microsoft.com/office/drawing/2014/main" id="{30299167-BCCB-4E4A-AC30-86E15ACDD539}"/>
              </a:ext>
            </a:extLst>
          </p:cNvPr>
          <p:cNvSpPr>
            <a:spLocks noGrp="1" noChangeArrowheads="1"/>
          </p:cNvSpPr>
          <p:nvPr>
            <p:ph type="body" idx="1"/>
          </p:nvPr>
        </p:nvSpPr>
        <p:spPr bwMode="auto">
          <a:xfrm>
            <a:off x="685800" y="2201044"/>
            <a:ext cx="7772400" cy="2455912"/>
          </a:xfrm>
          <a:noFill/>
          <a:ln>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1" hangingPunct="1">
              <a:buFontTx/>
              <a:buNone/>
            </a:pPr>
            <a:endParaRPr lang="en-US" altLang="zh-CN" sz="2000" dirty="0">
              <a:latin typeface="華康儷特圓(P)" pitchFamily="34" charset="-120"/>
              <a:ea typeface="華康儷特圓(P)" pitchFamily="34" charset="-120"/>
            </a:endParaRPr>
          </a:p>
          <a:p>
            <a:pPr algn="ctr" eaLnBrk="1" hangingPunct="1">
              <a:buFontTx/>
              <a:buNone/>
            </a:pPr>
            <a:r>
              <a:rPr lang="zh-TW" altLang="zh-CN" sz="8800" dirty="0">
                <a:latin typeface="華康儷特圓(P)" pitchFamily="34" charset="-120"/>
                <a:ea typeface="華康儷特圓(P)" pitchFamily="34" charset="-120"/>
              </a:rPr>
              <a:t>領</a:t>
            </a:r>
            <a:r>
              <a:rPr lang="zh-TW" altLang="en-US" sz="8800" dirty="0">
                <a:solidFill>
                  <a:srgbClr val="7F7F7F"/>
                </a:solidFill>
                <a:latin typeface="華康儷特圓(P)" pitchFamily="34" charset="-120"/>
                <a:ea typeface="華康儷特圓(P)" pitchFamily="34" charset="-120"/>
              </a:rPr>
              <a:t> </a:t>
            </a:r>
            <a:r>
              <a:rPr lang="zh-TW" altLang="zh-CN" sz="8800" dirty="0">
                <a:latin typeface="華康儷特圓(P)" pitchFamily="34" charset="-120"/>
                <a:ea typeface="華康儷特圓(P)" pitchFamily="34" charset="-120"/>
              </a:rPr>
              <a:t>導</a:t>
            </a:r>
            <a:endParaRPr lang="en-US" altLang="zh-CN" sz="8800" dirty="0">
              <a:latin typeface="華康儷特圓(P)" pitchFamily="34" charset="-120"/>
              <a:ea typeface="華康儷特圓(P)" pitchFamily="34" charset="-120"/>
            </a:endParaRPr>
          </a:p>
        </p:txBody>
      </p:sp>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D4C642C7-672B-4F39-BF3C-9AA6AE8AC5AA}"/>
              </a:ext>
            </a:extLst>
          </p:cNvPr>
          <p:cNvSpPr>
            <a:spLocks noGrp="1" noChangeArrowheads="1"/>
          </p:cNvSpPr>
          <p:nvPr>
            <p:ph type="title"/>
          </p:nvPr>
        </p:nvSpPr>
        <p:spPr bwMode="auto">
          <a:xfrm>
            <a:off x="266700" y="260648"/>
            <a:ext cx="8724900" cy="791865"/>
          </a:xfrm>
          <a:noFill/>
          <a:ln>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1" hangingPunct="1"/>
            <a:r>
              <a:rPr lang="en-US" altLang="zh-CN" dirty="0" err="1">
                <a:latin typeface="Arial Unicode MS" panose="020B0604020202020204" pitchFamily="34" charset="-128"/>
                <a:ea typeface="Arial Unicode MS" panose="020B0604020202020204" pitchFamily="34" charset="-128"/>
                <a:cs typeface="Arial Unicode MS" panose="020B0604020202020204" pitchFamily="34" charset="-128"/>
              </a:rPr>
              <a:t>領導與管理</a:t>
            </a:r>
            <a:endParaRPr lang="en-US" altLang="zh-CN"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0835" name="Rectangle 3" descr="Stationery">
            <a:extLst>
              <a:ext uri="{FF2B5EF4-FFF2-40B4-BE49-F238E27FC236}">
                <a16:creationId xmlns:a16="http://schemas.microsoft.com/office/drawing/2014/main" id="{C5F48B3A-A25B-42FB-A3D1-5171069F101E}"/>
              </a:ext>
            </a:extLst>
          </p:cNvPr>
          <p:cNvSpPr>
            <a:spLocks noGrp="1" noChangeArrowheads="1"/>
          </p:cNvSpPr>
          <p:nvPr>
            <p:ph type="body" idx="1"/>
          </p:nvPr>
        </p:nvSpPr>
        <p:spPr bwMode="auto">
          <a:xfrm>
            <a:off x="228600" y="1196975"/>
            <a:ext cx="8763000" cy="5022850"/>
          </a:xfrm>
          <a:blipFill dpi="0" rotWithShape="0">
            <a:blip r:embed="rId4"/>
            <a:srcRect/>
            <a:tile tx="0" ty="0" sx="100000" sy="100000" flip="none" algn="tl"/>
          </a:blip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90000"/>
              </a:lnSpc>
              <a:buFontTx/>
              <a:buNone/>
            </a:pPr>
            <a:r>
              <a:rPr lang="en-US" altLang="zh-CN" u="sng"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管理權力</a:t>
            </a:r>
            <a:r>
              <a:rPr lang="en-US" altLang="zh-CN" sz="2800" u="sng"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Management Power</a:t>
            </a:r>
            <a:r>
              <a:rPr lang="en-US" altLang="zh-CN" sz="3600" u="sng"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6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marL="0" indent="0" eaLnBrk="1" hangingPunct="1">
              <a:lnSpc>
                <a:spcPct val="90000"/>
              </a:lnSpc>
              <a:buFontTx/>
              <a:buChar char="*"/>
            </a:pPr>
            <a:r>
              <a:rPr lang="en-US" altLang="zh-CN" sz="2800"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來自組織結構</a:t>
            </a:r>
            <a:r>
              <a:rPr lang="en-US" altLang="zh-CN" sz="28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18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comes from organizational structure</a:t>
            </a:r>
            <a:r>
              <a:rPr lang="en-US" altLang="zh-CN" sz="28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marL="0" indent="0" eaLnBrk="1" hangingPunct="1">
              <a:lnSpc>
                <a:spcPct val="90000"/>
              </a:lnSpc>
              <a:buFontTx/>
              <a:buChar char="*"/>
            </a:pPr>
            <a:r>
              <a:rPr lang="en-US" altLang="zh-CN" sz="2800"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在組織里提升穩定，秩序及解決問題</a:t>
            </a:r>
            <a:r>
              <a:rPr lang="en-US" altLang="zh-CN" sz="28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t>
            </a:r>
            <a:br>
              <a:rPr lang="en-US" altLang="zh-CN" sz="28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US" altLang="zh-CN" sz="18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promotes stability, order, and problem solving within the structure</a:t>
            </a:r>
            <a:r>
              <a:rPr lang="en-US" altLang="zh-CN" sz="28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marL="0" indent="0" eaLnBrk="1" hangingPunct="1">
              <a:lnSpc>
                <a:spcPct val="90000"/>
              </a:lnSpc>
              <a:buFontTx/>
              <a:buNone/>
            </a:pPr>
            <a:r>
              <a:rPr lang="en-US" altLang="zh-CN" sz="2800" u="sng" dirty="0" err="1">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領導權力</a:t>
            </a:r>
            <a:r>
              <a:rPr lang="en-US" altLang="zh-CN" sz="2800" u="sng"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Leadership Power</a:t>
            </a:r>
            <a:r>
              <a:rPr lang="en-US" altLang="zh-CN" sz="28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marL="0" indent="0" eaLnBrk="1" hangingPunct="1">
              <a:lnSpc>
                <a:spcPct val="90000"/>
              </a:lnSpc>
              <a:buFontTx/>
              <a:buChar char="*"/>
            </a:pPr>
            <a:r>
              <a:rPr lang="en-US" altLang="zh-CN" sz="2800"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來自個人，如個人興趣，目標及价值。</a:t>
            </a:r>
            <a:r>
              <a:rPr lang="en-US" altLang="zh-CN" sz="1800"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comes</a:t>
            </a:r>
            <a:r>
              <a:rPr lang="en-US" altLang="zh-CN" sz="18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from personal sources, such as personal interests, goals, and values.</a:t>
            </a:r>
          </a:p>
          <a:p>
            <a:pPr marL="0" indent="0" eaLnBrk="1" hangingPunct="1">
              <a:lnSpc>
                <a:spcPct val="90000"/>
              </a:lnSpc>
              <a:buFontTx/>
              <a:buChar char="*"/>
            </a:pPr>
            <a:r>
              <a:rPr lang="en-US" altLang="zh-CN" sz="2800"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提升愿境，創造力和改變。</a:t>
            </a:r>
            <a:r>
              <a:rPr lang="en-US" altLang="zh-CN" sz="1800"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promotes</a:t>
            </a:r>
            <a:r>
              <a:rPr lang="en-US" altLang="zh-CN" sz="18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vision, creativity, and change.</a:t>
            </a:r>
          </a:p>
          <a:p>
            <a:pPr marL="0" indent="0" eaLnBrk="1" hangingPunct="1">
              <a:lnSpc>
                <a:spcPct val="90000"/>
              </a:lnSpc>
              <a:spcBef>
                <a:spcPct val="30000"/>
              </a:spcBef>
              <a:buFontTx/>
              <a:buNone/>
            </a:pPr>
            <a:r>
              <a:rPr lang="en-US" altLang="zh-CN" sz="2800"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領導者與管理者最大的差別是他們的權力來源和</a:t>
            </a:r>
            <a:br>
              <a:rPr lang="en-US" altLang="zh-CN" sz="28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US" altLang="zh-CN" sz="2800"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适應的能力。</a:t>
            </a:r>
            <a:r>
              <a:rPr lang="en-US" altLang="zh-CN" sz="1800" dirty="0" err="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The</a:t>
            </a:r>
            <a:r>
              <a:rPr lang="en-US" altLang="zh-CN" sz="18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major differences between the leader and the manager relate to their source of power and level of compliance</a:t>
            </a:r>
            <a:r>
              <a:rPr lang="en-US" altLang="zh-CN" sz="1800" dirty="0">
                <a:latin typeface="Arial Unicode MS" panose="020B0604020202020204" pitchFamily="34" charset="-128"/>
                <a:ea typeface="Arial Unicode MS" panose="020B0604020202020204" pitchFamily="34" charset="-128"/>
                <a:cs typeface="Arial Unicode MS" panose="020B0604020202020204" pitchFamily="34" charset="-128"/>
              </a:rPr>
              <a:t> .</a:t>
            </a:r>
          </a:p>
        </p:txBody>
      </p:sp>
    </p:spTree>
    <p:custDataLst>
      <p:tags r:id="rId1"/>
    </p:custData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a:extLst>
              <a:ext uri="{FF2B5EF4-FFF2-40B4-BE49-F238E27FC236}">
                <a16:creationId xmlns:a16="http://schemas.microsoft.com/office/drawing/2014/main" id="{23A6424A-FACC-402D-B48E-24CF6E274F57}"/>
              </a:ext>
            </a:extLst>
          </p:cNvPr>
          <p:cNvSpPr>
            <a:spLocks noGrp="1" noChangeArrowheads="1"/>
          </p:cNvSpPr>
          <p:nvPr>
            <p:ph type="title"/>
          </p:nvPr>
        </p:nvSpPr>
        <p:spPr bwMode="auto">
          <a:xfrm>
            <a:off x="228600" y="185192"/>
            <a:ext cx="8686800" cy="1371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3600">
                <a:latin typeface="Arial Unicode MS" panose="020B0604020202020204" pitchFamily="34" charset="-128"/>
                <a:ea typeface="Arial Unicode MS" panose="020B0604020202020204" pitchFamily="34" charset="-128"/>
                <a:cs typeface="Arial Unicode MS" panose="020B0604020202020204" pitchFamily="34" charset="-128"/>
              </a:rPr>
              <a:t>Leadership versus</a:t>
            </a:r>
            <a:br>
              <a:rPr lang="en-US" altLang="zh-CN" sz="3600">
                <a:latin typeface="Arial Unicode MS" panose="020B0604020202020204" pitchFamily="34" charset="-128"/>
                <a:ea typeface="Arial Unicode MS" panose="020B0604020202020204" pitchFamily="34" charset="-128"/>
                <a:cs typeface="Arial Unicode MS" panose="020B0604020202020204" pitchFamily="34" charset="-128"/>
              </a:rPr>
            </a:br>
            <a:r>
              <a:rPr lang="en-US" altLang="zh-CN" sz="3600">
                <a:latin typeface="Arial Unicode MS" panose="020B0604020202020204" pitchFamily="34" charset="-128"/>
                <a:ea typeface="Arial Unicode MS" panose="020B0604020202020204" pitchFamily="34" charset="-128"/>
                <a:cs typeface="Arial Unicode MS" panose="020B0604020202020204" pitchFamily="34" charset="-128"/>
              </a:rPr>
              <a:t>Management Qualities</a:t>
            </a:r>
          </a:p>
        </p:txBody>
      </p:sp>
      <p:sp>
        <p:nvSpPr>
          <p:cNvPr id="122884" name="Rectangle 4">
            <a:extLst>
              <a:ext uri="{FF2B5EF4-FFF2-40B4-BE49-F238E27FC236}">
                <a16:creationId xmlns:a16="http://schemas.microsoft.com/office/drawing/2014/main" id="{16439D47-5F0E-4DC3-B597-C7F6846BE6F8}"/>
              </a:ext>
            </a:extLst>
          </p:cNvPr>
          <p:cNvSpPr>
            <a:spLocks noChangeArrowheads="1"/>
          </p:cNvSpPr>
          <p:nvPr/>
        </p:nvSpPr>
        <p:spPr bwMode="auto">
          <a:xfrm>
            <a:off x="114300" y="1524000"/>
            <a:ext cx="8915400" cy="4876800"/>
          </a:xfrm>
          <a:prstGeom prst="rect">
            <a:avLst/>
          </a:prstGeom>
          <a:solidFill>
            <a:srgbClr val="CEC59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nvGrpSpPr>
          <p:cNvPr id="122885" name="Group 5">
            <a:extLst>
              <a:ext uri="{FF2B5EF4-FFF2-40B4-BE49-F238E27FC236}">
                <a16:creationId xmlns:a16="http://schemas.microsoft.com/office/drawing/2014/main" id="{4222D561-5137-4A44-9799-FA0BE40C973C}"/>
              </a:ext>
            </a:extLst>
          </p:cNvPr>
          <p:cNvGrpSpPr>
            <a:grpSpLocks/>
          </p:cNvGrpSpPr>
          <p:nvPr/>
        </p:nvGrpSpPr>
        <p:grpSpPr bwMode="auto">
          <a:xfrm>
            <a:off x="4343400" y="1581150"/>
            <a:ext cx="4419600" cy="4572000"/>
            <a:chOff x="2976" y="1200"/>
            <a:chExt cx="2304" cy="2932"/>
          </a:xfrm>
        </p:grpSpPr>
        <p:sp>
          <p:nvSpPr>
            <p:cNvPr id="122899" name="Freeform 6">
              <a:extLst>
                <a:ext uri="{FF2B5EF4-FFF2-40B4-BE49-F238E27FC236}">
                  <a16:creationId xmlns:a16="http://schemas.microsoft.com/office/drawing/2014/main" id="{A0762A8E-CB93-4ECB-8E8A-69136A0BAB59}"/>
                </a:ext>
              </a:extLst>
            </p:cNvPr>
            <p:cNvSpPr>
              <a:spLocks/>
            </p:cNvSpPr>
            <p:nvPr/>
          </p:nvSpPr>
          <p:spPr bwMode="auto">
            <a:xfrm>
              <a:off x="2976" y="1200"/>
              <a:ext cx="1724" cy="2932"/>
            </a:xfrm>
            <a:custGeom>
              <a:avLst/>
              <a:gdLst>
                <a:gd name="T0" fmla="*/ 412 w 598"/>
                <a:gd name="T1" fmla="*/ 2856 h 1543"/>
                <a:gd name="T2" fmla="*/ 444 w 598"/>
                <a:gd name="T3" fmla="*/ 2913 h 1543"/>
                <a:gd name="T4" fmla="*/ 542 w 598"/>
                <a:gd name="T5" fmla="*/ 2932 h 1543"/>
                <a:gd name="T6" fmla="*/ 637 w 598"/>
                <a:gd name="T7" fmla="*/ 2907 h 1543"/>
                <a:gd name="T8" fmla="*/ 738 w 598"/>
                <a:gd name="T9" fmla="*/ 2824 h 1543"/>
                <a:gd name="T10" fmla="*/ 796 w 598"/>
                <a:gd name="T11" fmla="*/ 2738 h 1543"/>
                <a:gd name="T12" fmla="*/ 776 w 598"/>
                <a:gd name="T13" fmla="*/ 2354 h 1543"/>
                <a:gd name="T14" fmla="*/ 787 w 598"/>
                <a:gd name="T15" fmla="*/ 2115 h 1543"/>
                <a:gd name="T16" fmla="*/ 874 w 598"/>
                <a:gd name="T17" fmla="*/ 1824 h 1543"/>
                <a:gd name="T18" fmla="*/ 1003 w 598"/>
                <a:gd name="T19" fmla="*/ 2001 h 1543"/>
                <a:gd name="T20" fmla="*/ 1018 w 598"/>
                <a:gd name="T21" fmla="*/ 2157 h 1543"/>
                <a:gd name="T22" fmla="*/ 1044 w 598"/>
                <a:gd name="T23" fmla="*/ 2620 h 1543"/>
                <a:gd name="T24" fmla="*/ 1078 w 598"/>
                <a:gd name="T25" fmla="*/ 2685 h 1543"/>
                <a:gd name="T26" fmla="*/ 1165 w 598"/>
                <a:gd name="T27" fmla="*/ 2778 h 1543"/>
                <a:gd name="T28" fmla="*/ 1248 w 598"/>
                <a:gd name="T29" fmla="*/ 2750 h 1543"/>
                <a:gd name="T30" fmla="*/ 1338 w 598"/>
                <a:gd name="T31" fmla="*/ 2776 h 1543"/>
                <a:gd name="T32" fmla="*/ 1502 w 598"/>
                <a:gd name="T33" fmla="*/ 2784 h 1543"/>
                <a:gd name="T34" fmla="*/ 1692 w 598"/>
                <a:gd name="T35" fmla="*/ 2755 h 1543"/>
                <a:gd name="T36" fmla="*/ 1531 w 598"/>
                <a:gd name="T37" fmla="*/ 2702 h 1543"/>
                <a:gd name="T38" fmla="*/ 1401 w 598"/>
                <a:gd name="T39" fmla="*/ 2645 h 1543"/>
                <a:gd name="T40" fmla="*/ 1392 w 598"/>
                <a:gd name="T41" fmla="*/ 2561 h 1543"/>
                <a:gd name="T42" fmla="*/ 1341 w 598"/>
                <a:gd name="T43" fmla="*/ 2039 h 1543"/>
                <a:gd name="T44" fmla="*/ 1335 w 598"/>
                <a:gd name="T45" fmla="*/ 1456 h 1543"/>
                <a:gd name="T46" fmla="*/ 1346 w 598"/>
                <a:gd name="T47" fmla="*/ 1224 h 1543"/>
                <a:gd name="T48" fmla="*/ 1623 w 598"/>
                <a:gd name="T49" fmla="*/ 1134 h 1543"/>
                <a:gd name="T50" fmla="*/ 1684 w 598"/>
                <a:gd name="T51" fmla="*/ 956 h 1543"/>
                <a:gd name="T52" fmla="*/ 1539 w 598"/>
                <a:gd name="T53" fmla="*/ 941 h 1543"/>
                <a:gd name="T54" fmla="*/ 1427 w 598"/>
                <a:gd name="T55" fmla="*/ 956 h 1543"/>
                <a:gd name="T56" fmla="*/ 1384 w 598"/>
                <a:gd name="T57" fmla="*/ 941 h 1543"/>
                <a:gd name="T58" fmla="*/ 1349 w 598"/>
                <a:gd name="T59" fmla="*/ 908 h 1543"/>
                <a:gd name="T60" fmla="*/ 1341 w 598"/>
                <a:gd name="T61" fmla="*/ 726 h 1543"/>
                <a:gd name="T62" fmla="*/ 1338 w 598"/>
                <a:gd name="T63" fmla="*/ 608 h 1543"/>
                <a:gd name="T64" fmla="*/ 1245 w 598"/>
                <a:gd name="T65" fmla="*/ 538 h 1543"/>
                <a:gd name="T66" fmla="*/ 1121 w 598"/>
                <a:gd name="T67" fmla="*/ 479 h 1543"/>
                <a:gd name="T68" fmla="*/ 1168 w 598"/>
                <a:gd name="T69" fmla="*/ 422 h 1543"/>
                <a:gd name="T70" fmla="*/ 1173 w 598"/>
                <a:gd name="T71" fmla="*/ 363 h 1543"/>
                <a:gd name="T72" fmla="*/ 1170 w 598"/>
                <a:gd name="T73" fmla="*/ 306 h 1543"/>
                <a:gd name="T74" fmla="*/ 1199 w 598"/>
                <a:gd name="T75" fmla="*/ 270 h 1543"/>
                <a:gd name="T76" fmla="*/ 1168 w 598"/>
                <a:gd name="T77" fmla="*/ 209 h 1543"/>
                <a:gd name="T78" fmla="*/ 1173 w 598"/>
                <a:gd name="T79" fmla="*/ 78 h 1543"/>
                <a:gd name="T80" fmla="*/ 1021 w 598"/>
                <a:gd name="T81" fmla="*/ 29 h 1543"/>
                <a:gd name="T82" fmla="*/ 923 w 598"/>
                <a:gd name="T83" fmla="*/ 4 h 1543"/>
                <a:gd name="T84" fmla="*/ 799 w 598"/>
                <a:gd name="T85" fmla="*/ 44 h 1543"/>
                <a:gd name="T86" fmla="*/ 698 w 598"/>
                <a:gd name="T87" fmla="*/ 106 h 1543"/>
                <a:gd name="T88" fmla="*/ 649 w 598"/>
                <a:gd name="T89" fmla="*/ 234 h 1543"/>
                <a:gd name="T90" fmla="*/ 666 w 598"/>
                <a:gd name="T91" fmla="*/ 323 h 1543"/>
                <a:gd name="T92" fmla="*/ 770 w 598"/>
                <a:gd name="T93" fmla="*/ 416 h 1543"/>
                <a:gd name="T94" fmla="*/ 643 w 598"/>
                <a:gd name="T95" fmla="*/ 485 h 1543"/>
                <a:gd name="T96" fmla="*/ 467 w 598"/>
                <a:gd name="T97" fmla="*/ 521 h 1543"/>
                <a:gd name="T98" fmla="*/ 392 w 598"/>
                <a:gd name="T99" fmla="*/ 540 h 1543"/>
                <a:gd name="T100" fmla="*/ 317 w 598"/>
                <a:gd name="T101" fmla="*/ 600 h 1543"/>
                <a:gd name="T102" fmla="*/ 153 w 598"/>
                <a:gd name="T103" fmla="*/ 844 h 1543"/>
                <a:gd name="T104" fmla="*/ 17 w 598"/>
                <a:gd name="T105" fmla="*/ 1043 h 1543"/>
                <a:gd name="T106" fmla="*/ 366 w 598"/>
                <a:gd name="T107" fmla="*/ 992 h 1543"/>
                <a:gd name="T108" fmla="*/ 467 w 598"/>
                <a:gd name="T109" fmla="*/ 969 h 1543"/>
                <a:gd name="T110" fmla="*/ 421 w 598"/>
                <a:gd name="T111" fmla="*/ 1077 h 1543"/>
                <a:gd name="T112" fmla="*/ 101 w 598"/>
                <a:gd name="T113" fmla="*/ 1165 h 1543"/>
                <a:gd name="T114" fmla="*/ 401 w 598"/>
                <a:gd name="T115" fmla="*/ 1343 h 1543"/>
                <a:gd name="T116" fmla="*/ 421 w 598"/>
                <a:gd name="T117" fmla="*/ 1539 h 1543"/>
                <a:gd name="T118" fmla="*/ 479 w 598"/>
                <a:gd name="T119" fmla="*/ 1511 h 1543"/>
                <a:gd name="T120" fmla="*/ 493 w 598"/>
                <a:gd name="T121" fmla="*/ 2104 h 1543"/>
                <a:gd name="T122" fmla="*/ 435 w 598"/>
                <a:gd name="T123" fmla="*/ 2683 h 154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8" h="1543">
                  <a:moveTo>
                    <a:pt x="161" y="1463"/>
                  </a:moveTo>
                  <a:lnTo>
                    <a:pt x="160" y="1472"/>
                  </a:lnTo>
                  <a:lnTo>
                    <a:pt x="156" y="1482"/>
                  </a:lnTo>
                  <a:lnTo>
                    <a:pt x="151" y="1492"/>
                  </a:lnTo>
                  <a:lnTo>
                    <a:pt x="146" y="1498"/>
                  </a:lnTo>
                  <a:lnTo>
                    <a:pt x="143" y="1503"/>
                  </a:lnTo>
                  <a:lnTo>
                    <a:pt x="140" y="1509"/>
                  </a:lnTo>
                  <a:lnTo>
                    <a:pt x="141" y="1515"/>
                  </a:lnTo>
                  <a:lnTo>
                    <a:pt x="144" y="1522"/>
                  </a:lnTo>
                  <a:lnTo>
                    <a:pt x="146" y="1526"/>
                  </a:lnTo>
                  <a:lnTo>
                    <a:pt x="150" y="1530"/>
                  </a:lnTo>
                  <a:lnTo>
                    <a:pt x="154" y="1533"/>
                  </a:lnTo>
                  <a:lnTo>
                    <a:pt x="159" y="1536"/>
                  </a:lnTo>
                  <a:lnTo>
                    <a:pt x="165" y="1538"/>
                  </a:lnTo>
                  <a:lnTo>
                    <a:pt x="170" y="1541"/>
                  </a:lnTo>
                  <a:lnTo>
                    <a:pt x="176" y="1542"/>
                  </a:lnTo>
                  <a:lnTo>
                    <a:pt x="182" y="1543"/>
                  </a:lnTo>
                  <a:lnTo>
                    <a:pt x="188" y="1543"/>
                  </a:lnTo>
                  <a:lnTo>
                    <a:pt x="194" y="1542"/>
                  </a:lnTo>
                  <a:lnTo>
                    <a:pt x="200" y="1541"/>
                  </a:lnTo>
                  <a:lnTo>
                    <a:pt x="205" y="1540"/>
                  </a:lnTo>
                  <a:lnTo>
                    <a:pt x="212" y="1537"/>
                  </a:lnTo>
                  <a:lnTo>
                    <a:pt x="216" y="1533"/>
                  </a:lnTo>
                  <a:lnTo>
                    <a:pt x="221" y="1530"/>
                  </a:lnTo>
                  <a:lnTo>
                    <a:pt x="225" y="1526"/>
                  </a:lnTo>
                  <a:lnTo>
                    <a:pt x="231" y="1516"/>
                  </a:lnTo>
                  <a:lnTo>
                    <a:pt x="236" y="1505"/>
                  </a:lnTo>
                  <a:lnTo>
                    <a:pt x="241" y="1495"/>
                  </a:lnTo>
                  <a:lnTo>
                    <a:pt x="249" y="1492"/>
                  </a:lnTo>
                  <a:lnTo>
                    <a:pt x="256" y="1486"/>
                  </a:lnTo>
                  <a:lnTo>
                    <a:pt x="260" y="1473"/>
                  </a:lnTo>
                  <a:lnTo>
                    <a:pt x="260" y="1460"/>
                  </a:lnTo>
                  <a:lnTo>
                    <a:pt x="256" y="1451"/>
                  </a:lnTo>
                  <a:lnTo>
                    <a:pt x="263" y="1449"/>
                  </a:lnTo>
                  <a:lnTo>
                    <a:pt x="271" y="1445"/>
                  </a:lnTo>
                  <a:lnTo>
                    <a:pt x="276" y="1441"/>
                  </a:lnTo>
                  <a:lnTo>
                    <a:pt x="276" y="1435"/>
                  </a:lnTo>
                  <a:lnTo>
                    <a:pt x="273" y="1404"/>
                  </a:lnTo>
                  <a:lnTo>
                    <a:pt x="271" y="1347"/>
                  </a:lnTo>
                  <a:lnTo>
                    <a:pt x="268" y="1289"/>
                  </a:lnTo>
                  <a:lnTo>
                    <a:pt x="268" y="1261"/>
                  </a:lnTo>
                  <a:lnTo>
                    <a:pt x="269" y="1239"/>
                  </a:lnTo>
                  <a:lnTo>
                    <a:pt x="272" y="1196"/>
                  </a:lnTo>
                  <a:lnTo>
                    <a:pt x="273" y="1153"/>
                  </a:lnTo>
                  <a:lnTo>
                    <a:pt x="272" y="1129"/>
                  </a:lnTo>
                  <a:lnTo>
                    <a:pt x="271" y="1124"/>
                  </a:lnTo>
                  <a:lnTo>
                    <a:pt x="272" y="1118"/>
                  </a:lnTo>
                  <a:lnTo>
                    <a:pt x="273" y="1113"/>
                  </a:lnTo>
                  <a:lnTo>
                    <a:pt x="277" y="1108"/>
                  </a:lnTo>
                  <a:lnTo>
                    <a:pt x="282" y="1089"/>
                  </a:lnTo>
                  <a:lnTo>
                    <a:pt x="288" y="1049"/>
                  </a:lnTo>
                  <a:lnTo>
                    <a:pt x="294" y="1009"/>
                  </a:lnTo>
                  <a:lnTo>
                    <a:pt x="298" y="983"/>
                  </a:lnTo>
                  <a:lnTo>
                    <a:pt x="303" y="960"/>
                  </a:lnTo>
                  <a:lnTo>
                    <a:pt x="311" y="925"/>
                  </a:lnTo>
                  <a:lnTo>
                    <a:pt x="320" y="892"/>
                  </a:lnTo>
                  <a:lnTo>
                    <a:pt x="325" y="875"/>
                  </a:lnTo>
                  <a:lnTo>
                    <a:pt x="330" y="919"/>
                  </a:lnTo>
                  <a:lnTo>
                    <a:pt x="338" y="988"/>
                  </a:lnTo>
                  <a:lnTo>
                    <a:pt x="348" y="1053"/>
                  </a:lnTo>
                  <a:lnTo>
                    <a:pt x="356" y="1086"/>
                  </a:lnTo>
                  <a:lnTo>
                    <a:pt x="358" y="1094"/>
                  </a:lnTo>
                  <a:lnTo>
                    <a:pt x="359" y="1100"/>
                  </a:lnTo>
                  <a:lnTo>
                    <a:pt x="358" y="1106"/>
                  </a:lnTo>
                  <a:lnTo>
                    <a:pt x="356" y="1113"/>
                  </a:lnTo>
                  <a:lnTo>
                    <a:pt x="353" y="1135"/>
                  </a:lnTo>
                  <a:lnTo>
                    <a:pt x="351" y="1175"/>
                  </a:lnTo>
                  <a:lnTo>
                    <a:pt x="350" y="1218"/>
                  </a:lnTo>
                  <a:lnTo>
                    <a:pt x="352" y="1251"/>
                  </a:lnTo>
                  <a:lnTo>
                    <a:pt x="356" y="1287"/>
                  </a:lnTo>
                  <a:lnTo>
                    <a:pt x="359" y="1334"/>
                  </a:lnTo>
                  <a:lnTo>
                    <a:pt x="362" y="1379"/>
                  </a:lnTo>
                  <a:lnTo>
                    <a:pt x="362" y="1401"/>
                  </a:lnTo>
                  <a:lnTo>
                    <a:pt x="366" y="1400"/>
                  </a:lnTo>
                  <a:lnTo>
                    <a:pt x="369" y="1401"/>
                  </a:lnTo>
                  <a:lnTo>
                    <a:pt x="373" y="1402"/>
                  </a:lnTo>
                  <a:lnTo>
                    <a:pt x="377" y="1402"/>
                  </a:lnTo>
                  <a:lnTo>
                    <a:pt x="374" y="1413"/>
                  </a:lnTo>
                  <a:lnTo>
                    <a:pt x="374" y="1430"/>
                  </a:lnTo>
                  <a:lnTo>
                    <a:pt x="377" y="1449"/>
                  </a:lnTo>
                  <a:lnTo>
                    <a:pt x="380" y="1461"/>
                  </a:lnTo>
                  <a:lnTo>
                    <a:pt x="387" y="1461"/>
                  </a:lnTo>
                  <a:lnTo>
                    <a:pt x="394" y="1462"/>
                  </a:lnTo>
                  <a:lnTo>
                    <a:pt x="404" y="1462"/>
                  </a:lnTo>
                  <a:lnTo>
                    <a:pt x="412" y="1462"/>
                  </a:lnTo>
                  <a:lnTo>
                    <a:pt x="421" y="1462"/>
                  </a:lnTo>
                  <a:lnTo>
                    <a:pt x="428" y="1462"/>
                  </a:lnTo>
                  <a:lnTo>
                    <a:pt x="433" y="1462"/>
                  </a:lnTo>
                  <a:lnTo>
                    <a:pt x="436" y="1462"/>
                  </a:lnTo>
                  <a:lnTo>
                    <a:pt x="433" y="1447"/>
                  </a:lnTo>
                  <a:lnTo>
                    <a:pt x="437" y="1450"/>
                  </a:lnTo>
                  <a:lnTo>
                    <a:pt x="442" y="1454"/>
                  </a:lnTo>
                  <a:lnTo>
                    <a:pt x="447" y="1456"/>
                  </a:lnTo>
                  <a:lnTo>
                    <a:pt x="453" y="1457"/>
                  </a:lnTo>
                  <a:lnTo>
                    <a:pt x="458" y="1460"/>
                  </a:lnTo>
                  <a:lnTo>
                    <a:pt x="464" y="1461"/>
                  </a:lnTo>
                  <a:lnTo>
                    <a:pt x="469" y="1462"/>
                  </a:lnTo>
                  <a:lnTo>
                    <a:pt x="473" y="1463"/>
                  </a:lnTo>
                  <a:lnTo>
                    <a:pt x="479" y="1465"/>
                  </a:lnTo>
                  <a:lnTo>
                    <a:pt x="491" y="1465"/>
                  </a:lnTo>
                  <a:lnTo>
                    <a:pt x="505" y="1465"/>
                  </a:lnTo>
                  <a:lnTo>
                    <a:pt x="521" y="1465"/>
                  </a:lnTo>
                  <a:lnTo>
                    <a:pt x="537" y="1465"/>
                  </a:lnTo>
                  <a:lnTo>
                    <a:pt x="550" y="1463"/>
                  </a:lnTo>
                  <a:lnTo>
                    <a:pt x="560" y="1463"/>
                  </a:lnTo>
                  <a:lnTo>
                    <a:pt x="565" y="1463"/>
                  </a:lnTo>
                  <a:lnTo>
                    <a:pt x="580" y="1460"/>
                  </a:lnTo>
                  <a:lnTo>
                    <a:pt x="587" y="1450"/>
                  </a:lnTo>
                  <a:lnTo>
                    <a:pt x="584" y="1439"/>
                  </a:lnTo>
                  <a:lnTo>
                    <a:pt x="568" y="1431"/>
                  </a:lnTo>
                  <a:lnTo>
                    <a:pt x="557" y="1430"/>
                  </a:lnTo>
                  <a:lnTo>
                    <a:pt x="547" y="1428"/>
                  </a:lnTo>
                  <a:lnTo>
                    <a:pt x="538" y="1424"/>
                  </a:lnTo>
                  <a:lnTo>
                    <a:pt x="531" y="1422"/>
                  </a:lnTo>
                  <a:lnTo>
                    <a:pt x="523" y="1418"/>
                  </a:lnTo>
                  <a:lnTo>
                    <a:pt x="517" y="1414"/>
                  </a:lnTo>
                  <a:lnTo>
                    <a:pt x="511" y="1409"/>
                  </a:lnTo>
                  <a:lnTo>
                    <a:pt x="506" y="1406"/>
                  </a:lnTo>
                  <a:lnTo>
                    <a:pt x="495" y="1398"/>
                  </a:lnTo>
                  <a:lnTo>
                    <a:pt x="486" y="1392"/>
                  </a:lnTo>
                  <a:lnTo>
                    <a:pt x="479" y="1388"/>
                  </a:lnTo>
                  <a:lnTo>
                    <a:pt x="476" y="1387"/>
                  </a:lnTo>
                  <a:lnTo>
                    <a:pt x="483" y="1386"/>
                  </a:lnTo>
                  <a:lnTo>
                    <a:pt x="486" y="1386"/>
                  </a:lnTo>
                  <a:lnTo>
                    <a:pt x="489" y="1386"/>
                  </a:lnTo>
                  <a:lnTo>
                    <a:pt x="483" y="1348"/>
                  </a:lnTo>
                  <a:lnTo>
                    <a:pt x="474" y="1282"/>
                  </a:lnTo>
                  <a:lnTo>
                    <a:pt x="468" y="1205"/>
                  </a:lnTo>
                  <a:lnTo>
                    <a:pt x="465" y="1139"/>
                  </a:lnTo>
                  <a:lnTo>
                    <a:pt x="467" y="1099"/>
                  </a:lnTo>
                  <a:lnTo>
                    <a:pt x="467" y="1079"/>
                  </a:lnTo>
                  <a:lnTo>
                    <a:pt x="465" y="1073"/>
                  </a:lnTo>
                  <a:lnTo>
                    <a:pt x="464" y="1068"/>
                  </a:lnTo>
                  <a:lnTo>
                    <a:pt x="463" y="1020"/>
                  </a:lnTo>
                  <a:lnTo>
                    <a:pt x="460" y="922"/>
                  </a:lnTo>
                  <a:lnTo>
                    <a:pt x="457" y="822"/>
                  </a:lnTo>
                  <a:lnTo>
                    <a:pt x="453" y="769"/>
                  </a:lnTo>
                  <a:lnTo>
                    <a:pt x="463" y="766"/>
                  </a:lnTo>
                  <a:lnTo>
                    <a:pt x="472" y="763"/>
                  </a:lnTo>
                  <a:lnTo>
                    <a:pt x="479" y="762"/>
                  </a:lnTo>
                  <a:lnTo>
                    <a:pt x="484" y="758"/>
                  </a:lnTo>
                  <a:lnTo>
                    <a:pt x="479" y="733"/>
                  </a:lnTo>
                  <a:lnTo>
                    <a:pt x="473" y="687"/>
                  </a:lnTo>
                  <a:lnTo>
                    <a:pt x="467" y="644"/>
                  </a:lnTo>
                  <a:lnTo>
                    <a:pt x="464" y="621"/>
                  </a:lnTo>
                  <a:lnTo>
                    <a:pt x="478" y="618"/>
                  </a:lnTo>
                  <a:lnTo>
                    <a:pt x="496" y="615"/>
                  </a:lnTo>
                  <a:lnTo>
                    <a:pt x="518" y="608"/>
                  </a:lnTo>
                  <a:lnTo>
                    <a:pt x="542" y="602"/>
                  </a:lnTo>
                  <a:lnTo>
                    <a:pt x="563" y="597"/>
                  </a:lnTo>
                  <a:lnTo>
                    <a:pt x="581" y="592"/>
                  </a:lnTo>
                  <a:lnTo>
                    <a:pt x="594" y="589"/>
                  </a:lnTo>
                  <a:lnTo>
                    <a:pt x="598" y="588"/>
                  </a:lnTo>
                  <a:lnTo>
                    <a:pt x="596" y="569"/>
                  </a:lnTo>
                  <a:lnTo>
                    <a:pt x="590" y="536"/>
                  </a:lnTo>
                  <a:lnTo>
                    <a:pt x="584" y="503"/>
                  </a:lnTo>
                  <a:lnTo>
                    <a:pt x="581" y="483"/>
                  </a:lnTo>
                  <a:lnTo>
                    <a:pt x="574" y="486"/>
                  </a:lnTo>
                  <a:lnTo>
                    <a:pt x="565" y="488"/>
                  </a:lnTo>
                  <a:lnTo>
                    <a:pt x="555" y="492"/>
                  </a:lnTo>
                  <a:lnTo>
                    <a:pt x="544" y="493"/>
                  </a:lnTo>
                  <a:lnTo>
                    <a:pt x="534" y="495"/>
                  </a:lnTo>
                  <a:lnTo>
                    <a:pt x="526" y="498"/>
                  </a:lnTo>
                  <a:lnTo>
                    <a:pt x="517" y="499"/>
                  </a:lnTo>
                  <a:lnTo>
                    <a:pt x="511" y="500"/>
                  </a:lnTo>
                  <a:lnTo>
                    <a:pt x="506" y="502"/>
                  </a:lnTo>
                  <a:lnTo>
                    <a:pt x="501" y="502"/>
                  </a:lnTo>
                  <a:lnTo>
                    <a:pt x="495" y="503"/>
                  </a:lnTo>
                  <a:lnTo>
                    <a:pt x="489" y="503"/>
                  </a:lnTo>
                  <a:lnTo>
                    <a:pt x="484" y="504"/>
                  </a:lnTo>
                  <a:lnTo>
                    <a:pt x="480" y="503"/>
                  </a:lnTo>
                  <a:lnTo>
                    <a:pt x="478" y="502"/>
                  </a:lnTo>
                  <a:lnTo>
                    <a:pt x="478" y="499"/>
                  </a:lnTo>
                  <a:lnTo>
                    <a:pt x="480" y="495"/>
                  </a:lnTo>
                  <a:lnTo>
                    <a:pt x="483" y="493"/>
                  </a:lnTo>
                  <a:lnTo>
                    <a:pt x="484" y="491"/>
                  </a:lnTo>
                  <a:lnTo>
                    <a:pt x="481" y="486"/>
                  </a:lnTo>
                  <a:lnTo>
                    <a:pt x="475" y="481"/>
                  </a:lnTo>
                  <a:lnTo>
                    <a:pt x="470" y="479"/>
                  </a:lnTo>
                  <a:lnTo>
                    <a:pt x="468" y="478"/>
                  </a:lnTo>
                  <a:lnTo>
                    <a:pt x="473" y="476"/>
                  </a:lnTo>
                  <a:lnTo>
                    <a:pt x="476" y="462"/>
                  </a:lnTo>
                  <a:lnTo>
                    <a:pt x="473" y="435"/>
                  </a:lnTo>
                  <a:lnTo>
                    <a:pt x="467" y="408"/>
                  </a:lnTo>
                  <a:lnTo>
                    <a:pt x="464" y="393"/>
                  </a:lnTo>
                  <a:lnTo>
                    <a:pt x="465" y="382"/>
                  </a:lnTo>
                  <a:lnTo>
                    <a:pt x="467" y="364"/>
                  </a:lnTo>
                  <a:lnTo>
                    <a:pt x="468" y="347"/>
                  </a:lnTo>
                  <a:lnTo>
                    <a:pt x="470" y="336"/>
                  </a:lnTo>
                  <a:lnTo>
                    <a:pt x="470" y="332"/>
                  </a:lnTo>
                  <a:lnTo>
                    <a:pt x="468" y="326"/>
                  </a:lnTo>
                  <a:lnTo>
                    <a:pt x="464" y="320"/>
                  </a:lnTo>
                  <a:lnTo>
                    <a:pt x="458" y="311"/>
                  </a:lnTo>
                  <a:lnTo>
                    <a:pt x="452" y="304"/>
                  </a:lnTo>
                  <a:lnTo>
                    <a:pt x="447" y="296"/>
                  </a:lnTo>
                  <a:lnTo>
                    <a:pt x="441" y="290"/>
                  </a:lnTo>
                  <a:lnTo>
                    <a:pt x="437" y="287"/>
                  </a:lnTo>
                  <a:lnTo>
                    <a:pt x="432" y="283"/>
                  </a:lnTo>
                  <a:lnTo>
                    <a:pt x="426" y="279"/>
                  </a:lnTo>
                  <a:lnTo>
                    <a:pt x="417" y="273"/>
                  </a:lnTo>
                  <a:lnTo>
                    <a:pt x="410" y="267"/>
                  </a:lnTo>
                  <a:lnTo>
                    <a:pt x="401" y="262"/>
                  </a:lnTo>
                  <a:lnTo>
                    <a:pt x="395" y="256"/>
                  </a:lnTo>
                  <a:lnTo>
                    <a:pt x="389" y="252"/>
                  </a:lnTo>
                  <a:lnTo>
                    <a:pt x="387" y="249"/>
                  </a:lnTo>
                  <a:lnTo>
                    <a:pt x="385" y="242"/>
                  </a:lnTo>
                  <a:lnTo>
                    <a:pt x="384" y="235"/>
                  </a:lnTo>
                  <a:lnTo>
                    <a:pt x="388" y="229"/>
                  </a:lnTo>
                  <a:lnTo>
                    <a:pt x="396" y="225"/>
                  </a:lnTo>
                  <a:lnTo>
                    <a:pt x="405" y="222"/>
                  </a:lnTo>
                  <a:lnTo>
                    <a:pt x="410" y="215"/>
                  </a:lnTo>
                  <a:lnTo>
                    <a:pt x="410" y="207"/>
                  </a:lnTo>
                  <a:lnTo>
                    <a:pt x="407" y="198"/>
                  </a:lnTo>
                  <a:lnTo>
                    <a:pt x="406" y="196"/>
                  </a:lnTo>
                  <a:lnTo>
                    <a:pt x="407" y="193"/>
                  </a:lnTo>
                  <a:lnTo>
                    <a:pt x="407" y="191"/>
                  </a:lnTo>
                  <a:lnTo>
                    <a:pt x="410" y="188"/>
                  </a:lnTo>
                  <a:lnTo>
                    <a:pt x="411" y="185"/>
                  </a:lnTo>
                  <a:lnTo>
                    <a:pt x="410" y="181"/>
                  </a:lnTo>
                  <a:lnTo>
                    <a:pt x="409" y="176"/>
                  </a:lnTo>
                  <a:lnTo>
                    <a:pt x="407" y="172"/>
                  </a:lnTo>
                  <a:lnTo>
                    <a:pt x="406" y="161"/>
                  </a:lnTo>
                  <a:lnTo>
                    <a:pt x="407" y="156"/>
                  </a:lnTo>
                  <a:lnTo>
                    <a:pt x="411" y="156"/>
                  </a:lnTo>
                  <a:lnTo>
                    <a:pt x="416" y="155"/>
                  </a:lnTo>
                  <a:lnTo>
                    <a:pt x="420" y="153"/>
                  </a:lnTo>
                  <a:lnTo>
                    <a:pt x="420" y="145"/>
                  </a:lnTo>
                  <a:lnTo>
                    <a:pt x="416" y="142"/>
                  </a:lnTo>
                  <a:lnTo>
                    <a:pt x="412" y="138"/>
                  </a:lnTo>
                  <a:lnTo>
                    <a:pt x="409" y="133"/>
                  </a:lnTo>
                  <a:lnTo>
                    <a:pt x="404" y="118"/>
                  </a:lnTo>
                  <a:lnTo>
                    <a:pt x="401" y="112"/>
                  </a:lnTo>
                  <a:lnTo>
                    <a:pt x="403" y="111"/>
                  </a:lnTo>
                  <a:lnTo>
                    <a:pt x="405" y="110"/>
                  </a:lnTo>
                  <a:lnTo>
                    <a:pt x="406" y="101"/>
                  </a:lnTo>
                  <a:lnTo>
                    <a:pt x="404" y="88"/>
                  </a:lnTo>
                  <a:lnTo>
                    <a:pt x="400" y="74"/>
                  </a:lnTo>
                  <a:lnTo>
                    <a:pt x="395" y="63"/>
                  </a:lnTo>
                  <a:lnTo>
                    <a:pt x="403" y="53"/>
                  </a:lnTo>
                  <a:lnTo>
                    <a:pt x="407" y="41"/>
                  </a:lnTo>
                  <a:lnTo>
                    <a:pt x="405" y="31"/>
                  </a:lnTo>
                  <a:lnTo>
                    <a:pt x="393" y="27"/>
                  </a:lnTo>
                  <a:lnTo>
                    <a:pt x="383" y="26"/>
                  </a:lnTo>
                  <a:lnTo>
                    <a:pt x="373" y="24"/>
                  </a:lnTo>
                  <a:lnTo>
                    <a:pt x="363" y="20"/>
                  </a:lnTo>
                  <a:lnTo>
                    <a:pt x="354" y="15"/>
                  </a:lnTo>
                  <a:lnTo>
                    <a:pt x="347" y="11"/>
                  </a:lnTo>
                  <a:lnTo>
                    <a:pt x="340" y="8"/>
                  </a:lnTo>
                  <a:lnTo>
                    <a:pt x="334" y="4"/>
                  </a:lnTo>
                  <a:lnTo>
                    <a:pt x="330" y="3"/>
                  </a:lnTo>
                  <a:lnTo>
                    <a:pt x="326" y="2"/>
                  </a:lnTo>
                  <a:lnTo>
                    <a:pt x="320" y="2"/>
                  </a:lnTo>
                  <a:lnTo>
                    <a:pt x="313" y="0"/>
                  </a:lnTo>
                  <a:lnTo>
                    <a:pt x="304" y="2"/>
                  </a:lnTo>
                  <a:lnTo>
                    <a:pt x="297" y="4"/>
                  </a:lnTo>
                  <a:lnTo>
                    <a:pt x="289" y="8"/>
                  </a:lnTo>
                  <a:lnTo>
                    <a:pt x="282" y="14"/>
                  </a:lnTo>
                  <a:lnTo>
                    <a:pt x="277" y="23"/>
                  </a:lnTo>
                  <a:lnTo>
                    <a:pt x="267" y="24"/>
                  </a:lnTo>
                  <a:lnTo>
                    <a:pt x="258" y="26"/>
                  </a:lnTo>
                  <a:lnTo>
                    <a:pt x="251" y="30"/>
                  </a:lnTo>
                  <a:lnTo>
                    <a:pt x="249" y="37"/>
                  </a:lnTo>
                  <a:lnTo>
                    <a:pt x="247" y="47"/>
                  </a:lnTo>
                  <a:lnTo>
                    <a:pt x="242" y="56"/>
                  </a:lnTo>
                  <a:lnTo>
                    <a:pt x="237" y="63"/>
                  </a:lnTo>
                  <a:lnTo>
                    <a:pt x="232" y="68"/>
                  </a:lnTo>
                  <a:lnTo>
                    <a:pt x="229" y="78"/>
                  </a:lnTo>
                  <a:lnTo>
                    <a:pt x="225" y="94"/>
                  </a:lnTo>
                  <a:lnTo>
                    <a:pt x="223" y="111"/>
                  </a:lnTo>
                  <a:lnTo>
                    <a:pt x="225" y="123"/>
                  </a:lnTo>
                  <a:lnTo>
                    <a:pt x="226" y="128"/>
                  </a:lnTo>
                  <a:lnTo>
                    <a:pt x="226" y="134"/>
                  </a:lnTo>
                  <a:lnTo>
                    <a:pt x="225" y="142"/>
                  </a:lnTo>
                  <a:lnTo>
                    <a:pt x="225" y="150"/>
                  </a:lnTo>
                  <a:lnTo>
                    <a:pt x="226" y="160"/>
                  </a:lnTo>
                  <a:lnTo>
                    <a:pt x="231" y="170"/>
                  </a:lnTo>
                  <a:lnTo>
                    <a:pt x="240" y="180"/>
                  </a:lnTo>
                  <a:lnTo>
                    <a:pt x="253" y="188"/>
                  </a:lnTo>
                  <a:lnTo>
                    <a:pt x="261" y="197"/>
                  </a:lnTo>
                  <a:lnTo>
                    <a:pt x="263" y="207"/>
                  </a:lnTo>
                  <a:lnTo>
                    <a:pt x="263" y="215"/>
                  </a:lnTo>
                  <a:lnTo>
                    <a:pt x="267" y="219"/>
                  </a:lnTo>
                  <a:lnTo>
                    <a:pt x="258" y="226"/>
                  </a:lnTo>
                  <a:lnTo>
                    <a:pt x="247" y="234"/>
                  </a:lnTo>
                  <a:lnTo>
                    <a:pt x="239" y="242"/>
                  </a:lnTo>
                  <a:lnTo>
                    <a:pt x="234" y="249"/>
                  </a:lnTo>
                  <a:lnTo>
                    <a:pt x="230" y="251"/>
                  </a:lnTo>
                  <a:lnTo>
                    <a:pt x="223" y="255"/>
                  </a:lnTo>
                  <a:lnTo>
                    <a:pt x="213" y="258"/>
                  </a:lnTo>
                  <a:lnTo>
                    <a:pt x="200" y="263"/>
                  </a:lnTo>
                  <a:lnTo>
                    <a:pt x="187" y="267"/>
                  </a:lnTo>
                  <a:lnTo>
                    <a:pt x="176" y="271"/>
                  </a:lnTo>
                  <a:lnTo>
                    <a:pt x="167" y="273"/>
                  </a:lnTo>
                  <a:lnTo>
                    <a:pt x="162" y="274"/>
                  </a:lnTo>
                  <a:lnTo>
                    <a:pt x="160" y="276"/>
                  </a:lnTo>
                  <a:lnTo>
                    <a:pt x="156" y="276"/>
                  </a:lnTo>
                  <a:lnTo>
                    <a:pt x="152" y="277"/>
                  </a:lnTo>
                  <a:lnTo>
                    <a:pt x="147" y="279"/>
                  </a:lnTo>
                  <a:lnTo>
                    <a:pt x="143" y="282"/>
                  </a:lnTo>
                  <a:lnTo>
                    <a:pt x="136" y="284"/>
                  </a:lnTo>
                  <a:lnTo>
                    <a:pt x="129" y="287"/>
                  </a:lnTo>
                  <a:lnTo>
                    <a:pt x="120" y="290"/>
                  </a:lnTo>
                  <a:lnTo>
                    <a:pt x="109" y="299"/>
                  </a:lnTo>
                  <a:lnTo>
                    <a:pt x="107" y="306"/>
                  </a:lnTo>
                  <a:lnTo>
                    <a:pt x="109" y="314"/>
                  </a:lnTo>
                  <a:lnTo>
                    <a:pt x="110" y="316"/>
                  </a:lnTo>
                  <a:lnTo>
                    <a:pt x="107" y="326"/>
                  </a:lnTo>
                  <a:lnTo>
                    <a:pt x="98" y="344"/>
                  </a:lnTo>
                  <a:lnTo>
                    <a:pt x="88" y="366"/>
                  </a:lnTo>
                  <a:lnTo>
                    <a:pt x="77" y="392"/>
                  </a:lnTo>
                  <a:lnTo>
                    <a:pt x="65" y="418"/>
                  </a:lnTo>
                  <a:lnTo>
                    <a:pt x="53" y="444"/>
                  </a:lnTo>
                  <a:lnTo>
                    <a:pt x="43" y="466"/>
                  </a:lnTo>
                  <a:lnTo>
                    <a:pt x="35" y="482"/>
                  </a:lnTo>
                  <a:lnTo>
                    <a:pt x="25" y="507"/>
                  </a:lnTo>
                  <a:lnTo>
                    <a:pt x="17" y="526"/>
                  </a:lnTo>
                  <a:lnTo>
                    <a:pt x="9" y="541"/>
                  </a:lnTo>
                  <a:lnTo>
                    <a:pt x="6" y="549"/>
                  </a:lnTo>
                  <a:lnTo>
                    <a:pt x="2" y="559"/>
                  </a:lnTo>
                  <a:lnTo>
                    <a:pt x="0" y="572"/>
                  </a:lnTo>
                  <a:lnTo>
                    <a:pt x="6" y="585"/>
                  </a:lnTo>
                  <a:lnTo>
                    <a:pt x="23" y="595"/>
                  </a:lnTo>
                  <a:lnTo>
                    <a:pt x="122" y="529"/>
                  </a:lnTo>
                  <a:lnTo>
                    <a:pt x="127" y="522"/>
                  </a:lnTo>
                  <a:lnTo>
                    <a:pt x="136" y="510"/>
                  </a:lnTo>
                  <a:lnTo>
                    <a:pt x="146" y="497"/>
                  </a:lnTo>
                  <a:lnTo>
                    <a:pt x="151" y="489"/>
                  </a:lnTo>
                  <a:lnTo>
                    <a:pt x="154" y="498"/>
                  </a:lnTo>
                  <a:lnTo>
                    <a:pt x="159" y="504"/>
                  </a:lnTo>
                  <a:lnTo>
                    <a:pt x="162" y="510"/>
                  </a:lnTo>
                  <a:lnTo>
                    <a:pt x="163" y="516"/>
                  </a:lnTo>
                  <a:lnTo>
                    <a:pt x="162" y="527"/>
                  </a:lnTo>
                  <a:lnTo>
                    <a:pt x="159" y="547"/>
                  </a:lnTo>
                  <a:lnTo>
                    <a:pt x="155" y="567"/>
                  </a:lnTo>
                  <a:lnTo>
                    <a:pt x="154" y="578"/>
                  </a:lnTo>
                  <a:lnTo>
                    <a:pt x="146" y="567"/>
                  </a:lnTo>
                  <a:lnTo>
                    <a:pt x="136" y="549"/>
                  </a:lnTo>
                  <a:lnTo>
                    <a:pt x="127" y="535"/>
                  </a:lnTo>
                  <a:lnTo>
                    <a:pt x="122" y="529"/>
                  </a:lnTo>
                  <a:lnTo>
                    <a:pt x="23" y="595"/>
                  </a:lnTo>
                  <a:lnTo>
                    <a:pt x="25" y="601"/>
                  </a:lnTo>
                  <a:lnTo>
                    <a:pt x="35" y="613"/>
                  </a:lnTo>
                  <a:lnTo>
                    <a:pt x="50" y="629"/>
                  </a:lnTo>
                  <a:lnTo>
                    <a:pt x="67" y="648"/>
                  </a:lnTo>
                  <a:lnTo>
                    <a:pt x="87" y="666"/>
                  </a:lnTo>
                  <a:lnTo>
                    <a:pt x="107" y="683"/>
                  </a:lnTo>
                  <a:lnTo>
                    <a:pt x="124" y="698"/>
                  </a:lnTo>
                  <a:lnTo>
                    <a:pt x="139" y="707"/>
                  </a:lnTo>
                  <a:lnTo>
                    <a:pt x="138" y="728"/>
                  </a:lnTo>
                  <a:lnTo>
                    <a:pt x="136" y="753"/>
                  </a:lnTo>
                  <a:lnTo>
                    <a:pt x="136" y="779"/>
                  </a:lnTo>
                  <a:lnTo>
                    <a:pt x="139" y="798"/>
                  </a:lnTo>
                  <a:lnTo>
                    <a:pt x="144" y="807"/>
                  </a:lnTo>
                  <a:lnTo>
                    <a:pt x="146" y="810"/>
                  </a:lnTo>
                  <a:lnTo>
                    <a:pt x="149" y="807"/>
                  </a:lnTo>
                  <a:lnTo>
                    <a:pt x="154" y="805"/>
                  </a:lnTo>
                  <a:lnTo>
                    <a:pt x="160" y="801"/>
                  </a:lnTo>
                  <a:lnTo>
                    <a:pt x="163" y="799"/>
                  </a:lnTo>
                  <a:lnTo>
                    <a:pt x="165" y="796"/>
                  </a:lnTo>
                  <a:lnTo>
                    <a:pt x="166" y="795"/>
                  </a:lnTo>
                  <a:lnTo>
                    <a:pt x="165" y="860"/>
                  </a:lnTo>
                  <a:lnTo>
                    <a:pt x="163" y="959"/>
                  </a:lnTo>
                  <a:lnTo>
                    <a:pt x="163" y="1049"/>
                  </a:lnTo>
                  <a:lnTo>
                    <a:pt x="165" y="1094"/>
                  </a:lnTo>
                  <a:lnTo>
                    <a:pt x="168" y="1101"/>
                  </a:lnTo>
                  <a:lnTo>
                    <a:pt x="171" y="1107"/>
                  </a:lnTo>
                  <a:lnTo>
                    <a:pt x="172" y="1112"/>
                  </a:lnTo>
                  <a:lnTo>
                    <a:pt x="171" y="1116"/>
                  </a:lnTo>
                  <a:lnTo>
                    <a:pt x="166" y="1161"/>
                  </a:lnTo>
                  <a:lnTo>
                    <a:pt x="160" y="1260"/>
                  </a:lnTo>
                  <a:lnTo>
                    <a:pt x="154" y="1360"/>
                  </a:lnTo>
                  <a:lnTo>
                    <a:pt x="151" y="1412"/>
                  </a:lnTo>
                  <a:lnTo>
                    <a:pt x="149" y="1438"/>
                  </a:lnTo>
                  <a:lnTo>
                    <a:pt x="149" y="1452"/>
                  </a:lnTo>
                  <a:lnTo>
                    <a:pt x="154" y="1460"/>
                  </a:lnTo>
                  <a:lnTo>
                    <a:pt x="167" y="1463"/>
                  </a:lnTo>
                  <a:lnTo>
                    <a:pt x="161" y="14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2900" name="Freeform 7">
              <a:extLst>
                <a:ext uri="{FF2B5EF4-FFF2-40B4-BE49-F238E27FC236}">
                  <a16:creationId xmlns:a16="http://schemas.microsoft.com/office/drawing/2014/main" id="{000A24D8-37EA-48A9-9C62-79A3D4B61841}"/>
                </a:ext>
              </a:extLst>
            </p:cNvPr>
            <p:cNvSpPr>
              <a:spLocks/>
            </p:cNvSpPr>
            <p:nvPr/>
          </p:nvSpPr>
          <p:spPr bwMode="auto">
            <a:xfrm>
              <a:off x="4654" y="1850"/>
              <a:ext cx="626" cy="446"/>
            </a:xfrm>
            <a:custGeom>
              <a:avLst/>
              <a:gdLst>
                <a:gd name="T0" fmla="*/ 55 w 217"/>
                <a:gd name="T1" fmla="*/ 440 h 235"/>
                <a:gd name="T2" fmla="*/ 84 w 217"/>
                <a:gd name="T3" fmla="*/ 427 h 235"/>
                <a:gd name="T4" fmla="*/ 84 w 217"/>
                <a:gd name="T5" fmla="*/ 385 h 235"/>
                <a:gd name="T6" fmla="*/ 113 w 217"/>
                <a:gd name="T7" fmla="*/ 389 h 235"/>
                <a:gd name="T8" fmla="*/ 159 w 217"/>
                <a:gd name="T9" fmla="*/ 393 h 235"/>
                <a:gd name="T10" fmla="*/ 208 w 217"/>
                <a:gd name="T11" fmla="*/ 397 h 235"/>
                <a:gd name="T12" fmla="*/ 234 w 217"/>
                <a:gd name="T13" fmla="*/ 397 h 235"/>
                <a:gd name="T14" fmla="*/ 254 w 217"/>
                <a:gd name="T15" fmla="*/ 400 h 235"/>
                <a:gd name="T16" fmla="*/ 280 w 217"/>
                <a:gd name="T17" fmla="*/ 399 h 235"/>
                <a:gd name="T18" fmla="*/ 312 w 217"/>
                <a:gd name="T19" fmla="*/ 389 h 235"/>
                <a:gd name="T20" fmla="*/ 335 w 217"/>
                <a:gd name="T21" fmla="*/ 378 h 235"/>
                <a:gd name="T22" fmla="*/ 346 w 217"/>
                <a:gd name="T23" fmla="*/ 364 h 235"/>
                <a:gd name="T24" fmla="*/ 329 w 217"/>
                <a:gd name="T25" fmla="*/ 357 h 235"/>
                <a:gd name="T26" fmla="*/ 372 w 217"/>
                <a:gd name="T27" fmla="*/ 340 h 235"/>
                <a:gd name="T28" fmla="*/ 349 w 217"/>
                <a:gd name="T29" fmla="*/ 325 h 235"/>
                <a:gd name="T30" fmla="*/ 398 w 217"/>
                <a:gd name="T31" fmla="*/ 309 h 235"/>
                <a:gd name="T32" fmla="*/ 372 w 217"/>
                <a:gd name="T33" fmla="*/ 288 h 235"/>
                <a:gd name="T34" fmla="*/ 413 w 217"/>
                <a:gd name="T35" fmla="*/ 273 h 235"/>
                <a:gd name="T36" fmla="*/ 361 w 217"/>
                <a:gd name="T37" fmla="*/ 252 h 235"/>
                <a:gd name="T38" fmla="*/ 413 w 217"/>
                <a:gd name="T39" fmla="*/ 207 h 235"/>
                <a:gd name="T40" fmla="*/ 502 w 217"/>
                <a:gd name="T41" fmla="*/ 123 h 235"/>
                <a:gd name="T42" fmla="*/ 588 w 217"/>
                <a:gd name="T43" fmla="*/ 42 h 235"/>
                <a:gd name="T44" fmla="*/ 626 w 217"/>
                <a:gd name="T45" fmla="*/ 8 h 235"/>
                <a:gd name="T46" fmla="*/ 329 w 217"/>
                <a:gd name="T47" fmla="*/ 239 h 235"/>
                <a:gd name="T48" fmla="*/ 329 w 217"/>
                <a:gd name="T49" fmla="*/ 226 h 235"/>
                <a:gd name="T50" fmla="*/ 306 w 217"/>
                <a:gd name="T51" fmla="*/ 226 h 235"/>
                <a:gd name="T52" fmla="*/ 271 w 217"/>
                <a:gd name="T53" fmla="*/ 235 h 235"/>
                <a:gd name="T54" fmla="*/ 245 w 217"/>
                <a:gd name="T55" fmla="*/ 235 h 235"/>
                <a:gd name="T56" fmla="*/ 234 w 217"/>
                <a:gd name="T57" fmla="*/ 235 h 235"/>
                <a:gd name="T58" fmla="*/ 213 w 217"/>
                <a:gd name="T59" fmla="*/ 237 h 235"/>
                <a:gd name="T60" fmla="*/ 193 w 217"/>
                <a:gd name="T61" fmla="*/ 245 h 235"/>
                <a:gd name="T62" fmla="*/ 164 w 217"/>
                <a:gd name="T63" fmla="*/ 245 h 235"/>
                <a:gd name="T64" fmla="*/ 115 w 217"/>
                <a:gd name="T65" fmla="*/ 258 h 235"/>
                <a:gd name="T66" fmla="*/ 69 w 217"/>
                <a:gd name="T67" fmla="*/ 285 h 235"/>
                <a:gd name="T68" fmla="*/ 61 w 217"/>
                <a:gd name="T69" fmla="*/ 285 h 235"/>
                <a:gd name="T70" fmla="*/ 61 w 217"/>
                <a:gd name="T71" fmla="*/ 277 h 235"/>
                <a:gd name="T72" fmla="*/ 43 w 217"/>
                <a:gd name="T73" fmla="*/ 268 h 235"/>
                <a:gd name="T74" fmla="*/ 9 w 217"/>
                <a:gd name="T75" fmla="*/ 277 h 235"/>
                <a:gd name="T76" fmla="*/ 9 w 217"/>
                <a:gd name="T77" fmla="*/ 304 h 235"/>
                <a:gd name="T78" fmla="*/ 35 w 217"/>
                <a:gd name="T79" fmla="*/ 412 h 235"/>
                <a:gd name="T80" fmla="*/ 40 w 217"/>
                <a:gd name="T81" fmla="*/ 446 h 2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7" h="235">
                  <a:moveTo>
                    <a:pt x="14" y="235"/>
                  </a:moveTo>
                  <a:lnTo>
                    <a:pt x="19" y="232"/>
                  </a:lnTo>
                  <a:lnTo>
                    <a:pt x="24" y="228"/>
                  </a:lnTo>
                  <a:lnTo>
                    <a:pt x="29" y="225"/>
                  </a:lnTo>
                  <a:lnTo>
                    <a:pt x="30" y="223"/>
                  </a:lnTo>
                  <a:lnTo>
                    <a:pt x="29" y="203"/>
                  </a:lnTo>
                  <a:lnTo>
                    <a:pt x="32" y="204"/>
                  </a:lnTo>
                  <a:lnTo>
                    <a:pt x="39" y="205"/>
                  </a:lnTo>
                  <a:lnTo>
                    <a:pt x="46" y="206"/>
                  </a:lnTo>
                  <a:lnTo>
                    <a:pt x="55" y="207"/>
                  </a:lnTo>
                  <a:lnTo>
                    <a:pt x="65" y="207"/>
                  </a:lnTo>
                  <a:lnTo>
                    <a:pt x="72" y="209"/>
                  </a:lnTo>
                  <a:lnTo>
                    <a:pt x="78" y="209"/>
                  </a:lnTo>
                  <a:lnTo>
                    <a:pt x="81" y="209"/>
                  </a:lnTo>
                  <a:lnTo>
                    <a:pt x="83" y="210"/>
                  </a:lnTo>
                  <a:lnTo>
                    <a:pt x="88" y="211"/>
                  </a:lnTo>
                  <a:lnTo>
                    <a:pt x="93" y="210"/>
                  </a:lnTo>
                  <a:lnTo>
                    <a:pt x="97" y="210"/>
                  </a:lnTo>
                  <a:lnTo>
                    <a:pt x="101" y="209"/>
                  </a:lnTo>
                  <a:lnTo>
                    <a:pt x="108" y="205"/>
                  </a:lnTo>
                  <a:lnTo>
                    <a:pt x="114" y="201"/>
                  </a:lnTo>
                  <a:lnTo>
                    <a:pt x="116" y="199"/>
                  </a:lnTo>
                  <a:lnTo>
                    <a:pt x="119" y="194"/>
                  </a:lnTo>
                  <a:lnTo>
                    <a:pt x="120" y="192"/>
                  </a:lnTo>
                  <a:lnTo>
                    <a:pt x="119" y="189"/>
                  </a:lnTo>
                  <a:lnTo>
                    <a:pt x="114" y="188"/>
                  </a:lnTo>
                  <a:lnTo>
                    <a:pt x="122" y="185"/>
                  </a:lnTo>
                  <a:lnTo>
                    <a:pt x="129" y="179"/>
                  </a:lnTo>
                  <a:lnTo>
                    <a:pt x="130" y="173"/>
                  </a:lnTo>
                  <a:lnTo>
                    <a:pt x="121" y="171"/>
                  </a:lnTo>
                  <a:lnTo>
                    <a:pt x="131" y="168"/>
                  </a:lnTo>
                  <a:lnTo>
                    <a:pt x="138" y="163"/>
                  </a:lnTo>
                  <a:lnTo>
                    <a:pt x="138" y="157"/>
                  </a:lnTo>
                  <a:lnTo>
                    <a:pt x="129" y="152"/>
                  </a:lnTo>
                  <a:lnTo>
                    <a:pt x="137" y="150"/>
                  </a:lnTo>
                  <a:lnTo>
                    <a:pt x="143" y="144"/>
                  </a:lnTo>
                  <a:lnTo>
                    <a:pt x="140" y="137"/>
                  </a:lnTo>
                  <a:lnTo>
                    <a:pt x="125" y="133"/>
                  </a:lnTo>
                  <a:lnTo>
                    <a:pt x="131" y="124"/>
                  </a:lnTo>
                  <a:lnTo>
                    <a:pt x="143" y="109"/>
                  </a:lnTo>
                  <a:lnTo>
                    <a:pt x="158" y="88"/>
                  </a:lnTo>
                  <a:lnTo>
                    <a:pt x="174" y="65"/>
                  </a:lnTo>
                  <a:lnTo>
                    <a:pt x="190" y="42"/>
                  </a:lnTo>
                  <a:lnTo>
                    <a:pt x="204" y="22"/>
                  </a:lnTo>
                  <a:lnTo>
                    <a:pt x="214" y="9"/>
                  </a:lnTo>
                  <a:lnTo>
                    <a:pt x="217" y="4"/>
                  </a:lnTo>
                  <a:lnTo>
                    <a:pt x="214" y="0"/>
                  </a:lnTo>
                  <a:lnTo>
                    <a:pt x="114" y="126"/>
                  </a:lnTo>
                  <a:lnTo>
                    <a:pt x="114" y="123"/>
                  </a:lnTo>
                  <a:lnTo>
                    <a:pt x="114" y="119"/>
                  </a:lnTo>
                  <a:lnTo>
                    <a:pt x="111" y="117"/>
                  </a:lnTo>
                  <a:lnTo>
                    <a:pt x="106" y="119"/>
                  </a:lnTo>
                  <a:lnTo>
                    <a:pt x="100" y="123"/>
                  </a:lnTo>
                  <a:lnTo>
                    <a:pt x="94" y="124"/>
                  </a:lnTo>
                  <a:lnTo>
                    <a:pt x="89" y="124"/>
                  </a:lnTo>
                  <a:lnTo>
                    <a:pt x="85" y="124"/>
                  </a:lnTo>
                  <a:lnTo>
                    <a:pt x="83" y="124"/>
                  </a:lnTo>
                  <a:lnTo>
                    <a:pt x="81" y="124"/>
                  </a:lnTo>
                  <a:lnTo>
                    <a:pt x="77" y="124"/>
                  </a:lnTo>
                  <a:lnTo>
                    <a:pt x="74" y="125"/>
                  </a:lnTo>
                  <a:lnTo>
                    <a:pt x="71" y="126"/>
                  </a:lnTo>
                  <a:lnTo>
                    <a:pt x="67" y="129"/>
                  </a:lnTo>
                  <a:lnTo>
                    <a:pt x="62" y="129"/>
                  </a:lnTo>
                  <a:lnTo>
                    <a:pt x="57" y="129"/>
                  </a:lnTo>
                  <a:lnTo>
                    <a:pt x="50" y="130"/>
                  </a:lnTo>
                  <a:lnTo>
                    <a:pt x="40" y="136"/>
                  </a:lnTo>
                  <a:lnTo>
                    <a:pt x="30" y="144"/>
                  </a:lnTo>
                  <a:lnTo>
                    <a:pt x="24" y="150"/>
                  </a:lnTo>
                  <a:lnTo>
                    <a:pt x="23" y="151"/>
                  </a:lnTo>
                  <a:lnTo>
                    <a:pt x="21" y="150"/>
                  </a:lnTo>
                  <a:lnTo>
                    <a:pt x="21" y="147"/>
                  </a:lnTo>
                  <a:lnTo>
                    <a:pt x="21" y="146"/>
                  </a:lnTo>
                  <a:lnTo>
                    <a:pt x="20" y="140"/>
                  </a:lnTo>
                  <a:lnTo>
                    <a:pt x="15" y="141"/>
                  </a:lnTo>
                  <a:lnTo>
                    <a:pt x="9" y="144"/>
                  </a:lnTo>
                  <a:lnTo>
                    <a:pt x="3" y="146"/>
                  </a:lnTo>
                  <a:lnTo>
                    <a:pt x="0" y="147"/>
                  </a:lnTo>
                  <a:lnTo>
                    <a:pt x="3" y="160"/>
                  </a:lnTo>
                  <a:lnTo>
                    <a:pt x="8" y="189"/>
                  </a:lnTo>
                  <a:lnTo>
                    <a:pt x="12" y="217"/>
                  </a:lnTo>
                  <a:lnTo>
                    <a:pt x="14" y="232"/>
                  </a:lnTo>
                  <a:lnTo>
                    <a:pt x="14" y="2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2901" name="Freeform 8">
              <a:extLst>
                <a:ext uri="{FF2B5EF4-FFF2-40B4-BE49-F238E27FC236}">
                  <a16:creationId xmlns:a16="http://schemas.microsoft.com/office/drawing/2014/main" id="{CE8F0C8E-B956-4E45-ABD0-A37C0C2E0C45}"/>
                </a:ext>
              </a:extLst>
            </p:cNvPr>
            <p:cNvSpPr>
              <a:spLocks/>
            </p:cNvSpPr>
            <p:nvPr/>
          </p:nvSpPr>
          <p:spPr bwMode="auto">
            <a:xfrm>
              <a:off x="4847" y="2089"/>
              <a:ext cx="136" cy="80"/>
            </a:xfrm>
            <a:custGeom>
              <a:avLst/>
              <a:gdLst>
                <a:gd name="T0" fmla="*/ 136 w 47"/>
                <a:gd name="T1" fmla="*/ 0 h 42"/>
                <a:gd name="T2" fmla="*/ 127 w 47"/>
                <a:gd name="T3" fmla="*/ 8 h 42"/>
                <a:gd name="T4" fmla="*/ 113 w 47"/>
                <a:gd name="T5" fmla="*/ 15 h 42"/>
                <a:gd name="T6" fmla="*/ 98 w 47"/>
                <a:gd name="T7" fmla="*/ 21 h 42"/>
                <a:gd name="T8" fmla="*/ 90 w 47"/>
                <a:gd name="T9" fmla="*/ 25 h 42"/>
                <a:gd name="T10" fmla="*/ 78 w 47"/>
                <a:gd name="T11" fmla="*/ 25 h 42"/>
                <a:gd name="T12" fmla="*/ 64 w 47"/>
                <a:gd name="T13" fmla="*/ 27 h 42"/>
                <a:gd name="T14" fmla="*/ 58 w 47"/>
                <a:gd name="T15" fmla="*/ 27 h 42"/>
                <a:gd name="T16" fmla="*/ 49 w 47"/>
                <a:gd name="T17" fmla="*/ 29 h 42"/>
                <a:gd name="T18" fmla="*/ 49 w 47"/>
                <a:gd name="T19" fmla="*/ 30 h 42"/>
                <a:gd name="T20" fmla="*/ 52 w 47"/>
                <a:gd name="T21" fmla="*/ 30 h 42"/>
                <a:gd name="T22" fmla="*/ 52 w 47"/>
                <a:gd name="T23" fmla="*/ 34 h 42"/>
                <a:gd name="T24" fmla="*/ 52 w 47"/>
                <a:gd name="T25" fmla="*/ 36 h 42"/>
                <a:gd name="T26" fmla="*/ 49 w 47"/>
                <a:gd name="T27" fmla="*/ 46 h 42"/>
                <a:gd name="T28" fmla="*/ 41 w 47"/>
                <a:gd name="T29" fmla="*/ 59 h 42"/>
                <a:gd name="T30" fmla="*/ 20 w 47"/>
                <a:gd name="T31" fmla="*/ 74 h 42"/>
                <a:gd name="T32" fmla="*/ 0 w 47"/>
                <a:gd name="T33" fmla="*/ 80 h 42"/>
                <a:gd name="T34" fmla="*/ 136 w 47"/>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7" h="42">
                  <a:moveTo>
                    <a:pt x="47" y="0"/>
                  </a:moveTo>
                  <a:lnTo>
                    <a:pt x="44" y="4"/>
                  </a:lnTo>
                  <a:lnTo>
                    <a:pt x="39" y="8"/>
                  </a:lnTo>
                  <a:lnTo>
                    <a:pt x="34" y="11"/>
                  </a:lnTo>
                  <a:lnTo>
                    <a:pt x="31" y="13"/>
                  </a:lnTo>
                  <a:lnTo>
                    <a:pt x="27" y="13"/>
                  </a:lnTo>
                  <a:lnTo>
                    <a:pt x="22" y="14"/>
                  </a:lnTo>
                  <a:lnTo>
                    <a:pt x="20" y="14"/>
                  </a:lnTo>
                  <a:lnTo>
                    <a:pt x="17" y="15"/>
                  </a:lnTo>
                  <a:lnTo>
                    <a:pt x="17" y="16"/>
                  </a:lnTo>
                  <a:lnTo>
                    <a:pt x="18" y="16"/>
                  </a:lnTo>
                  <a:lnTo>
                    <a:pt x="18" y="18"/>
                  </a:lnTo>
                  <a:lnTo>
                    <a:pt x="18" y="19"/>
                  </a:lnTo>
                  <a:lnTo>
                    <a:pt x="17" y="24"/>
                  </a:lnTo>
                  <a:lnTo>
                    <a:pt x="14" y="31"/>
                  </a:lnTo>
                  <a:lnTo>
                    <a:pt x="7" y="39"/>
                  </a:lnTo>
                  <a:lnTo>
                    <a:pt x="0" y="42"/>
                  </a:lnTo>
                  <a:lnTo>
                    <a:pt x="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2902" name="Freeform 9">
              <a:extLst>
                <a:ext uri="{FF2B5EF4-FFF2-40B4-BE49-F238E27FC236}">
                  <a16:creationId xmlns:a16="http://schemas.microsoft.com/office/drawing/2014/main" id="{8398E15F-81A8-4B36-860E-CDB86FE40C82}"/>
                </a:ext>
              </a:extLst>
            </p:cNvPr>
            <p:cNvSpPr>
              <a:spLocks/>
            </p:cNvSpPr>
            <p:nvPr/>
          </p:nvSpPr>
          <p:spPr bwMode="auto">
            <a:xfrm>
              <a:off x="4896" y="2103"/>
              <a:ext cx="130" cy="41"/>
            </a:xfrm>
            <a:custGeom>
              <a:avLst/>
              <a:gdLst>
                <a:gd name="T0" fmla="*/ 118 w 45"/>
                <a:gd name="T1" fmla="*/ 0 h 22"/>
                <a:gd name="T2" fmla="*/ 101 w 45"/>
                <a:gd name="T3" fmla="*/ 2 h 22"/>
                <a:gd name="T4" fmla="*/ 78 w 45"/>
                <a:gd name="T5" fmla="*/ 4 h 22"/>
                <a:gd name="T6" fmla="*/ 55 w 45"/>
                <a:gd name="T7" fmla="*/ 7 h 22"/>
                <a:gd name="T8" fmla="*/ 38 w 45"/>
                <a:gd name="T9" fmla="*/ 11 h 22"/>
                <a:gd name="T10" fmla="*/ 12 w 45"/>
                <a:gd name="T11" fmla="*/ 15 h 22"/>
                <a:gd name="T12" fmla="*/ 0 w 45"/>
                <a:gd name="T13" fmla="*/ 24 h 22"/>
                <a:gd name="T14" fmla="*/ 3 w 45"/>
                <a:gd name="T15" fmla="*/ 34 h 22"/>
                <a:gd name="T16" fmla="*/ 32 w 45"/>
                <a:gd name="T17" fmla="*/ 41 h 22"/>
                <a:gd name="T18" fmla="*/ 61 w 45"/>
                <a:gd name="T19" fmla="*/ 41 h 22"/>
                <a:gd name="T20" fmla="*/ 90 w 45"/>
                <a:gd name="T21" fmla="*/ 37 h 22"/>
                <a:gd name="T22" fmla="*/ 116 w 45"/>
                <a:gd name="T23" fmla="*/ 35 h 22"/>
                <a:gd name="T24" fmla="*/ 130 w 45"/>
                <a:gd name="T25" fmla="*/ 35 h 22"/>
                <a:gd name="T26" fmla="*/ 118 w 45"/>
                <a:gd name="T27" fmla="*/ 0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 h="22">
                  <a:moveTo>
                    <a:pt x="41" y="0"/>
                  </a:moveTo>
                  <a:lnTo>
                    <a:pt x="35" y="1"/>
                  </a:lnTo>
                  <a:lnTo>
                    <a:pt x="27" y="2"/>
                  </a:lnTo>
                  <a:lnTo>
                    <a:pt x="19" y="4"/>
                  </a:lnTo>
                  <a:lnTo>
                    <a:pt x="13" y="6"/>
                  </a:lnTo>
                  <a:lnTo>
                    <a:pt x="4" y="8"/>
                  </a:lnTo>
                  <a:lnTo>
                    <a:pt x="0" y="13"/>
                  </a:lnTo>
                  <a:lnTo>
                    <a:pt x="1" y="18"/>
                  </a:lnTo>
                  <a:lnTo>
                    <a:pt x="11" y="22"/>
                  </a:lnTo>
                  <a:lnTo>
                    <a:pt x="21" y="22"/>
                  </a:lnTo>
                  <a:lnTo>
                    <a:pt x="31" y="20"/>
                  </a:lnTo>
                  <a:lnTo>
                    <a:pt x="40" y="19"/>
                  </a:lnTo>
                  <a:lnTo>
                    <a:pt x="45" y="19"/>
                  </a:lnTo>
                  <a:lnTo>
                    <a:pt x="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2903" name="Freeform 10">
              <a:extLst>
                <a:ext uri="{FF2B5EF4-FFF2-40B4-BE49-F238E27FC236}">
                  <a16:creationId xmlns:a16="http://schemas.microsoft.com/office/drawing/2014/main" id="{24BC798E-0E89-44BB-A645-89A37F9BA881}"/>
                </a:ext>
              </a:extLst>
            </p:cNvPr>
            <p:cNvSpPr>
              <a:spLocks/>
            </p:cNvSpPr>
            <p:nvPr/>
          </p:nvSpPr>
          <p:spPr bwMode="auto">
            <a:xfrm>
              <a:off x="4894" y="2144"/>
              <a:ext cx="109" cy="31"/>
            </a:xfrm>
            <a:custGeom>
              <a:avLst/>
              <a:gdLst>
                <a:gd name="T0" fmla="*/ 34 w 38"/>
                <a:gd name="T1" fmla="*/ 0 h 16"/>
                <a:gd name="T2" fmla="*/ 14 w 38"/>
                <a:gd name="T3" fmla="*/ 4 h 16"/>
                <a:gd name="T4" fmla="*/ 0 w 38"/>
                <a:gd name="T5" fmla="*/ 14 h 16"/>
                <a:gd name="T6" fmla="*/ 3 w 38"/>
                <a:gd name="T7" fmla="*/ 23 h 16"/>
                <a:gd name="T8" fmla="*/ 29 w 38"/>
                <a:gd name="T9" fmla="*/ 31 h 16"/>
                <a:gd name="T10" fmla="*/ 57 w 38"/>
                <a:gd name="T11" fmla="*/ 31 h 16"/>
                <a:gd name="T12" fmla="*/ 80 w 38"/>
                <a:gd name="T13" fmla="*/ 31 h 16"/>
                <a:gd name="T14" fmla="*/ 100 w 38"/>
                <a:gd name="T15" fmla="*/ 31 h 16"/>
                <a:gd name="T16" fmla="*/ 109 w 38"/>
                <a:gd name="T17" fmla="*/ 31 h 16"/>
                <a:gd name="T18" fmla="*/ 34 w 38"/>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 h="16">
                  <a:moveTo>
                    <a:pt x="12" y="0"/>
                  </a:moveTo>
                  <a:lnTo>
                    <a:pt x="5" y="2"/>
                  </a:lnTo>
                  <a:lnTo>
                    <a:pt x="0" y="7"/>
                  </a:lnTo>
                  <a:lnTo>
                    <a:pt x="1" y="12"/>
                  </a:lnTo>
                  <a:lnTo>
                    <a:pt x="10" y="16"/>
                  </a:lnTo>
                  <a:lnTo>
                    <a:pt x="20" y="16"/>
                  </a:lnTo>
                  <a:lnTo>
                    <a:pt x="28" y="16"/>
                  </a:lnTo>
                  <a:lnTo>
                    <a:pt x="35" y="16"/>
                  </a:lnTo>
                  <a:lnTo>
                    <a:pt x="38" y="16"/>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2904" name="Freeform 11">
              <a:extLst>
                <a:ext uri="{FF2B5EF4-FFF2-40B4-BE49-F238E27FC236}">
                  <a16:creationId xmlns:a16="http://schemas.microsoft.com/office/drawing/2014/main" id="{BC9B0519-D7A2-471E-AD02-CAF07F9BFC6E}"/>
                </a:ext>
              </a:extLst>
            </p:cNvPr>
            <p:cNvSpPr>
              <a:spLocks/>
            </p:cNvSpPr>
            <p:nvPr/>
          </p:nvSpPr>
          <p:spPr bwMode="auto">
            <a:xfrm>
              <a:off x="4879" y="2175"/>
              <a:ext cx="104" cy="32"/>
            </a:xfrm>
            <a:custGeom>
              <a:avLst/>
              <a:gdLst>
                <a:gd name="T0" fmla="*/ 32 w 36"/>
                <a:gd name="T1" fmla="*/ 0 h 17"/>
                <a:gd name="T2" fmla="*/ 12 w 36"/>
                <a:gd name="T3" fmla="*/ 4 h 17"/>
                <a:gd name="T4" fmla="*/ 0 w 36"/>
                <a:gd name="T5" fmla="*/ 13 h 17"/>
                <a:gd name="T6" fmla="*/ 3 w 36"/>
                <a:gd name="T7" fmla="*/ 23 h 17"/>
                <a:gd name="T8" fmla="*/ 29 w 36"/>
                <a:gd name="T9" fmla="*/ 30 h 17"/>
                <a:gd name="T10" fmla="*/ 55 w 36"/>
                <a:gd name="T11" fmla="*/ 32 h 17"/>
                <a:gd name="T12" fmla="*/ 75 w 36"/>
                <a:gd name="T13" fmla="*/ 32 h 17"/>
                <a:gd name="T14" fmla="*/ 92 w 36"/>
                <a:gd name="T15" fmla="*/ 32 h 17"/>
                <a:gd name="T16" fmla="*/ 104 w 36"/>
                <a:gd name="T17" fmla="*/ 32 h 17"/>
                <a:gd name="T18" fmla="*/ 32 w 36"/>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17">
                  <a:moveTo>
                    <a:pt x="11" y="0"/>
                  </a:moveTo>
                  <a:lnTo>
                    <a:pt x="4" y="2"/>
                  </a:lnTo>
                  <a:lnTo>
                    <a:pt x="0" y="7"/>
                  </a:lnTo>
                  <a:lnTo>
                    <a:pt x="1" y="12"/>
                  </a:lnTo>
                  <a:lnTo>
                    <a:pt x="10" y="16"/>
                  </a:lnTo>
                  <a:lnTo>
                    <a:pt x="19" y="17"/>
                  </a:lnTo>
                  <a:lnTo>
                    <a:pt x="26" y="17"/>
                  </a:lnTo>
                  <a:lnTo>
                    <a:pt x="32" y="17"/>
                  </a:lnTo>
                  <a:lnTo>
                    <a:pt x="36" y="17"/>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2905" name="Freeform 12">
              <a:extLst>
                <a:ext uri="{FF2B5EF4-FFF2-40B4-BE49-F238E27FC236}">
                  <a16:creationId xmlns:a16="http://schemas.microsoft.com/office/drawing/2014/main" id="{83C15DCD-0DF9-4A39-81FF-BB281A0CA23C}"/>
                </a:ext>
              </a:extLst>
            </p:cNvPr>
            <p:cNvSpPr>
              <a:spLocks/>
            </p:cNvSpPr>
            <p:nvPr/>
          </p:nvSpPr>
          <p:spPr bwMode="auto">
            <a:xfrm>
              <a:off x="4868" y="2201"/>
              <a:ext cx="92" cy="35"/>
            </a:xfrm>
            <a:custGeom>
              <a:avLst/>
              <a:gdLst>
                <a:gd name="T0" fmla="*/ 29 w 32"/>
                <a:gd name="T1" fmla="*/ 0 h 18"/>
                <a:gd name="T2" fmla="*/ 12 w 32"/>
                <a:gd name="T3" fmla="*/ 6 h 18"/>
                <a:gd name="T4" fmla="*/ 0 w 32"/>
                <a:gd name="T5" fmla="*/ 16 h 18"/>
                <a:gd name="T6" fmla="*/ 6 w 32"/>
                <a:gd name="T7" fmla="*/ 21 h 18"/>
                <a:gd name="T8" fmla="*/ 26 w 32"/>
                <a:gd name="T9" fmla="*/ 29 h 18"/>
                <a:gd name="T10" fmla="*/ 52 w 32"/>
                <a:gd name="T11" fmla="*/ 31 h 18"/>
                <a:gd name="T12" fmla="*/ 69 w 32"/>
                <a:gd name="T13" fmla="*/ 35 h 18"/>
                <a:gd name="T14" fmla="*/ 83 w 32"/>
                <a:gd name="T15" fmla="*/ 35 h 18"/>
                <a:gd name="T16" fmla="*/ 92 w 32"/>
                <a:gd name="T17" fmla="*/ 35 h 18"/>
                <a:gd name="T18" fmla="*/ 29 w 32"/>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 h="18">
                  <a:moveTo>
                    <a:pt x="10" y="0"/>
                  </a:moveTo>
                  <a:lnTo>
                    <a:pt x="4" y="3"/>
                  </a:lnTo>
                  <a:lnTo>
                    <a:pt x="0" y="8"/>
                  </a:lnTo>
                  <a:lnTo>
                    <a:pt x="2" y="11"/>
                  </a:lnTo>
                  <a:lnTo>
                    <a:pt x="9" y="15"/>
                  </a:lnTo>
                  <a:lnTo>
                    <a:pt x="18" y="16"/>
                  </a:lnTo>
                  <a:lnTo>
                    <a:pt x="24" y="18"/>
                  </a:lnTo>
                  <a:lnTo>
                    <a:pt x="29" y="18"/>
                  </a:lnTo>
                  <a:lnTo>
                    <a:pt x="32" y="18"/>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2906" name="Freeform 13">
              <a:extLst>
                <a:ext uri="{FF2B5EF4-FFF2-40B4-BE49-F238E27FC236}">
                  <a16:creationId xmlns:a16="http://schemas.microsoft.com/office/drawing/2014/main" id="{83F684A4-014F-4CC5-9B85-839A65D289F2}"/>
                </a:ext>
              </a:extLst>
            </p:cNvPr>
            <p:cNvSpPr>
              <a:spLocks/>
            </p:cNvSpPr>
            <p:nvPr/>
          </p:nvSpPr>
          <p:spPr bwMode="auto">
            <a:xfrm>
              <a:off x="4049" y="1500"/>
              <a:ext cx="121" cy="42"/>
            </a:xfrm>
            <a:custGeom>
              <a:avLst/>
              <a:gdLst>
                <a:gd name="T0" fmla="*/ 95 w 42"/>
                <a:gd name="T1" fmla="*/ 2 h 22"/>
                <a:gd name="T2" fmla="*/ 78 w 42"/>
                <a:gd name="T3" fmla="*/ 0 h 22"/>
                <a:gd name="T4" fmla="*/ 52 w 42"/>
                <a:gd name="T5" fmla="*/ 2 h 22"/>
                <a:gd name="T6" fmla="*/ 29 w 42"/>
                <a:gd name="T7" fmla="*/ 11 h 22"/>
                <a:gd name="T8" fmla="*/ 14 w 42"/>
                <a:gd name="T9" fmla="*/ 17 h 22"/>
                <a:gd name="T10" fmla="*/ 6 w 42"/>
                <a:gd name="T11" fmla="*/ 25 h 22"/>
                <a:gd name="T12" fmla="*/ 0 w 42"/>
                <a:gd name="T13" fmla="*/ 32 h 22"/>
                <a:gd name="T14" fmla="*/ 0 w 42"/>
                <a:gd name="T15" fmla="*/ 40 h 22"/>
                <a:gd name="T16" fmla="*/ 3 w 42"/>
                <a:gd name="T17" fmla="*/ 42 h 22"/>
                <a:gd name="T18" fmla="*/ 23 w 42"/>
                <a:gd name="T19" fmla="*/ 42 h 22"/>
                <a:gd name="T20" fmla="*/ 52 w 42"/>
                <a:gd name="T21" fmla="*/ 40 h 22"/>
                <a:gd name="T22" fmla="*/ 81 w 42"/>
                <a:gd name="T23" fmla="*/ 34 h 22"/>
                <a:gd name="T24" fmla="*/ 95 w 42"/>
                <a:gd name="T25" fmla="*/ 31 h 22"/>
                <a:gd name="T26" fmla="*/ 98 w 42"/>
                <a:gd name="T27" fmla="*/ 27 h 22"/>
                <a:gd name="T28" fmla="*/ 107 w 42"/>
                <a:gd name="T29" fmla="*/ 31 h 22"/>
                <a:gd name="T30" fmla="*/ 112 w 42"/>
                <a:gd name="T31" fmla="*/ 32 h 22"/>
                <a:gd name="T32" fmla="*/ 121 w 42"/>
                <a:gd name="T33" fmla="*/ 27 h 22"/>
                <a:gd name="T34" fmla="*/ 121 w 42"/>
                <a:gd name="T35" fmla="*/ 13 h 22"/>
                <a:gd name="T36" fmla="*/ 112 w 42"/>
                <a:gd name="T37" fmla="*/ 2 h 22"/>
                <a:gd name="T38" fmla="*/ 95 w 42"/>
                <a:gd name="T39" fmla="*/ 2 h 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2" h="22">
                  <a:moveTo>
                    <a:pt x="33" y="1"/>
                  </a:moveTo>
                  <a:lnTo>
                    <a:pt x="27" y="0"/>
                  </a:lnTo>
                  <a:lnTo>
                    <a:pt x="18" y="1"/>
                  </a:lnTo>
                  <a:lnTo>
                    <a:pt x="10" y="6"/>
                  </a:lnTo>
                  <a:lnTo>
                    <a:pt x="5" y="9"/>
                  </a:lnTo>
                  <a:lnTo>
                    <a:pt x="2" y="13"/>
                  </a:lnTo>
                  <a:lnTo>
                    <a:pt x="0" y="17"/>
                  </a:lnTo>
                  <a:lnTo>
                    <a:pt x="0" y="21"/>
                  </a:lnTo>
                  <a:lnTo>
                    <a:pt x="1" y="22"/>
                  </a:lnTo>
                  <a:lnTo>
                    <a:pt x="8" y="22"/>
                  </a:lnTo>
                  <a:lnTo>
                    <a:pt x="18" y="21"/>
                  </a:lnTo>
                  <a:lnTo>
                    <a:pt x="28" y="18"/>
                  </a:lnTo>
                  <a:lnTo>
                    <a:pt x="33" y="16"/>
                  </a:lnTo>
                  <a:lnTo>
                    <a:pt x="34" y="14"/>
                  </a:lnTo>
                  <a:lnTo>
                    <a:pt x="37" y="16"/>
                  </a:lnTo>
                  <a:lnTo>
                    <a:pt x="39" y="17"/>
                  </a:lnTo>
                  <a:lnTo>
                    <a:pt x="42" y="14"/>
                  </a:lnTo>
                  <a:lnTo>
                    <a:pt x="42" y="7"/>
                  </a:lnTo>
                  <a:lnTo>
                    <a:pt x="39" y="1"/>
                  </a:lnTo>
                  <a:lnTo>
                    <a:pt x="3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204814" name="Text Box 14">
            <a:extLst>
              <a:ext uri="{FF2B5EF4-FFF2-40B4-BE49-F238E27FC236}">
                <a16:creationId xmlns:a16="http://schemas.microsoft.com/office/drawing/2014/main" id="{710EE0AB-5F57-4CE4-AC30-D65F10E06522}"/>
              </a:ext>
            </a:extLst>
          </p:cNvPr>
          <p:cNvSpPr txBox="1">
            <a:spLocks noChangeArrowheads="1"/>
          </p:cNvSpPr>
          <p:nvPr/>
        </p:nvSpPr>
        <p:spPr bwMode="auto">
          <a:xfrm>
            <a:off x="5227380" y="2378075"/>
            <a:ext cx="1826141"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CN" u="sng">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MIND</a:t>
            </a:r>
            <a:endParaRPr kumimoji="0" lang="en-US" altLang="zh-CN">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kumimoji="0" lang="en-US" altLang="zh-CN">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Rational</a:t>
            </a:r>
          </a:p>
          <a:p>
            <a:pPr algn="ctr"/>
            <a:r>
              <a:rPr kumimoji="0" lang="en-US" altLang="zh-CN">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Consulting</a:t>
            </a:r>
          </a:p>
          <a:p>
            <a:pPr algn="ctr"/>
            <a:r>
              <a:rPr kumimoji="0" lang="en-US" altLang="zh-CN">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Persistent</a:t>
            </a:r>
          </a:p>
          <a:p>
            <a:pPr algn="ctr"/>
            <a:r>
              <a:rPr kumimoji="0" lang="en-US" altLang="zh-CN">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Problem solving</a:t>
            </a:r>
          </a:p>
          <a:p>
            <a:pPr algn="ctr"/>
            <a:r>
              <a:rPr kumimoji="0" lang="en-US" altLang="zh-CN">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Tough-minded</a:t>
            </a:r>
          </a:p>
          <a:p>
            <a:pPr algn="ctr"/>
            <a:r>
              <a:rPr kumimoji="0" lang="en-US" altLang="zh-CN">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Analytical</a:t>
            </a:r>
          </a:p>
          <a:p>
            <a:pPr algn="ctr"/>
            <a:r>
              <a:rPr kumimoji="0" lang="en-US" altLang="zh-CN">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Structured</a:t>
            </a:r>
          </a:p>
          <a:p>
            <a:pPr algn="ctr"/>
            <a:r>
              <a:rPr kumimoji="0" lang="en-US" altLang="zh-CN">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Deliberate</a:t>
            </a:r>
          </a:p>
          <a:p>
            <a:pPr algn="ctr"/>
            <a:r>
              <a:rPr kumimoji="0" lang="en-US" altLang="zh-CN">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Authoritative</a:t>
            </a:r>
          </a:p>
          <a:p>
            <a:pPr algn="ctr"/>
            <a:r>
              <a:rPr kumimoji="0" lang="en-US" altLang="zh-CN">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Stabilizing</a:t>
            </a:r>
          </a:p>
          <a:p>
            <a:pPr algn="ctr"/>
            <a:r>
              <a:rPr kumimoji="0" lang="en-US" altLang="zh-CN">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Position power</a:t>
            </a:r>
          </a:p>
        </p:txBody>
      </p:sp>
      <p:grpSp>
        <p:nvGrpSpPr>
          <p:cNvPr id="122887" name="Group 15">
            <a:extLst>
              <a:ext uri="{FF2B5EF4-FFF2-40B4-BE49-F238E27FC236}">
                <a16:creationId xmlns:a16="http://schemas.microsoft.com/office/drawing/2014/main" id="{F52F3933-F79B-493B-B2A3-0BC3980D141E}"/>
              </a:ext>
            </a:extLst>
          </p:cNvPr>
          <p:cNvGrpSpPr>
            <a:grpSpLocks/>
          </p:cNvGrpSpPr>
          <p:nvPr/>
        </p:nvGrpSpPr>
        <p:grpSpPr bwMode="auto">
          <a:xfrm flipH="1">
            <a:off x="304800" y="1600200"/>
            <a:ext cx="4495800" cy="4724400"/>
            <a:chOff x="2976" y="1200"/>
            <a:chExt cx="2304" cy="2932"/>
          </a:xfrm>
        </p:grpSpPr>
        <p:sp>
          <p:nvSpPr>
            <p:cNvPr id="122891" name="Freeform 16">
              <a:extLst>
                <a:ext uri="{FF2B5EF4-FFF2-40B4-BE49-F238E27FC236}">
                  <a16:creationId xmlns:a16="http://schemas.microsoft.com/office/drawing/2014/main" id="{83B2DCFD-8787-4EA6-8820-EF1D9439806A}"/>
                </a:ext>
              </a:extLst>
            </p:cNvPr>
            <p:cNvSpPr>
              <a:spLocks/>
            </p:cNvSpPr>
            <p:nvPr/>
          </p:nvSpPr>
          <p:spPr bwMode="auto">
            <a:xfrm>
              <a:off x="2976" y="1200"/>
              <a:ext cx="1724" cy="2932"/>
            </a:xfrm>
            <a:custGeom>
              <a:avLst/>
              <a:gdLst>
                <a:gd name="T0" fmla="*/ 412 w 598"/>
                <a:gd name="T1" fmla="*/ 2856 h 1543"/>
                <a:gd name="T2" fmla="*/ 444 w 598"/>
                <a:gd name="T3" fmla="*/ 2913 h 1543"/>
                <a:gd name="T4" fmla="*/ 542 w 598"/>
                <a:gd name="T5" fmla="*/ 2932 h 1543"/>
                <a:gd name="T6" fmla="*/ 637 w 598"/>
                <a:gd name="T7" fmla="*/ 2907 h 1543"/>
                <a:gd name="T8" fmla="*/ 738 w 598"/>
                <a:gd name="T9" fmla="*/ 2824 h 1543"/>
                <a:gd name="T10" fmla="*/ 796 w 598"/>
                <a:gd name="T11" fmla="*/ 2738 h 1543"/>
                <a:gd name="T12" fmla="*/ 776 w 598"/>
                <a:gd name="T13" fmla="*/ 2354 h 1543"/>
                <a:gd name="T14" fmla="*/ 787 w 598"/>
                <a:gd name="T15" fmla="*/ 2115 h 1543"/>
                <a:gd name="T16" fmla="*/ 874 w 598"/>
                <a:gd name="T17" fmla="*/ 1824 h 1543"/>
                <a:gd name="T18" fmla="*/ 1003 w 598"/>
                <a:gd name="T19" fmla="*/ 2001 h 1543"/>
                <a:gd name="T20" fmla="*/ 1018 w 598"/>
                <a:gd name="T21" fmla="*/ 2157 h 1543"/>
                <a:gd name="T22" fmla="*/ 1044 w 598"/>
                <a:gd name="T23" fmla="*/ 2620 h 1543"/>
                <a:gd name="T24" fmla="*/ 1078 w 598"/>
                <a:gd name="T25" fmla="*/ 2685 h 1543"/>
                <a:gd name="T26" fmla="*/ 1165 w 598"/>
                <a:gd name="T27" fmla="*/ 2778 h 1543"/>
                <a:gd name="T28" fmla="*/ 1248 w 598"/>
                <a:gd name="T29" fmla="*/ 2750 h 1543"/>
                <a:gd name="T30" fmla="*/ 1338 w 598"/>
                <a:gd name="T31" fmla="*/ 2776 h 1543"/>
                <a:gd name="T32" fmla="*/ 1502 w 598"/>
                <a:gd name="T33" fmla="*/ 2784 h 1543"/>
                <a:gd name="T34" fmla="*/ 1692 w 598"/>
                <a:gd name="T35" fmla="*/ 2755 h 1543"/>
                <a:gd name="T36" fmla="*/ 1531 w 598"/>
                <a:gd name="T37" fmla="*/ 2702 h 1543"/>
                <a:gd name="T38" fmla="*/ 1401 w 598"/>
                <a:gd name="T39" fmla="*/ 2645 h 1543"/>
                <a:gd name="T40" fmla="*/ 1392 w 598"/>
                <a:gd name="T41" fmla="*/ 2561 h 1543"/>
                <a:gd name="T42" fmla="*/ 1341 w 598"/>
                <a:gd name="T43" fmla="*/ 2039 h 1543"/>
                <a:gd name="T44" fmla="*/ 1335 w 598"/>
                <a:gd name="T45" fmla="*/ 1456 h 1543"/>
                <a:gd name="T46" fmla="*/ 1346 w 598"/>
                <a:gd name="T47" fmla="*/ 1224 h 1543"/>
                <a:gd name="T48" fmla="*/ 1623 w 598"/>
                <a:gd name="T49" fmla="*/ 1134 h 1543"/>
                <a:gd name="T50" fmla="*/ 1684 w 598"/>
                <a:gd name="T51" fmla="*/ 956 h 1543"/>
                <a:gd name="T52" fmla="*/ 1539 w 598"/>
                <a:gd name="T53" fmla="*/ 941 h 1543"/>
                <a:gd name="T54" fmla="*/ 1427 w 598"/>
                <a:gd name="T55" fmla="*/ 956 h 1543"/>
                <a:gd name="T56" fmla="*/ 1384 w 598"/>
                <a:gd name="T57" fmla="*/ 941 h 1543"/>
                <a:gd name="T58" fmla="*/ 1349 w 598"/>
                <a:gd name="T59" fmla="*/ 908 h 1543"/>
                <a:gd name="T60" fmla="*/ 1341 w 598"/>
                <a:gd name="T61" fmla="*/ 726 h 1543"/>
                <a:gd name="T62" fmla="*/ 1338 w 598"/>
                <a:gd name="T63" fmla="*/ 608 h 1543"/>
                <a:gd name="T64" fmla="*/ 1245 w 598"/>
                <a:gd name="T65" fmla="*/ 538 h 1543"/>
                <a:gd name="T66" fmla="*/ 1121 w 598"/>
                <a:gd name="T67" fmla="*/ 479 h 1543"/>
                <a:gd name="T68" fmla="*/ 1168 w 598"/>
                <a:gd name="T69" fmla="*/ 422 h 1543"/>
                <a:gd name="T70" fmla="*/ 1173 w 598"/>
                <a:gd name="T71" fmla="*/ 363 h 1543"/>
                <a:gd name="T72" fmla="*/ 1170 w 598"/>
                <a:gd name="T73" fmla="*/ 306 h 1543"/>
                <a:gd name="T74" fmla="*/ 1199 w 598"/>
                <a:gd name="T75" fmla="*/ 270 h 1543"/>
                <a:gd name="T76" fmla="*/ 1168 w 598"/>
                <a:gd name="T77" fmla="*/ 209 h 1543"/>
                <a:gd name="T78" fmla="*/ 1173 w 598"/>
                <a:gd name="T79" fmla="*/ 78 h 1543"/>
                <a:gd name="T80" fmla="*/ 1021 w 598"/>
                <a:gd name="T81" fmla="*/ 29 h 1543"/>
                <a:gd name="T82" fmla="*/ 923 w 598"/>
                <a:gd name="T83" fmla="*/ 4 h 1543"/>
                <a:gd name="T84" fmla="*/ 799 w 598"/>
                <a:gd name="T85" fmla="*/ 44 h 1543"/>
                <a:gd name="T86" fmla="*/ 698 w 598"/>
                <a:gd name="T87" fmla="*/ 106 h 1543"/>
                <a:gd name="T88" fmla="*/ 649 w 598"/>
                <a:gd name="T89" fmla="*/ 234 h 1543"/>
                <a:gd name="T90" fmla="*/ 666 w 598"/>
                <a:gd name="T91" fmla="*/ 323 h 1543"/>
                <a:gd name="T92" fmla="*/ 770 w 598"/>
                <a:gd name="T93" fmla="*/ 416 h 1543"/>
                <a:gd name="T94" fmla="*/ 643 w 598"/>
                <a:gd name="T95" fmla="*/ 485 h 1543"/>
                <a:gd name="T96" fmla="*/ 467 w 598"/>
                <a:gd name="T97" fmla="*/ 521 h 1543"/>
                <a:gd name="T98" fmla="*/ 392 w 598"/>
                <a:gd name="T99" fmla="*/ 540 h 1543"/>
                <a:gd name="T100" fmla="*/ 317 w 598"/>
                <a:gd name="T101" fmla="*/ 600 h 1543"/>
                <a:gd name="T102" fmla="*/ 153 w 598"/>
                <a:gd name="T103" fmla="*/ 844 h 1543"/>
                <a:gd name="T104" fmla="*/ 17 w 598"/>
                <a:gd name="T105" fmla="*/ 1043 h 1543"/>
                <a:gd name="T106" fmla="*/ 366 w 598"/>
                <a:gd name="T107" fmla="*/ 992 h 1543"/>
                <a:gd name="T108" fmla="*/ 467 w 598"/>
                <a:gd name="T109" fmla="*/ 969 h 1543"/>
                <a:gd name="T110" fmla="*/ 421 w 598"/>
                <a:gd name="T111" fmla="*/ 1077 h 1543"/>
                <a:gd name="T112" fmla="*/ 101 w 598"/>
                <a:gd name="T113" fmla="*/ 1165 h 1543"/>
                <a:gd name="T114" fmla="*/ 401 w 598"/>
                <a:gd name="T115" fmla="*/ 1343 h 1543"/>
                <a:gd name="T116" fmla="*/ 421 w 598"/>
                <a:gd name="T117" fmla="*/ 1539 h 1543"/>
                <a:gd name="T118" fmla="*/ 479 w 598"/>
                <a:gd name="T119" fmla="*/ 1511 h 1543"/>
                <a:gd name="T120" fmla="*/ 493 w 598"/>
                <a:gd name="T121" fmla="*/ 2104 h 1543"/>
                <a:gd name="T122" fmla="*/ 435 w 598"/>
                <a:gd name="T123" fmla="*/ 2683 h 154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598" h="1543">
                  <a:moveTo>
                    <a:pt x="161" y="1463"/>
                  </a:moveTo>
                  <a:lnTo>
                    <a:pt x="160" y="1472"/>
                  </a:lnTo>
                  <a:lnTo>
                    <a:pt x="156" y="1482"/>
                  </a:lnTo>
                  <a:lnTo>
                    <a:pt x="151" y="1492"/>
                  </a:lnTo>
                  <a:lnTo>
                    <a:pt x="146" y="1498"/>
                  </a:lnTo>
                  <a:lnTo>
                    <a:pt x="143" y="1503"/>
                  </a:lnTo>
                  <a:lnTo>
                    <a:pt x="140" y="1509"/>
                  </a:lnTo>
                  <a:lnTo>
                    <a:pt x="141" y="1515"/>
                  </a:lnTo>
                  <a:lnTo>
                    <a:pt x="144" y="1522"/>
                  </a:lnTo>
                  <a:lnTo>
                    <a:pt x="146" y="1526"/>
                  </a:lnTo>
                  <a:lnTo>
                    <a:pt x="150" y="1530"/>
                  </a:lnTo>
                  <a:lnTo>
                    <a:pt x="154" y="1533"/>
                  </a:lnTo>
                  <a:lnTo>
                    <a:pt x="159" y="1536"/>
                  </a:lnTo>
                  <a:lnTo>
                    <a:pt x="165" y="1538"/>
                  </a:lnTo>
                  <a:lnTo>
                    <a:pt x="170" y="1541"/>
                  </a:lnTo>
                  <a:lnTo>
                    <a:pt x="176" y="1542"/>
                  </a:lnTo>
                  <a:lnTo>
                    <a:pt x="182" y="1543"/>
                  </a:lnTo>
                  <a:lnTo>
                    <a:pt x="188" y="1543"/>
                  </a:lnTo>
                  <a:lnTo>
                    <a:pt x="194" y="1542"/>
                  </a:lnTo>
                  <a:lnTo>
                    <a:pt x="200" y="1541"/>
                  </a:lnTo>
                  <a:lnTo>
                    <a:pt x="205" y="1540"/>
                  </a:lnTo>
                  <a:lnTo>
                    <a:pt x="212" y="1537"/>
                  </a:lnTo>
                  <a:lnTo>
                    <a:pt x="216" y="1533"/>
                  </a:lnTo>
                  <a:lnTo>
                    <a:pt x="221" y="1530"/>
                  </a:lnTo>
                  <a:lnTo>
                    <a:pt x="225" y="1526"/>
                  </a:lnTo>
                  <a:lnTo>
                    <a:pt x="231" y="1516"/>
                  </a:lnTo>
                  <a:lnTo>
                    <a:pt x="236" y="1505"/>
                  </a:lnTo>
                  <a:lnTo>
                    <a:pt x="241" y="1495"/>
                  </a:lnTo>
                  <a:lnTo>
                    <a:pt x="249" y="1492"/>
                  </a:lnTo>
                  <a:lnTo>
                    <a:pt x="256" y="1486"/>
                  </a:lnTo>
                  <a:lnTo>
                    <a:pt x="260" y="1473"/>
                  </a:lnTo>
                  <a:lnTo>
                    <a:pt x="260" y="1460"/>
                  </a:lnTo>
                  <a:lnTo>
                    <a:pt x="256" y="1451"/>
                  </a:lnTo>
                  <a:lnTo>
                    <a:pt x="263" y="1449"/>
                  </a:lnTo>
                  <a:lnTo>
                    <a:pt x="271" y="1445"/>
                  </a:lnTo>
                  <a:lnTo>
                    <a:pt x="276" y="1441"/>
                  </a:lnTo>
                  <a:lnTo>
                    <a:pt x="276" y="1435"/>
                  </a:lnTo>
                  <a:lnTo>
                    <a:pt x="273" y="1404"/>
                  </a:lnTo>
                  <a:lnTo>
                    <a:pt x="271" y="1347"/>
                  </a:lnTo>
                  <a:lnTo>
                    <a:pt x="268" y="1289"/>
                  </a:lnTo>
                  <a:lnTo>
                    <a:pt x="268" y="1261"/>
                  </a:lnTo>
                  <a:lnTo>
                    <a:pt x="269" y="1239"/>
                  </a:lnTo>
                  <a:lnTo>
                    <a:pt x="272" y="1196"/>
                  </a:lnTo>
                  <a:lnTo>
                    <a:pt x="273" y="1153"/>
                  </a:lnTo>
                  <a:lnTo>
                    <a:pt x="272" y="1129"/>
                  </a:lnTo>
                  <a:lnTo>
                    <a:pt x="271" y="1124"/>
                  </a:lnTo>
                  <a:lnTo>
                    <a:pt x="272" y="1118"/>
                  </a:lnTo>
                  <a:lnTo>
                    <a:pt x="273" y="1113"/>
                  </a:lnTo>
                  <a:lnTo>
                    <a:pt x="277" y="1108"/>
                  </a:lnTo>
                  <a:lnTo>
                    <a:pt x="282" y="1089"/>
                  </a:lnTo>
                  <a:lnTo>
                    <a:pt x="288" y="1049"/>
                  </a:lnTo>
                  <a:lnTo>
                    <a:pt x="294" y="1009"/>
                  </a:lnTo>
                  <a:lnTo>
                    <a:pt x="298" y="983"/>
                  </a:lnTo>
                  <a:lnTo>
                    <a:pt x="303" y="960"/>
                  </a:lnTo>
                  <a:lnTo>
                    <a:pt x="311" y="925"/>
                  </a:lnTo>
                  <a:lnTo>
                    <a:pt x="320" y="892"/>
                  </a:lnTo>
                  <a:lnTo>
                    <a:pt x="325" y="875"/>
                  </a:lnTo>
                  <a:lnTo>
                    <a:pt x="330" y="919"/>
                  </a:lnTo>
                  <a:lnTo>
                    <a:pt x="338" y="988"/>
                  </a:lnTo>
                  <a:lnTo>
                    <a:pt x="348" y="1053"/>
                  </a:lnTo>
                  <a:lnTo>
                    <a:pt x="356" y="1086"/>
                  </a:lnTo>
                  <a:lnTo>
                    <a:pt x="358" y="1094"/>
                  </a:lnTo>
                  <a:lnTo>
                    <a:pt x="359" y="1100"/>
                  </a:lnTo>
                  <a:lnTo>
                    <a:pt x="358" y="1106"/>
                  </a:lnTo>
                  <a:lnTo>
                    <a:pt x="356" y="1113"/>
                  </a:lnTo>
                  <a:lnTo>
                    <a:pt x="353" y="1135"/>
                  </a:lnTo>
                  <a:lnTo>
                    <a:pt x="351" y="1175"/>
                  </a:lnTo>
                  <a:lnTo>
                    <a:pt x="350" y="1218"/>
                  </a:lnTo>
                  <a:lnTo>
                    <a:pt x="352" y="1251"/>
                  </a:lnTo>
                  <a:lnTo>
                    <a:pt x="356" y="1287"/>
                  </a:lnTo>
                  <a:lnTo>
                    <a:pt x="359" y="1334"/>
                  </a:lnTo>
                  <a:lnTo>
                    <a:pt x="362" y="1379"/>
                  </a:lnTo>
                  <a:lnTo>
                    <a:pt x="362" y="1401"/>
                  </a:lnTo>
                  <a:lnTo>
                    <a:pt x="366" y="1400"/>
                  </a:lnTo>
                  <a:lnTo>
                    <a:pt x="369" y="1401"/>
                  </a:lnTo>
                  <a:lnTo>
                    <a:pt x="373" y="1402"/>
                  </a:lnTo>
                  <a:lnTo>
                    <a:pt x="377" y="1402"/>
                  </a:lnTo>
                  <a:lnTo>
                    <a:pt x="374" y="1413"/>
                  </a:lnTo>
                  <a:lnTo>
                    <a:pt x="374" y="1430"/>
                  </a:lnTo>
                  <a:lnTo>
                    <a:pt x="377" y="1449"/>
                  </a:lnTo>
                  <a:lnTo>
                    <a:pt x="380" y="1461"/>
                  </a:lnTo>
                  <a:lnTo>
                    <a:pt x="387" y="1461"/>
                  </a:lnTo>
                  <a:lnTo>
                    <a:pt x="394" y="1462"/>
                  </a:lnTo>
                  <a:lnTo>
                    <a:pt x="404" y="1462"/>
                  </a:lnTo>
                  <a:lnTo>
                    <a:pt x="412" y="1462"/>
                  </a:lnTo>
                  <a:lnTo>
                    <a:pt x="421" y="1462"/>
                  </a:lnTo>
                  <a:lnTo>
                    <a:pt x="428" y="1462"/>
                  </a:lnTo>
                  <a:lnTo>
                    <a:pt x="433" y="1462"/>
                  </a:lnTo>
                  <a:lnTo>
                    <a:pt x="436" y="1462"/>
                  </a:lnTo>
                  <a:lnTo>
                    <a:pt x="433" y="1447"/>
                  </a:lnTo>
                  <a:lnTo>
                    <a:pt x="437" y="1450"/>
                  </a:lnTo>
                  <a:lnTo>
                    <a:pt x="442" y="1454"/>
                  </a:lnTo>
                  <a:lnTo>
                    <a:pt x="447" y="1456"/>
                  </a:lnTo>
                  <a:lnTo>
                    <a:pt x="453" y="1457"/>
                  </a:lnTo>
                  <a:lnTo>
                    <a:pt x="458" y="1460"/>
                  </a:lnTo>
                  <a:lnTo>
                    <a:pt x="464" y="1461"/>
                  </a:lnTo>
                  <a:lnTo>
                    <a:pt x="469" y="1462"/>
                  </a:lnTo>
                  <a:lnTo>
                    <a:pt x="473" y="1463"/>
                  </a:lnTo>
                  <a:lnTo>
                    <a:pt x="479" y="1465"/>
                  </a:lnTo>
                  <a:lnTo>
                    <a:pt x="491" y="1465"/>
                  </a:lnTo>
                  <a:lnTo>
                    <a:pt x="505" y="1465"/>
                  </a:lnTo>
                  <a:lnTo>
                    <a:pt x="521" y="1465"/>
                  </a:lnTo>
                  <a:lnTo>
                    <a:pt x="537" y="1465"/>
                  </a:lnTo>
                  <a:lnTo>
                    <a:pt x="550" y="1463"/>
                  </a:lnTo>
                  <a:lnTo>
                    <a:pt x="560" y="1463"/>
                  </a:lnTo>
                  <a:lnTo>
                    <a:pt x="565" y="1463"/>
                  </a:lnTo>
                  <a:lnTo>
                    <a:pt x="580" y="1460"/>
                  </a:lnTo>
                  <a:lnTo>
                    <a:pt x="587" y="1450"/>
                  </a:lnTo>
                  <a:lnTo>
                    <a:pt x="584" y="1439"/>
                  </a:lnTo>
                  <a:lnTo>
                    <a:pt x="568" y="1431"/>
                  </a:lnTo>
                  <a:lnTo>
                    <a:pt x="557" y="1430"/>
                  </a:lnTo>
                  <a:lnTo>
                    <a:pt x="547" y="1428"/>
                  </a:lnTo>
                  <a:lnTo>
                    <a:pt x="538" y="1424"/>
                  </a:lnTo>
                  <a:lnTo>
                    <a:pt x="531" y="1422"/>
                  </a:lnTo>
                  <a:lnTo>
                    <a:pt x="523" y="1418"/>
                  </a:lnTo>
                  <a:lnTo>
                    <a:pt x="517" y="1414"/>
                  </a:lnTo>
                  <a:lnTo>
                    <a:pt x="511" y="1409"/>
                  </a:lnTo>
                  <a:lnTo>
                    <a:pt x="506" y="1406"/>
                  </a:lnTo>
                  <a:lnTo>
                    <a:pt x="495" y="1398"/>
                  </a:lnTo>
                  <a:lnTo>
                    <a:pt x="486" y="1392"/>
                  </a:lnTo>
                  <a:lnTo>
                    <a:pt x="479" y="1388"/>
                  </a:lnTo>
                  <a:lnTo>
                    <a:pt x="476" y="1387"/>
                  </a:lnTo>
                  <a:lnTo>
                    <a:pt x="483" y="1386"/>
                  </a:lnTo>
                  <a:lnTo>
                    <a:pt x="486" y="1386"/>
                  </a:lnTo>
                  <a:lnTo>
                    <a:pt x="489" y="1386"/>
                  </a:lnTo>
                  <a:lnTo>
                    <a:pt x="483" y="1348"/>
                  </a:lnTo>
                  <a:lnTo>
                    <a:pt x="474" y="1282"/>
                  </a:lnTo>
                  <a:lnTo>
                    <a:pt x="468" y="1205"/>
                  </a:lnTo>
                  <a:lnTo>
                    <a:pt x="465" y="1139"/>
                  </a:lnTo>
                  <a:lnTo>
                    <a:pt x="467" y="1099"/>
                  </a:lnTo>
                  <a:lnTo>
                    <a:pt x="467" y="1079"/>
                  </a:lnTo>
                  <a:lnTo>
                    <a:pt x="465" y="1073"/>
                  </a:lnTo>
                  <a:lnTo>
                    <a:pt x="464" y="1068"/>
                  </a:lnTo>
                  <a:lnTo>
                    <a:pt x="463" y="1020"/>
                  </a:lnTo>
                  <a:lnTo>
                    <a:pt x="460" y="922"/>
                  </a:lnTo>
                  <a:lnTo>
                    <a:pt x="457" y="822"/>
                  </a:lnTo>
                  <a:lnTo>
                    <a:pt x="453" y="769"/>
                  </a:lnTo>
                  <a:lnTo>
                    <a:pt x="463" y="766"/>
                  </a:lnTo>
                  <a:lnTo>
                    <a:pt x="472" y="763"/>
                  </a:lnTo>
                  <a:lnTo>
                    <a:pt x="479" y="762"/>
                  </a:lnTo>
                  <a:lnTo>
                    <a:pt x="484" y="758"/>
                  </a:lnTo>
                  <a:lnTo>
                    <a:pt x="479" y="733"/>
                  </a:lnTo>
                  <a:lnTo>
                    <a:pt x="473" y="687"/>
                  </a:lnTo>
                  <a:lnTo>
                    <a:pt x="467" y="644"/>
                  </a:lnTo>
                  <a:lnTo>
                    <a:pt x="464" y="621"/>
                  </a:lnTo>
                  <a:lnTo>
                    <a:pt x="478" y="618"/>
                  </a:lnTo>
                  <a:lnTo>
                    <a:pt x="496" y="615"/>
                  </a:lnTo>
                  <a:lnTo>
                    <a:pt x="518" y="608"/>
                  </a:lnTo>
                  <a:lnTo>
                    <a:pt x="542" y="602"/>
                  </a:lnTo>
                  <a:lnTo>
                    <a:pt x="563" y="597"/>
                  </a:lnTo>
                  <a:lnTo>
                    <a:pt x="581" y="592"/>
                  </a:lnTo>
                  <a:lnTo>
                    <a:pt x="594" y="589"/>
                  </a:lnTo>
                  <a:lnTo>
                    <a:pt x="598" y="588"/>
                  </a:lnTo>
                  <a:lnTo>
                    <a:pt x="596" y="569"/>
                  </a:lnTo>
                  <a:lnTo>
                    <a:pt x="590" y="536"/>
                  </a:lnTo>
                  <a:lnTo>
                    <a:pt x="584" y="503"/>
                  </a:lnTo>
                  <a:lnTo>
                    <a:pt x="581" y="483"/>
                  </a:lnTo>
                  <a:lnTo>
                    <a:pt x="574" y="486"/>
                  </a:lnTo>
                  <a:lnTo>
                    <a:pt x="565" y="488"/>
                  </a:lnTo>
                  <a:lnTo>
                    <a:pt x="555" y="492"/>
                  </a:lnTo>
                  <a:lnTo>
                    <a:pt x="544" y="493"/>
                  </a:lnTo>
                  <a:lnTo>
                    <a:pt x="534" y="495"/>
                  </a:lnTo>
                  <a:lnTo>
                    <a:pt x="526" y="498"/>
                  </a:lnTo>
                  <a:lnTo>
                    <a:pt x="517" y="499"/>
                  </a:lnTo>
                  <a:lnTo>
                    <a:pt x="511" y="500"/>
                  </a:lnTo>
                  <a:lnTo>
                    <a:pt x="506" y="502"/>
                  </a:lnTo>
                  <a:lnTo>
                    <a:pt x="501" y="502"/>
                  </a:lnTo>
                  <a:lnTo>
                    <a:pt x="495" y="503"/>
                  </a:lnTo>
                  <a:lnTo>
                    <a:pt x="489" y="503"/>
                  </a:lnTo>
                  <a:lnTo>
                    <a:pt x="484" y="504"/>
                  </a:lnTo>
                  <a:lnTo>
                    <a:pt x="480" y="503"/>
                  </a:lnTo>
                  <a:lnTo>
                    <a:pt x="478" y="502"/>
                  </a:lnTo>
                  <a:lnTo>
                    <a:pt x="478" y="499"/>
                  </a:lnTo>
                  <a:lnTo>
                    <a:pt x="480" y="495"/>
                  </a:lnTo>
                  <a:lnTo>
                    <a:pt x="483" y="493"/>
                  </a:lnTo>
                  <a:lnTo>
                    <a:pt x="484" y="491"/>
                  </a:lnTo>
                  <a:lnTo>
                    <a:pt x="481" y="486"/>
                  </a:lnTo>
                  <a:lnTo>
                    <a:pt x="475" y="481"/>
                  </a:lnTo>
                  <a:lnTo>
                    <a:pt x="470" y="479"/>
                  </a:lnTo>
                  <a:lnTo>
                    <a:pt x="468" y="478"/>
                  </a:lnTo>
                  <a:lnTo>
                    <a:pt x="473" y="476"/>
                  </a:lnTo>
                  <a:lnTo>
                    <a:pt x="476" y="462"/>
                  </a:lnTo>
                  <a:lnTo>
                    <a:pt x="473" y="435"/>
                  </a:lnTo>
                  <a:lnTo>
                    <a:pt x="467" y="408"/>
                  </a:lnTo>
                  <a:lnTo>
                    <a:pt x="464" y="393"/>
                  </a:lnTo>
                  <a:lnTo>
                    <a:pt x="465" y="382"/>
                  </a:lnTo>
                  <a:lnTo>
                    <a:pt x="467" y="364"/>
                  </a:lnTo>
                  <a:lnTo>
                    <a:pt x="468" y="347"/>
                  </a:lnTo>
                  <a:lnTo>
                    <a:pt x="470" y="336"/>
                  </a:lnTo>
                  <a:lnTo>
                    <a:pt x="470" y="332"/>
                  </a:lnTo>
                  <a:lnTo>
                    <a:pt x="468" y="326"/>
                  </a:lnTo>
                  <a:lnTo>
                    <a:pt x="464" y="320"/>
                  </a:lnTo>
                  <a:lnTo>
                    <a:pt x="458" y="311"/>
                  </a:lnTo>
                  <a:lnTo>
                    <a:pt x="452" y="304"/>
                  </a:lnTo>
                  <a:lnTo>
                    <a:pt x="447" y="296"/>
                  </a:lnTo>
                  <a:lnTo>
                    <a:pt x="441" y="290"/>
                  </a:lnTo>
                  <a:lnTo>
                    <a:pt x="437" y="287"/>
                  </a:lnTo>
                  <a:lnTo>
                    <a:pt x="432" y="283"/>
                  </a:lnTo>
                  <a:lnTo>
                    <a:pt x="426" y="279"/>
                  </a:lnTo>
                  <a:lnTo>
                    <a:pt x="417" y="273"/>
                  </a:lnTo>
                  <a:lnTo>
                    <a:pt x="410" y="267"/>
                  </a:lnTo>
                  <a:lnTo>
                    <a:pt x="401" y="262"/>
                  </a:lnTo>
                  <a:lnTo>
                    <a:pt x="395" y="256"/>
                  </a:lnTo>
                  <a:lnTo>
                    <a:pt x="389" y="252"/>
                  </a:lnTo>
                  <a:lnTo>
                    <a:pt x="387" y="249"/>
                  </a:lnTo>
                  <a:lnTo>
                    <a:pt x="385" y="242"/>
                  </a:lnTo>
                  <a:lnTo>
                    <a:pt x="384" y="235"/>
                  </a:lnTo>
                  <a:lnTo>
                    <a:pt x="388" y="229"/>
                  </a:lnTo>
                  <a:lnTo>
                    <a:pt x="396" y="225"/>
                  </a:lnTo>
                  <a:lnTo>
                    <a:pt x="405" y="222"/>
                  </a:lnTo>
                  <a:lnTo>
                    <a:pt x="410" y="215"/>
                  </a:lnTo>
                  <a:lnTo>
                    <a:pt x="410" y="207"/>
                  </a:lnTo>
                  <a:lnTo>
                    <a:pt x="407" y="198"/>
                  </a:lnTo>
                  <a:lnTo>
                    <a:pt x="406" y="196"/>
                  </a:lnTo>
                  <a:lnTo>
                    <a:pt x="407" y="193"/>
                  </a:lnTo>
                  <a:lnTo>
                    <a:pt x="407" y="191"/>
                  </a:lnTo>
                  <a:lnTo>
                    <a:pt x="410" y="188"/>
                  </a:lnTo>
                  <a:lnTo>
                    <a:pt x="411" y="185"/>
                  </a:lnTo>
                  <a:lnTo>
                    <a:pt x="410" y="181"/>
                  </a:lnTo>
                  <a:lnTo>
                    <a:pt x="409" y="176"/>
                  </a:lnTo>
                  <a:lnTo>
                    <a:pt x="407" y="172"/>
                  </a:lnTo>
                  <a:lnTo>
                    <a:pt x="406" y="161"/>
                  </a:lnTo>
                  <a:lnTo>
                    <a:pt x="407" y="156"/>
                  </a:lnTo>
                  <a:lnTo>
                    <a:pt x="411" y="156"/>
                  </a:lnTo>
                  <a:lnTo>
                    <a:pt x="416" y="155"/>
                  </a:lnTo>
                  <a:lnTo>
                    <a:pt x="420" y="153"/>
                  </a:lnTo>
                  <a:lnTo>
                    <a:pt x="420" y="145"/>
                  </a:lnTo>
                  <a:lnTo>
                    <a:pt x="416" y="142"/>
                  </a:lnTo>
                  <a:lnTo>
                    <a:pt x="412" y="138"/>
                  </a:lnTo>
                  <a:lnTo>
                    <a:pt x="409" y="133"/>
                  </a:lnTo>
                  <a:lnTo>
                    <a:pt x="404" y="118"/>
                  </a:lnTo>
                  <a:lnTo>
                    <a:pt x="401" y="112"/>
                  </a:lnTo>
                  <a:lnTo>
                    <a:pt x="403" y="111"/>
                  </a:lnTo>
                  <a:lnTo>
                    <a:pt x="405" y="110"/>
                  </a:lnTo>
                  <a:lnTo>
                    <a:pt x="406" y="101"/>
                  </a:lnTo>
                  <a:lnTo>
                    <a:pt x="404" y="88"/>
                  </a:lnTo>
                  <a:lnTo>
                    <a:pt x="400" y="74"/>
                  </a:lnTo>
                  <a:lnTo>
                    <a:pt x="395" y="63"/>
                  </a:lnTo>
                  <a:lnTo>
                    <a:pt x="403" y="53"/>
                  </a:lnTo>
                  <a:lnTo>
                    <a:pt x="407" y="41"/>
                  </a:lnTo>
                  <a:lnTo>
                    <a:pt x="405" y="31"/>
                  </a:lnTo>
                  <a:lnTo>
                    <a:pt x="393" y="27"/>
                  </a:lnTo>
                  <a:lnTo>
                    <a:pt x="383" y="26"/>
                  </a:lnTo>
                  <a:lnTo>
                    <a:pt x="373" y="24"/>
                  </a:lnTo>
                  <a:lnTo>
                    <a:pt x="363" y="20"/>
                  </a:lnTo>
                  <a:lnTo>
                    <a:pt x="354" y="15"/>
                  </a:lnTo>
                  <a:lnTo>
                    <a:pt x="347" y="11"/>
                  </a:lnTo>
                  <a:lnTo>
                    <a:pt x="340" y="8"/>
                  </a:lnTo>
                  <a:lnTo>
                    <a:pt x="334" y="4"/>
                  </a:lnTo>
                  <a:lnTo>
                    <a:pt x="330" y="3"/>
                  </a:lnTo>
                  <a:lnTo>
                    <a:pt x="326" y="2"/>
                  </a:lnTo>
                  <a:lnTo>
                    <a:pt x="320" y="2"/>
                  </a:lnTo>
                  <a:lnTo>
                    <a:pt x="313" y="0"/>
                  </a:lnTo>
                  <a:lnTo>
                    <a:pt x="304" y="2"/>
                  </a:lnTo>
                  <a:lnTo>
                    <a:pt x="297" y="4"/>
                  </a:lnTo>
                  <a:lnTo>
                    <a:pt x="289" y="8"/>
                  </a:lnTo>
                  <a:lnTo>
                    <a:pt x="282" y="14"/>
                  </a:lnTo>
                  <a:lnTo>
                    <a:pt x="277" y="23"/>
                  </a:lnTo>
                  <a:lnTo>
                    <a:pt x="267" y="24"/>
                  </a:lnTo>
                  <a:lnTo>
                    <a:pt x="258" y="26"/>
                  </a:lnTo>
                  <a:lnTo>
                    <a:pt x="251" y="30"/>
                  </a:lnTo>
                  <a:lnTo>
                    <a:pt x="249" y="37"/>
                  </a:lnTo>
                  <a:lnTo>
                    <a:pt x="247" y="47"/>
                  </a:lnTo>
                  <a:lnTo>
                    <a:pt x="242" y="56"/>
                  </a:lnTo>
                  <a:lnTo>
                    <a:pt x="237" y="63"/>
                  </a:lnTo>
                  <a:lnTo>
                    <a:pt x="232" y="68"/>
                  </a:lnTo>
                  <a:lnTo>
                    <a:pt x="229" y="78"/>
                  </a:lnTo>
                  <a:lnTo>
                    <a:pt x="225" y="94"/>
                  </a:lnTo>
                  <a:lnTo>
                    <a:pt x="223" y="111"/>
                  </a:lnTo>
                  <a:lnTo>
                    <a:pt x="225" y="123"/>
                  </a:lnTo>
                  <a:lnTo>
                    <a:pt x="226" y="128"/>
                  </a:lnTo>
                  <a:lnTo>
                    <a:pt x="226" y="134"/>
                  </a:lnTo>
                  <a:lnTo>
                    <a:pt x="225" y="142"/>
                  </a:lnTo>
                  <a:lnTo>
                    <a:pt x="225" y="150"/>
                  </a:lnTo>
                  <a:lnTo>
                    <a:pt x="226" y="160"/>
                  </a:lnTo>
                  <a:lnTo>
                    <a:pt x="231" y="170"/>
                  </a:lnTo>
                  <a:lnTo>
                    <a:pt x="240" y="180"/>
                  </a:lnTo>
                  <a:lnTo>
                    <a:pt x="253" y="188"/>
                  </a:lnTo>
                  <a:lnTo>
                    <a:pt x="261" y="197"/>
                  </a:lnTo>
                  <a:lnTo>
                    <a:pt x="263" y="207"/>
                  </a:lnTo>
                  <a:lnTo>
                    <a:pt x="263" y="215"/>
                  </a:lnTo>
                  <a:lnTo>
                    <a:pt x="267" y="219"/>
                  </a:lnTo>
                  <a:lnTo>
                    <a:pt x="258" y="226"/>
                  </a:lnTo>
                  <a:lnTo>
                    <a:pt x="247" y="234"/>
                  </a:lnTo>
                  <a:lnTo>
                    <a:pt x="239" y="242"/>
                  </a:lnTo>
                  <a:lnTo>
                    <a:pt x="234" y="249"/>
                  </a:lnTo>
                  <a:lnTo>
                    <a:pt x="230" y="251"/>
                  </a:lnTo>
                  <a:lnTo>
                    <a:pt x="223" y="255"/>
                  </a:lnTo>
                  <a:lnTo>
                    <a:pt x="213" y="258"/>
                  </a:lnTo>
                  <a:lnTo>
                    <a:pt x="200" y="263"/>
                  </a:lnTo>
                  <a:lnTo>
                    <a:pt x="187" y="267"/>
                  </a:lnTo>
                  <a:lnTo>
                    <a:pt x="176" y="271"/>
                  </a:lnTo>
                  <a:lnTo>
                    <a:pt x="167" y="273"/>
                  </a:lnTo>
                  <a:lnTo>
                    <a:pt x="162" y="274"/>
                  </a:lnTo>
                  <a:lnTo>
                    <a:pt x="160" y="276"/>
                  </a:lnTo>
                  <a:lnTo>
                    <a:pt x="156" y="276"/>
                  </a:lnTo>
                  <a:lnTo>
                    <a:pt x="152" y="277"/>
                  </a:lnTo>
                  <a:lnTo>
                    <a:pt x="147" y="279"/>
                  </a:lnTo>
                  <a:lnTo>
                    <a:pt x="143" y="282"/>
                  </a:lnTo>
                  <a:lnTo>
                    <a:pt x="136" y="284"/>
                  </a:lnTo>
                  <a:lnTo>
                    <a:pt x="129" y="287"/>
                  </a:lnTo>
                  <a:lnTo>
                    <a:pt x="120" y="290"/>
                  </a:lnTo>
                  <a:lnTo>
                    <a:pt x="109" y="299"/>
                  </a:lnTo>
                  <a:lnTo>
                    <a:pt x="107" y="306"/>
                  </a:lnTo>
                  <a:lnTo>
                    <a:pt x="109" y="314"/>
                  </a:lnTo>
                  <a:lnTo>
                    <a:pt x="110" y="316"/>
                  </a:lnTo>
                  <a:lnTo>
                    <a:pt x="107" y="326"/>
                  </a:lnTo>
                  <a:lnTo>
                    <a:pt x="98" y="344"/>
                  </a:lnTo>
                  <a:lnTo>
                    <a:pt x="88" y="366"/>
                  </a:lnTo>
                  <a:lnTo>
                    <a:pt x="77" y="392"/>
                  </a:lnTo>
                  <a:lnTo>
                    <a:pt x="65" y="418"/>
                  </a:lnTo>
                  <a:lnTo>
                    <a:pt x="53" y="444"/>
                  </a:lnTo>
                  <a:lnTo>
                    <a:pt x="43" y="466"/>
                  </a:lnTo>
                  <a:lnTo>
                    <a:pt x="35" y="482"/>
                  </a:lnTo>
                  <a:lnTo>
                    <a:pt x="25" y="507"/>
                  </a:lnTo>
                  <a:lnTo>
                    <a:pt x="17" y="526"/>
                  </a:lnTo>
                  <a:lnTo>
                    <a:pt x="9" y="541"/>
                  </a:lnTo>
                  <a:lnTo>
                    <a:pt x="6" y="549"/>
                  </a:lnTo>
                  <a:lnTo>
                    <a:pt x="2" y="559"/>
                  </a:lnTo>
                  <a:lnTo>
                    <a:pt x="0" y="572"/>
                  </a:lnTo>
                  <a:lnTo>
                    <a:pt x="6" y="585"/>
                  </a:lnTo>
                  <a:lnTo>
                    <a:pt x="23" y="595"/>
                  </a:lnTo>
                  <a:lnTo>
                    <a:pt x="122" y="529"/>
                  </a:lnTo>
                  <a:lnTo>
                    <a:pt x="127" y="522"/>
                  </a:lnTo>
                  <a:lnTo>
                    <a:pt x="136" y="510"/>
                  </a:lnTo>
                  <a:lnTo>
                    <a:pt x="146" y="497"/>
                  </a:lnTo>
                  <a:lnTo>
                    <a:pt x="151" y="489"/>
                  </a:lnTo>
                  <a:lnTo>
                    <a:pt x="154" y="498"/>
                  </a:lnTo>
                  <a:lnTo>
                    <a:pt x="159" y="504"/>
                  </a:lnTo>
                  <a:lnTo>
                    <a:pt x="162" y="510"/>
                  </a:lnTo>
                  <a:lnTo>
                    <a:pt x="163" y="516"/>
                  </a:lnTo>
                  <a:lnTo>
                    <a:pt x="162" y="527"/>
                  </a:lnTo>
                  <a:lnTo>
                    <a:pt x="159" y="547"/>
                  </a:lnTo>
                  <a:lnTo>
                    <a:pt x="155" y="567"/>
                  </a:lnTo>
                  <a:lnTo>
                    <a:pt x="154" y="578"/>
                  </a:lnTo>
                  <a:lnTo>
                    <a:pt x="146" y="567"/>
                  </a:lnTo>
                  <a:lnTo>
                    <a:pt x="136" y="549"/>
                  </a:lnTo>
                  <a:lnTo>
                    <a:pt x="127" y="535"/>
                  </a:lnTo>
                  <a:lnTo>
                    <a:pt x="122" y="529"/>
                  </a:lnTo>
                  <a:lnTo>
                    <a:pt x="23" y="595"/>
                  </a:lnTo>
                  <a:lnTo>
                    <a:pt x="25" y="601"/>
                  </a:lnTo>
                  <a:lnTo>
                    <a:pt x="35" y="613"/>
                  </a:lnTo>
                  <a:lnTo>
                    <a:pt x="50" y="629"/>
                  </a:lnTo>
                  <a:lnTo>
                    <a:pt x="67" y="648"/>
                  </a:lnTo>
                  <a:lnTo>
                    <a:pt x="87" y="666"/>
                  </a:lnTo>
                  <a:lnTo>
                    <a:pt x="107" y="683"/>
                  </a:lnTo>
                  <a:lnTo>
                    <a:pt x="124" y="698"/>
                  </a:lnTo>
                  <a:lnTo>
                    <a:pt x="139" y="707"/>
                  </a:lnTo>
                  <a:lnTo>
                    <a:pt x="138" y="728"/>
                  </a:lnTo>
                  <a:lnTo>
                    <a:pt x="136" y="753"/>
                  </a:lnTo>
                  <a:lnTo>
                    <a:pt x="136" y="779"/>
                  </a:lnTo>
                  <a:lnTo>
                    <a:pt x="139" y="798"/>
                  </a:lnTo>
                  <a:lnTo>
                    <a:pt x="144" y="807"/>
                  </a:lnTo>
                  <a:lnTo>
                    <a:pt x="146" y="810"/>
                  </a:lnTo>
                  <a:lnTo>
                    <a:pt x="149" y="807"/>
                  </a:lnTo>
                  <a:lnTo>
                    <a:pt x="154" y="805"/>
                  </a:lnTo>
                  <a:lnTo>
                    <a:pt x="160" y="801"/>
                  </a:lnTo>
                  <a:lnTo>
                    <a:pt x="163" y="799"/>
                  </a:lnTo>
                  <a:lnTo>
                    <a:pt x="165" y="796"/>
                  </a:lnTo>
                  <a:lnTo>
                    <a:pt x="166" y="795"/>
                  </a:lnTo>
                  <a:lnTo>
                    <a:pt x="165" y="860"/>
                  </a:lnTo>
                  <a:lnTo>
                    <a:pt x="163" y="959"/>
                  </a:lnTo>
                  <a:lnTo>
                    <a:pt x="163" y="1049"/>
                  </a:lnTo>
                  <a:lnTo>
                    <a:pt x="165" y="1094"/>
                  </a:lnTo>
                  <a:lnTo>
                    <a:pt x="168" y="1101"/>
                  </a:lnTo>
                  <a:lnTo>
                    <a:pt x="171" y="1107"/>
                  </a:lnTo>
                  <a:lnTo>
                    <a:pt x="172" y="1112"/>
                  </a:lnTo>
                  <a:lnTo>
                    <a:pt x="171" y="1116"/>
                  </a:lnTo>
                  <a:lnTo>
                    <a:pt x="166" y="1161"/>
                  </a:lnTo>
                  <a:lnTo>
                    <a:pt x="160" y="1260"/>
                  </a:lnTo>
                  <a:lnTo>
                    <a:pt x="154" y="1360"/>
                  </a:lnTo>
                  <a:lnTo>
                    <a:pt x="151" y="1412"/>
                  </a:lnTo>
                  <a:lnTo>
                    <a:pt x="149" y="1438"/>
                  </a:lnTo>
                  <a:lnTo>
                    <a:pt x="149" y="1452"/>
                  </a:lnTo>
                  <a:lnTo>
                    <a:pt x="154" y="1460"/>
                  </a:lnTo>
                  <a:lnTo>
                    <a:pt x="167" y="1463"/>
                  </a:lnTo>
                  <a:lnTo>
                    <a:pt x="161" y="14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2892" name="Freeform 17">
              <a:extLst>
                <a:ext uri="{FF2B5EF4-FFF2-40B4-BE49-F238E27FC236}">
                  <a16:creationId xmlns:a16="http://schemas.microsoft.com/office/drawing/2014/main" id="{D346B6EC-61F2-4856-A161-0EC978505E3B}"/>
                </a:ext>
              </a:extLst>
            </p:cNvPr>
            <p:cNvSpPr>
              <a:spLocks/>
            </p:cNvSpPr>
            <p:nvPr/>
          </p:nvSpPr>
          <p:spPr bwMode="auto">
            <a:xfrm>
              <a:off x="4654" y="1850"/>
              <a:ext cx="626" cy="446"/>
            </a:xfrm>
            <a:custGeom>
              <a:avLst/>
              <a:gdLst>
                <a:gd name="T0" fmla="*/ 55 w 217"/>
                <a:gd name="T1" fmla="*/ 440 h 235"/>
                <a:gd name="T2" fmla="*/ 84 w 217"/>
                <a:gd name="T3" fmla="*/ 427 h 235"/>
                <a:gd name="T4" fmla="*/ 84 w 217"/>
                <a:gd name="T5" fmla="*/ 385 h 235"/>
                <a:gd name="T6" fmla="*/ 113 w 217"/>
                <a:gd name="T7" fmla="*/ 389 h 235"/>
                <a:gd name="T8" fmla="*/ 159 w 217"/>
                <a:gd name="T9" fmla="*/ 393 h 235"/>
                <a:gd name="T10" fmla="*/ 208 w 217"/>
                <a:gd name="T11" fmla="*/ 397 h 235"/>
                <a:gd name="T12" fmla="*/ 234 w 217"/>
                <a:gd name="T13" fmla="*/ 397 h 235"/>
                <a:gd name="T14" fmla="*/ 254 w 217"/>
                <a:gd name="T15" fmla="*/ 400 h 235"/>
                <a:gd name="T16" fmla="*/ 280 w 217"/>
                <a:gd name="T17" fmla="*/ 399 h 235"/>
                <a:gd name="T18" fmla="*/ 312 w 217"/>
                <a:gd name="T19" fmla="*/ 389 h 235"/>
                <a:gd name="T20" fmla="*/ 335 w 217"/>
                <a:gd name="T21" fmla="*/ 378 h 235"/>
                <a:gd name="T22" fmla="*/ 346 w 217"/>
                <a:gd name="T23" fmla="*/ 364 h 235"/>
                <a:gd name="T24" fmla="*/ 329 w 217"/>
                <a:gd name="T25" fmla="*/ 357 h 235"/>
                <a:gd name="T26" fmla="*/ 372 w 217"/>
                <a:gd name="T27" fmla="*/ 340 h 235"/>
                <a:gd name="T28" fmla="*/ 349 w 217"/>
                <a:gd name="T29" fmla="*/ 325 h 235"/>
                <a:gd name="T30" fmla="*/ 398 w 217"/>
                <a:gd name="T31" fmla="*/ 309 h 235"/>
                <a:gd name="T32" fmla="*/ 372 w 217"/>
                <a:gd name="T33" fmla="*/ 288 h 235"/>
                <a:gd name="T34" fmla="*/ 413 w 217"/>
                <a:gd name="T35" fmla="*/ 273 h 235"/>
                <a:gd name="T36" fmla="*/ 361 w 217"/>
                <a:gd name="T37" fmla="*/ 252 h 235"/>
                <a:gd name="T38" fmla="*/ 413 w 217"/>
                <a:gd name="T39" fmla="*/ 207 h 235"/>
                <a:gd name="T40" fmla="*/ 502 w 217"/>
                <a:gd name="T41" fmla="*/ 123 h 235"/>
                <a:gd name="T42" fmla="*/ 588 w 217"/>
                <a:gd name="T43" fmla="*/ 42 h 235"/>
                <a:gd name="T44" fmla="*/ 626 w 217"/>
                <a:gd name="T45" fmla="*/ 8 h 235"/>
                <a:gd name="T46" fmla="*/ 329 w 217"/>
                <a:gd name="T47" fmla="*/ 239 h 235"/>
                <a:gd name="T48" fmla="*/ 329 w 217"/>
                <a:gd name="T49" fmla="*/ 226 h 235"/>
                <a:gd name="T50" fmla="*/ 306 w 217"/>
                <a:gd name="T51" fmla="*/ 226 h 235"/>
                <a:gd name="T52" fmla="*/ 271 w 217"/>
                <a:gd name="T53" fmla="*/ 235 h 235"/>
                <a:gd name="T54" fmla="*/ 245 w 217"/>
                <a:gd name="T55" fmla="*/ 235 h 235"/>
                <a:gd name="T56" fmla="*/ 234 w 217"/>
                <a:gd name="T57" fmla="*/ 235 h 235"/>
                <a:gd name="T58" fmla="*/ 213 w 217"/>
                <a:gd name="T59" fmla="*/ 237 h 235"/>
                <a:gd name="T60" fmla="*/ 193 w 217"/>
                <a:gd name="T61" fmla="*/ 245 h 235"/>
                <a:gd name="T62" fmla="*/ 164 w 217"/>
                <a:gd name="T63" fmla="*/ 245 h 235"/>
                <a:gd name="T64" fmla="*/ 115 w 217"/>
                <a:gd name="T65" fmla="*/ 258 h 235"/>
                <a:gd name="T66" fmla="*/ 69 w 217"/>
                <a:gd name="T67" fmla="*/ 285 h 235"/>
                <a:gd name="T68" fmla="*/ 61 w 217"/>
                <a:gd name="T69" fmla="*/ 285 h 235"/>
                <a:gd name="T70" fmla="*/ 61 w 217"/>
                <a:gd name="T71" fmla="*/ 277 h 235"/>
                <a:gd name="T72" fmla="*/ 43 w 217"/>
                <a:gd name="T73" fmla="*/ 268 h 235"/>
                <a:gd name="T74" fmla="*/ 9 w 217"/>
                <a:gd name="T75" fmla="*/ 277 h 235"/>
                <a:gd name="T76" fmla="*/ 9 w 217"/>
                <a:gd name="T77" fmla="*/ 304 h 235"/>
                <a:gd name="T78" fmla="*/ 35 w 217"/>
                <a:gd name="T79" fmla="*/ 412 h 235"/>
                <a:gd name="T80" fmla="*/ 40 w 217"/>
                <a:gd name="T81" fmla="*/ 446 h 235"/>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217" h="235">
                  <a:moveTo>
                    <a:pt x="14" y="235"/>
                  </a:moveTo>
                  <a:lnTo>
                    <a:pt x="19" y="232"/>
                  </a:lnTo>
                  <a:lnTo>
                    <a:pt x="24" y="228"/>
                  </a:lnTo>
                  <a:lnTo>
                    <a:pt x="29" y="225"/>
                  </a:lnTo>
                  <a:lnTo>
                    <a:pt x="30" y="223"/>
                  </a:lnTo>
                  <a:lnTo>
                    <a:pt x="29" y="203"/>
                  </a:lnTo>
                  <a:lnTo>
                    <a:pt x="32" y="204"/>
                  </a:lnTo>
                  <a:lnTo>
                    <a:pt x="39" y="205"/>
                  </a:lnTo>
                  <a:lnTo>
                    <a:pt x="46" y="206"/>
                  </a:lnTo>
                  <a:lnTo>
                    <a:pt x="55" y="207"/>
                  </a:lnTo>
                  <a:lnTo>
                    <a:pt x="65" y="207"/>
                  </a:lnTo>
                  <a:lnTo>
                    <a:pt x="72" y="209"/>
                  </a:lnTo>
                  <a:lnTo>
                    <a:pt x="78" y="209"/>
                  </a:lnTo>
                  <a:lnTo>
                    <a:pt x="81" y="209"/>
                  </a:lnTo>
                  <a:lnTo>
                    <a:pt x="83" y="210"/>
                  </a:lnTo>
                  <a:lnTo>
                    <a:pt x="88" y="211"/>
                  </a:lnTo>
                  <a:lnTo>
                    <a:pt x="93" y="210"/>
                  </a:lnTo>
                  <a:lnTo>
                    <a:pt x="97" y="210"/>
                  </a:lnTo>
                  <a:lnTo>
                    <a:pt x="101" y="209"/>
                  </a:lnTo>
                  <a:lnTo>
                    <a:pt x="108" y="205"/>
                  </a:lnTo>
                  <a:lnTo>
                    <a:pt x="114" y="201"/>
                  </a:lnTo>
                  <a:lnTo>
                    <a:pt x="116" y="199"/>
                  </a:lnTo>
                  <a:lnTo>
                    <a:pt x="119" y="194"/>
                  </a:lnTo>
                  <a:lnTo>
                    <a:pt x="120" y="192"/>
                  </a:lnTo>
                  <a:lnTo>
                    <a:pt x="119" y="189"/>
                  </a:lnTo>
                  <a:lnTo>
                    <a:pt x="114" y="188"/>
                  </a:lnTo>
                  <a:lnTo>
                    <a:pt x="122" y="185"/>
                  </a:lnTo>
                  <a:lnTo>
                    <a:pt x="129" y="179"/>
                  </a:lnTo>
                  <a:lnTo>
                    <a:pt x="130" y="173"/>
                  </a:lnTo>
                  <a:lnTo>
                    <a:pt x="121" y="171"/>
                  </a:lnTo>
                  <a:lnTo>
                    <a:pt x="131" y="168"/>
                  </a:lnTo>
                  <a:lnTo>
                    <a:pt x="138" y="163"/>
                  </a:lnTo>
                  <a:lnTo>
                    <a:pt x="138" y="157"/>
                  </a:lnTo>
                  <a:lnTo>
                    <a:pt x="129" y="152"/>
                  </a:lnTo>
                  <a:lnTo>
                    <a:pt x="137" y="150"/>
                  </a:lnTo>
                  <a:lnTo>
                    <a:pt x="143" y="144"/>
                  </a:lnTo>
                  <a:lnTo>
                    <a:pt x="140" y="137"/>
                  </a:lnTo>
                  <a:lnTo>
                    <a:pt x="125" y="133"/>
                  </a:lnTo>
                  <a:lnTo>
                    <a:pt x="131" y="124"/>
                  </a:lnTo>
                  <a:lnTo>
                    <a:pt x="143" y="109"/>
                  </a:lnTo>
                  <a:lnTo>
                    <a:pt x="158" y="88"/>
                  </a:lnTo>
                  <a:lnTo>
                    <a:pt x="174" y="65"/>
                  </a:lnTo>
                  <a:lnTo>
                    <a:pt x="190" y="42"/>
                  </a:lnTo>
                  <a:lnTo>
                    <a:pt x="204" y="22"/>
                  </a:lnTo>
                  <a:lnTo>
                    <a:pt x="214" y="9"/>
                  </a:lnTo>
                  <a:lnTo>
                    <a:pt x="217" y="4"/>
                  </a:lnTo>
                  <a:lnTo>
                    <a:pt x="214" y="0"/>
                  </a:lnTo>
                  <a:lnTo>
                    <a:pt x="114" y="126"/>
                  </a:lnTo>
                  <a:lnTo>
                    <a:pt x="114" y="123"/>
                  </a:lnTo>
                  <a:lnTo>
                    <a:pt x="114" y="119"/>
                  </a:lnTo>
                  <a:lnTo>
                    <a:pt x="111" y="117"/>
                  </a:lnTo>
                  <a:lnTo>
                    <a:pt x="106" y="119"/>
                  </a:lnTo>
                  <a:lnTo>
                    <a:pt x="100" y="123"/>
                  </a:lnTo>
                  <a:lnTo>
                    <a:pt x="94" y="124"/>
                  </a:lnTo>
                  <a:lnTo>
                    <a:pt x="89" y="124"/>
                  </a:lnTo>
                  <a:lnTo>
                    <a:pt x="85" y="124"/>
                  </a:lnTo>
                  <a:lnTo>
                    <a:pt x="83" y="124"/>
                  </a:lnTo>
                  <a:lnTo>
                    <a:pt x="81" y="124"/>
                  </a:lnTo>
                  <a:lnTo>
                    <a:pt x="77" y="124"/>
                  </a:lnTo>
                  <a:lnTo>
                    <a:pt x="74" y="125"/>
                  </a:lnTo>
                  <a:lnTo>
                    <a:pt x="71" y="126"/>
                  </a:lnTo>
                  <a:lnTo>
                    <a:pt x="67" y="129"/>
                  </a:lnTo>
                  <a:lnTo>
                    <a:pt x="62" y="129"/>
                  </a:lnTo>
                  <a:lnTo>
                    <a:pt x="57" y="129"/>
                  </a:lnTo>
                  <a:lnTo>
                    <a:pt x="50" y="130"/>
                  </a:lnTo>
                  <a:lnTo>
                    <a:pt x="40" y="136"/>
                  </a:lnTo>
                  <a:lnTo>
                    <a:pt x="30" y="144"/>
                  </a:lnTo>
                  <a:lnTo>
                    <a:pt x="24" y="150"/>
                  </a:lnTo>
                  <a:lnTo>
                    <a:pt x="23" y="151"/>
                  </a:lnTo>
                  <a:lnTo>
                    <a:pt x="21" y="150"/>
                  </a:lnTo>
                  <a:lnTo>
                    <a:pt x="21" y="147"/>
                  </a:lnTo>
                  <a:lnTo>
                    <a:pt x="21" y="146"/>
                  </a:lnTo>
                  <a:lnTo>
                    <a:pt x="20" y="140"/>
                  </a:lnTo>
                  <a:lnTo>
                    <a:pt x="15" y="141"/>
                  </a:lnTo>
                  <a:lnTo>
                    <a:pt x="9" y="144"/>
                  </a:lnTo>
                  <a:lnTo>
                    <a:pt x="3" y="146"/>
                  </a:lnTo>
                  <a:lnTo>
                    <a:pt x="0" y="147"/>
                  </a:lnTo>
                  <a:lnTo>
                    <a:pt x="3" y="160"/>
                  </a:lnTo>
                  <a:lnTo>
                    <a:pt x="8" y="189"/>
                  </a:lnTo>
                  <a:lnTo>
                    <a:pt x="12" y="217"/>
                  </a:lnTo>
                  <a:lnTo>
                    <a:pt x="14" y="232"/>
                  </a:lnTo>
                  <a:lnTo>
                    <a:pt x="14" y="2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2893" name="Freeform 18">
              <a:extLst>
                <a:ext uri="{FF2B5EF4-FFF2-40B4-BE49-F238E27FC236}">
                  <a16:creationId xmlns:a16="http://schemas.microsoft.com/office/drawing/2014/main" id="{0ABEA178-C3D1-454E-B5D2-5FB17CC5418E}"/>
                </a:ext>
              </a:extLst>
            </p:cNvPr>
            <p:cNvSpPr>
              <a:spLocks/>
            </p:cNvSpPr>
            <p:nvPr/>
          </p:nvSpPr>
          <p:spPr bwMode="auto">
            <a:xfrm>
              <a:off x="4847" y="2089"/>
              <a:ext cx="136" cy="80"/>
            </a:xfrm>
            <a:custGeom>
              <a:avLst/>
              <a:gdLst>
                <a:gd name="T0" fmla="*/ 136 w 47"/>
                <a:gd name="T1" fmla="*/ 0 h 42"/>
                <a:gd name="T2" fmla="*/ 127 w 47"/>
                <a:gd name="T3" fmla="*/ 8 h 42"/>
                <a:gd name="T4" fmla="*/ 113 w 47"/>
                <a:gd name="T5" fmla="*/ 15 h 42"/>
                <a:gd name="T6" fmla="*/ 98 w 47"/>
                <a:gd name="T7" fmla="*/ 21 h 42"/>
                <a:gd name="T8" fmla="*/ 90 w 47"/>
                <a:gd name="T9" fmla="*/ 25 h 42"/>
                <a:gd name="T10" fmla="*/ 78 w 47"/>
                <a:gd name="T11" fmla="*/ 25 h 42"/>
                <a:gd name="T12" fmla="*/ 64 w 47"/>
                <a:gd name="T13" fmla="*/ 27 h 42"/>
                <a:gd name="T14" fmla="*/ 58 w 47"/>
                <a:gd name="T15" fmla="*/ 27 h 42"/>
                <a:gd name="T16" fmla="*/ 49 w 47"/>
                <a:gd name="T17" fmla="*/ 29 h 42"/>
                <a:gd name="T18" fmla="*/ 49 w 47"/>
                <a:gd name="T19" fmla="*/ 30 h 42"/>
                <a:gd name="T20" fmla="*/ 52 w 47"/>
                <a:gd name="T21" fmla="*/ 30 h 42"/>
                <a:gd name="T22" fmla="*/ 52 w 47"/>
                <a:gd name="T23" fmla="*/ 34 h 42"/>
                <a:gd name="T24" fmla="*/ 52 w 47"/>
                <a:gd name="T25" fmla="*/ 36 h 42"/>
                <a:gd name="T26" fmla="*/ 49 w 47"/>
                <a:gd name="T27" fmla="*/ 46 h 42"/>
                <a:gd name="T28" fmla="*/ 41 w 47"/>
                <a:gd name="T29" fmla="*/ 59 h 42"/>
                <a:gd name="T30" fmla="*/ 20 w 47"/>
                <a:gd name="T31" fmla="*/ 74 h 42"/>
                <a:gd name="T32" fmla="*/ 0 w 47"/>
                <a:gd name="T33" fmla="*/ 80 h 42"/>
                <a:gd name="T34" fmla="*/ 136 w 47"/>
                <a:gd name="T35" fmla="*/ 0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47" h="42">
                  <a:moveTo>
                    <a:pt x="47" y="0"/>
                  </a:moveTo>
                  <a:lnTo>
                    <a:pt x="44" y="4"/>
                  </a:lnTo>
                  <a:lnTo>
                    <a:pt x="39" y="8"/>
                  </a:lnTo>
                  <a:lnTo>
                    <a:pt x="34" y="11"/>
                  </a:lnTo>
                  <a:lnTo>
                    <a:pt x="31" y="13"/>
                  </a:lnTo>
                  <a:lnTo>
                    <a:pt x="27" y="13"/>
                  </a:lnTo>
                  <a:lnTo>
                    <a:pt x="22" y="14"/>
                  </a:lnTo>
                  <a:lnTo>
                    <a:pt x="20" y="14"/>
                  </a:lnTo>
                  <a:lnTo>
                    <a:pt x="17" y="15"/>
                  </a:lnTo>
                  <a:lnTo>
                    <a:pt x="17" y="16"/>
                  </a:lnTo>
                  <a:lnTo>
                    <a:pt x="18" y="16"/>
                  </a:lnTo>
                  <a:lnTo>
                    <a:pt x="18" y="18"/>
                  </a:lnTo>
                  <a:lnTo>
                    <a:pt x="18" y="19"/>
                  </a:lnTo>
                  <a:lnTo>
                    <a:pt x="17" y="24"/>
                  </a:lnTo>
                  <a:lnTo>
                    <a:pt x="14" y="31"/>
                  </a:lnTo>
                  <a:lnTo>
                    <a:pt x="7" y="39"/>
                  </a:lnTo>
                  <a:lnTo>
                    <a:pt x="0" y="42"/>
                  </a:lnTo>
                  <a:lnTo>
                    <a:pt x="47"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2894" name="Freeform 19">
              <a:extLst>
                <a:ext uri="{FF2B5EF4-FFF2-40B4-BE49-F238E27FC236}">
                  <a16:creationId xmlns:a16="http://schemas.microsoft.com/office/drawing/2014/main" id="{C4AEF2EE-E42F-447D-9681-D757FA18B607}"/>
                </a:ext>
              </a:extLst>
            </p:cNvPr>
            <p:cNvSpPr>
              <a:spLocks/>
            </p:cNvSpPr>
            <p:nvPr/>
          </p:nvSpPr>
          <p:spPr bwMode="auto">
            <a:xfrm>
              <a:off x="4896" y="2103"/>
              <a:ext cx="130" cy="41"/>
            </a:xfrm>
            <a:custGeom>
              <a:avLst/>
              <a:gdLst>
                <a:gd name="T0" fmla="*/ 118 w 45"/>
                <a:gd name="T1" fmla="*/ 0 h 22"/>
                <a:gd name="T2" fmla="*/ 101 w 45"/>
                <a:gd name="T3" fmla="*/ 2 h 22"/>
                <a:gd name="T4" fmla="*/ 78 w 45"/>
                <a:gd name="T5" fmla="*/ 4 h 22"/>
                <a:gd name="T6" fmla="*/ 55 w 45"/>
                <a:gd name="T7" fmla="*/ 7 h 22"/>
                <a:gd name="T8" fmla="*/ 38 w 45"/>
                <a:gd name="T9" fmla="*/ 11 h 22"/>
                <a:gd name="T10" fmla="*/ 12 w 45"/>
                <a:gd name="T11" fmla="*/ 15 h 22"/>
                <a:gd name="T12" fmla="*/ 0 w 45"/>
                <a:gd name="T13" fmla="*/ 24 h 22"/>
                <a:gd name="T14" fmla="*/ 3 w 45"/>
                <a:gd name="T15" fmla="*/ 34 h 22"/>
                <a:gd name="T16" fmla="*/ 32 w 45"/>
                <a:gd name="T17" fmla="*/ 41 h 22"/>
                <a:gd name="T18" fmla="*/ 61 w 45"/>
                <a:gd name="T19" fmla="*/ 41 h 22"/>
                <a:gd name="T20" fmla="*/ 90 w 45"/>
                <a:gd name="T21" fmla="*/ 37 h 22"/>
                <a:gd name="T22" fmla="*/ 116 w 45"/>
                <a:gd name="T23" fmla="*/ 35 h 22"/>
                <a:gd name="T24" fmla="*/ 130 w 45"/>
                <a:gd name="T25" fmla="*/ 35 h 22"/>
                <a:gd name="T26" fmla="*/ 118 w 45"/>
                <a:gd name="T27" fmla="*/ 0 h 2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5" h="22">
                  <a:moveTo>
                    <a:pt x="41" y="0"/>
                  </a:moveTo>
                  <a:lnTo>
                    <a:pt x="35" y="1"/>
                  </a:lnTo>
                  <a:lnTo>
                    <a:pt x="27" y="2"/>
                  </a:lnTo>
                  <a:lnTo>
                    <a:pt x="19" y="4"/>
                  </a:lnTo>
                  <a:lnTo>
                    <a:pt x="13" y="6"/>
                  </a:lnTo>
                  <a:lnTo>
                    <a:pt x="4" y="8"/>
                  </a:lnTo>
                  <a:lnTo>
                    <a:pt x="0" y="13"/>
                  </a:lnTo>
                  <a:lnTo>
                    <a:pt x="1" y="18"/>
                  </a:lnTo>
                  <a:lnTo>
                    <a:pt x="11" y="22"/>
                  </a:lnTo>
                  <a:lnTo>
                    <a:pt x="21" y="22"/>
                  </a:lnTo>
                  <a:lnTo>
                    <a:pt x="31" y="20"/>
                  </a:lnTo>
                  <a:lnTo>
                    <a:pt x="40" y="19"/>
                  </a:lnTo>
                  <a:lnTo>
                    <a:pt x="45" y="19"/>
                  </a:lnTo>
                  <a:lnTo>
                    <a:pt x="4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2895" name="Freeform 20">
              <a:extLst>
                <a:ext uri="{FF2B5EF4-FFF2-40B4-BE49-F238E27FC236}">
                  <a16:creationId xmlns:a16="http://schemas.microsoft.com/office/drawing/2014/main" id="{3D57B121-BEDA-4C8F-A045-995283AD1FF6}"/>
                </a:ext>
              </a:extLst>
            </p:cNvPr>
            <p:cNvSpPr>
              <a:spLocks/>
            </p:cNvSpPr>
            <p:nvPr/>
          </p:nvSpPr>
          <p:spPr bwMode="auto">
            <a:xfrm>
              <a:off x="4894" y="2144"/>
              <a:ext cx="109" cy="31"/>
            </a:xfrm>
            <a:custGeom>
              <a:avLst/>
              <a:gdLst>
                <a:gd name="T0" fmla="*/ 34 w 38"/>
                <a:gd name="T1" fmla="*/ 0 h 16"/>
                <a:gd name="T2" fmla="*/ 14 w 38"/>
                <a:gd name="T3" fmla="*/ 4 h 16"/>
                <a:gd name="T4" fmla="*/ 0 w 38"/>
                <a:gd name="T5" fmla="*/ 14 h 16"/>
                <a:gd name="T6" fmla="*/ 3 w 38"/>
                <a:gd name="T7" fmla="*/ 23 h 16"/>
                <a:gd name="T8" fmla="*/ 29 w 38"/>
                <a:gd name="T9" fmla="*/ 31 h 16"/>
                <a:gd name="T10" fmla="*/ 57 w 38"/>
                <a:gd name="T11" fmla="*/ 31 h 16"/>
                <a:gd name="T12" fmla="*/ 80 w 38"/>
                <a:gd name="T13" fmla="*/ 31 h 16"/>
                <a:gd name="T14" fmla="*/ 100 w 38"/>
                <a:gd name="T15" fmla="*/ 31 h 16"/>
                <a:gd name="T16" fmla="*/ 109 w 38"/>
                <a:gd name="T17" fmla="*/ 31 h 16"/>
                <a:gd name="T18" fmla="*/ 34 w 38"/>
                <a:gd name="T19" fmla="*/ 0 h 1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8" h="16">
                  <a:moveTo>
                    <a:pt x="12" y="0"/>
                  </a:moveTo>
                  <a:lnTo>
                    <a:pt x="5" y="2"/>
                  </a:lnTo>
                  <a:lnTo>
                    <a:pt x="0" y="7"/>
                  </a:lnTo>
                  <a:lnTo>
                    <a:pt x="1" y="12"/>
                  </a:lnTo>
                  <a:lnTo>
                    <a:pt x="10" y="16"/>
                  </a:lnTo>
                  <a:lnTo>
                    <a:pt x="20" y="16"/>
                  </a:lnTo>
                  <a:lnTo>
                    <a:pt x="28" y="16"/>
                  </a:lnTo>
                  <a:lnTo>
                    <a:pt x="35" y="16"/>
                  </a:lnTo>
                  <a:lnTo>
                    <a:pt x="38" y="16"/>
                  </a:lnTo>
                  <a:lnTo>
                    <a:pt x="12"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2896" name="Freeform 21">
              <a:extLst>
                <a:ext uri="{FF2B5EF4-FFF2-40B4-BE49-F238E27FC236}">
                  <a16:creationId xmlns:a16="http://schemas.microsoft.com/office/drawing/2014/main" id="{1C67A612-AE43-494F-B356-A0408C08DCF9}"/>
                </a:ext>
              </a:extLst>
            </p:cNvPr>
            <p:cNvSpPr>
              <a:spLocks/>
            </p:cNvSpPr>
            <p:nvPr/>
          </p:nvSpPr>
          <p:spPr bwMode="auto">
            <a:xfrm>
              <a:off x="4879" y="2175"/>
              <a:ext cx="104" cy="32"/>
            </a:xfrm>
            <a:custGeom>
              <a:avLst/>
              <a:gdLst>
                <a:gd name="T0" fmla="*/ 32 w 36"/>
                <a:gd name="T1" fmla="*/ 0 h 17"/>
                <a:gd name="T2" fmla="*/ 12 w 36"/>
                <a:gd name="T3" fmla="*/ 4 h 17"/>
                <a:gd name="T4" fmla="*/ 0 w 36"/>
                <a:gd name="T5" fmla="*/ 13 h 17"/>
                <a:gd name="T6" fmla="*/ 3 w 36"/>
                <a:gd name="T7" fmla="*/ 23 h 17"/>
                <a:gd name="T8" fmla="*/ 29 w 36"/>
                <a:gd name="T9" fmla="*/ 30 h 17"/>
                <a:gd name="T10" fmla="*/ 55 w 36"/>
                <a:gd name="T11" fmla="*/ 32 h 17"/>
                <a:gd name="T12" fmla="*/ 75 w 36"/>
                <a:gd name="T13" fmla="*/ 32 h 17"/>
                <a:gd name="T14" fmla="*/ 92 w 36"/>
                <a:gd name="T15" fmla="*/ 32 h 17"/>
                <a:gd name="T16" fmla="*/ 104 w 36"/>
                <a:gd name="T17" fmla="*/ 32 h 17"/>
                <a:gd name="T18" fmla="*/ 32 w 36"/>
                <a:gd name="T19" fmla="*/ 0 h 1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6" h="17">
                  <a:moveTo>
                    <a:pt x="11" y="0"/>
                  </a:moveTo>
                  <a:lnTo>
                    <a:pt x="4" y="2"/>
                  </a:lnTo>
                  <a:lnTo>
                    <a:pt x="0" y="7"/>
                  </a:lnTo>
                  <a:lnTo>
                    <a:pt x="1" y="12"/>
                  </a:lnTo>
                  <a:lnTo>
                    <a:pt x="10" y="16"/>
                  </a:lnTo>
                  <a:lnTo>
                    <a:pt x="19" y="17"/>
                  </a:lnTo>
                  <a:lnTo>
                    <a:pt x="26" y="17"/>
                  </a:lnTo>
                  <a:lnTo>
                    <a:pt x="32" y="17"/>
                  </a:lnTo>
                  <a:lnTo>
                    <a:pt x="36" y="17"/>
                  </a:lnTo>
                  <a:lnTo>
                    <a:pt x="11"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2897" name="Freeform 22">
              <a:extLst>
                <a:ext uri="{FF2B5EF4-FFF2-40B4-BE49-F238E27FC236}">
                  <a16:creationId xmlns:a16="http://schemas.microsoft.com/office/drawing/2014/main" id="{9540370F-3F90-49DA-BD10-CDA3341F5B78}"/>
                </a:ext>
              </a:extLst>
            </p:cNvPr>
            <p:cNvSpPr>
              <a:spLocks/>
            </p:cNvSpPr>
            <p:nvPr/>
          </p:nvSpPr>
          <p:spPr bwMode="auto">
            <a:xfrm>
              <a:off x="4868" y="2201"/>
              <a:ext cx="92" cy="35"/>
            </a:xfrm>
            <a:custGeom>
              <a:avLst/>
              <a:gdLst>
                <a:gd name="T0" fmla="*/ 29 w 32"/>
                <a:gd name="T1" fmla="*/ 0 h 18"/>
                <a:gd name="T2" fmla="*/ 12 w 32"/>
                <a:gd name="T3" fmla="*/ 6 h 18"/>
                <a:gd name="T4" fmla="*/ 0 w 32"/>
                <a:gd name="T5" fmla="*/ 16 h 18"/>
                <a:gd name="T6" fmla="*/ 6 w 32"/>
                <a:gd name="T7" fmla="*/ 21 h 18"/>
                <a:gd name="T8" fmla="*/ 26 w 32"/>
                <a:gd name="T9" fmla="*/ 29 h 18"/>
                <a:gd name="T10" fmla="*/ 52 w 32"/>
                <a:gd name="T11" fmla="*/ 31 h 18"/>
                <a:gd name="T12" fmla="*/ 69 w 32"/>
                <a:gd name="T13" fmla="*/ 35 h 18"/>
                <a:gd name="T14" fmla="*/ 83 w 32"/>
                <a:gd name="T15" fmla="*/ 35 h 18"/>
                <a:gd name="T16" fmla="*/ 92 w 32"/>
                <a:gd name="T17" fmla="*/ 35 h 18"/>
                <a:gd name="T18" fmla="*/ 29 w 32"/>
                <a:gd name="T19" fmla="*/ 0 h 1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2" h="18">
                  <a:moveTo>
                    <a:pt x="10" y="0"/>
                  </a:moveTo>
                  <a:lnTo>
                    <a:pt x="4" y="3"/>
                  </a:lnTo>
                  <a:lnTo>
                    <a:pt x="0" y="8"/>
                  </a:lnTo>
                  <a:lnTo>
                    <a:pt x="2" y="11"/>
                  </a:lnTo>
                  <a:lnTo>
                    <a:pt x="9" y="15"/>
                  </a:lnTo>
                  <a:lnTo>
                    <a:pt x="18" y="16"/>
                  </a:lnTo>
                  <a:lnTo>
                    <a:pt x="24" y="18"/>
                  </a:lnTo>
                  <a:lnTo>
                    <a:pt x="29" y="18"/>
                  </a:lnTo>
                  <a:lnTo>
                    <a:pt x="32" y="18"/>
                  </a:lnTo>
                  <a:lnTo>
                    <a:pt x="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2898" name="Freeform 23">
              <a:extLst>
                <a:ext uri="{FF2B5EF4-FFF2-40B4-BE49-F238E27FC236}">
                  <a16:creationId xmlns:a16="http://schemas.microsoft.com/office/drawing/2014/main" id="{8D3C7B31-B4B0-4F70-AF15-FDE8932A2040}"/>
                </a:ext>
              </a:extLst>
            </p:cNvPr>
            <p:cNvSpPr>
              <a:spLocks/>
            </p:cNvSpPr>
            <p:nvPr/>
          </p:nvSpPr>
          <p:spPr bwMode="auto">
            <a:xfrm>
              <a:off x="4049" y="1500"/>
              <a:ext cx="121" cy="42"/>
            </a:xfrm>
            <a:custGeom>
              <a:avLst/>
              <a:gdLst>
                <a:gd name="T0" fmla="*/ 95 w 42"/>
                <a:gd name="T1" fmla="*/ 2 h 22"/>
                <a:gd name="T2" fmla="*/ 78 w 42"/>
                <a:gd name="T3" fmla="*/ 0 h 22"/>
                <a:gd name="T4" fmla="*/ 52 w 42"/>
                <a:gd name="T5" fmla="*/ 2 h 22"/>
                <a:gd name="T6" fmla="*/ 29 w 42"/>
                <a:gd name="T7" fmla="*/ 11 h 22"/>
                <a:gd name="T8" fmla="*/ 14 w 42"/>
                <a:gd name="T9" fmla="*/ 17 h 22"/>
                <a:gd name="T10" fmla="*/ 6 w 42"/>
                <a:gd name="T11" fmla="*/ 25 h 22"/>
                <a:gd name="T12" fmla="*/ 0 w 42"/>
                <a:gd name="T13" fmla="*/ 32 h 22"/>
                <a:gd name="T14" fmla="*/ 0 w 42"/>
                <a:gd name="T15" fmla="*/ 40 h 22"/>
                <a:gd name="T16" fmla="*/ 3 w 42"/>
                <a:gd name="T17" fmla="*/ 42 h 22"/>
                <a:gd name="T18" fmla="*/ 23 w 42"/>
                <a:gd name="T19" fmla="*/ 42 h 22"/>
                <a:gd name="T20" fmla="*/ 52 w 42"/>
                <a:gd name="T21" fmla="*/ 40 h 22"/>
                <a:gd name="T22" fmla="*/ 81 w 42"/>
                <a:gd name="T23" fmla="*/ 34 h 22"/>
                <a:gd name="T24" fmla="*/ 95 w 42"/>
                <a:gd name="T25" fmla="*/ 31 h 22"/>
                <a:gd name="T26" fmla="*/ 98 w 42"/>
                <a:gd name="T27" fmla="*/ 27 h 22"/>
                <a:gd name="T28" fmla="*/ 107 w 42"/>
                <a:gd name="T29" fmla="*/ 31 h 22"/>
                <a:gd name="T30" fmla="*/ 112 w 42"/>
                <a:gd name="T31" fmla="*/ 32 h 22"/>
                <a:gd name="T32" fmla="*/ 121 w 42"/>
                <a:gd name="T33" fmla="*/ 27 h 22"/>
                <a:gd name="T34" fmla="*/ 121 w 42"/>
                <a:gd name="T35" fmla="*/ 13 h 22"/>
                <a:gd name="T36" fmla="*/ 112 w 42"/>
                <a:gd name="T37" fmla="*/ 2 h 22"/>
                <a:gd name="T38" fmla="*/ 95 w 42"/>
                <a:gd name="T39" fmla="*/ 2 h 2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42" h="22">
                  <a:moveTo>
                    <a:pt x="33" y="1"/>
                  </a:moveTo>
                  <a:lnTo>
                    <a:pt x="27" y="0"/>
                  </a:lnTo>
                  <a:lnTo>
                    <a:pt x="18" y="1"/>
                  </a:lnTo>
                  <a:lnTo>
                    <a:pt x="10" y="6"/>
                  </a:lnTo>
                  <a:lnTo>
                    <a:pt x="5" y="9"/>
                  </a:lnTo>
                  <a:lnTo>
                    <a:pt x="2" y="13"/>
                  </a:lnTo>
                  <a:lnTo>
                    <a:pt x="0" y="17"/>
                  </a:lnTo>
                  <a:lnTo>
                    <a:pt x="0" y="21"/>
                  </a:lnTo>
                  <a:lnTo>
                    <a:pt x="1" y="22"/>
                  </a:lnTo>
                  <a:lnTo>
                    <a:pt x="8" y="22"/>
                  </a:lnTo>
                  <a:lnTo>
                    <a:pt x="18" y="21"/>
                  </a:lnTo>
                  <a:lnTo>
                    <a:pt x="28" y="18"/>
                  </a:lnTo>
                  <a:lnTo>
                    <a:pt x="33" y="16"/>
                  </a:lnTo>
                  <a:lnTo>
                    <a:pt x="34" y="14"/>
                  </a:lnTo>
                  <a:lnTo>
                    <a:pt x="37" y="16"/>
                  </a:lnTo>
                  <a:lnTo>
                    <a:pt x="39" y="17"/>
                  </a:lnTo>
                  <a:lnTo>
                    <a:pt x="42" y="14"/>
                  </a:lnTo>
                  <a:lnTo>
                    <a:pt x="42" y="7"/>
                  </a:lnTo>
                  <a:lnTo>
                    <a:pt x="39" y="1"/>
                  </a:lnTo>
                  <a:lnTo>
                    <a:pt x="33"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204824" name="Text Box 24">
            <a:extLst>
              <a:ext uri="{FF2B5EF4-FFF2-40B4-BE49-F238E27FC236}">
                <a16:creationId xmlns:a16="http://schemas.microsoft.com/office/drawing/2014/main" id="{B2113C40-EED2-41A8-8D80-28BF014D39DE}"/>
              </a:ext>
            </a:extLst>
          </p:cNvPr>
          <p:cNvSpPr txBox="1">
            <a:spLocks noChangeArrowheads="1"/>
          </p:cNvSpPr>
          <p:nvPr/>
        </p:nvSpPr>
        <p:spPr bwMode="auto">
          <a:xfrm>
            <a:off x="2121560" y="2301875"/>
            <a:ext cx="1800493"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CN" u="sng">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SOUL</a:t>
            </a:r>
            <a:endParaRPr kumimoji="0" lang="en-US" altLang="zh-CN">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kumimoji="0" lang="en-US" altLang="zh-CN">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Visionary</a:t>
            </a:r>
          </a:p>
          <a:p>
            <a:pPr algn="ctr"/>
            <a:r>
              <a:rPr kumimoji="0" lang="en-US" altLang="zh-CN">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Passionate</a:t>
            </a:r>
          </a:p>
          <a:p>
            <a:pPr algn="ctr"/>
            <a:r>
              <a:rPr kumimoji="0" lang="en-US" altLang="zh-CN">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Creative</a:t>
            </a:r>
          </a:p>
          <a:p>
            <a:pPr algn="ctr"/>
            <a:r>
              <a:rPr kumimoji="0" lang="en-US" altLang="zh-CN">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Flexible</a:t>
            </a:r>
          </a:p>
          <a:p>
            <a:pPr algn="ctr"/>
            <a:r>
              <a:rPr kumimoji="0" lang="en-US" altLang="zh-CN">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Inspiring</a:t>
            </a:r>
          </a:p>
          <a:p>
            <a:pPr algn="ctr"/>
            <a:r>
              <a:rPr kumimoji="0" lang="en-US" altLang="zh-CN">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Innovative</a:t>
            </a:r>
          </a:p>
          <a:p>
            <a:pPr algn="ctr"/>
            <a:r>
              <a:rPr kumimoji="0" lang="en-US" altLang="zh-CN">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Courageous</a:t>
            </a:r>
          </a:p>
          <a:p>
            <a:pPr algn="ctr"/>
            <a:r>
              <a:rPr kumimoji="0" lang="en-US" altLang="zh-CN">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Imaginative</a:t>
            </a:r>
          </a:p>
          <a:p>
            <a:pPr algn="ctr"/>
            <a:r>
              <a:rPr kumimoji="0" lang="en-US" altLang="zh-CN">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Experimental</a:t>
            </a:r>
          </a:p>
          <a:p>
            <a:pPr algn="ctr"/>
            <a:r>
              <a:rPr kumimoji="0" lang="en-US" altLang="zh-CN">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Initiates change</a:t>
            </a:r>
          </a:p>
          <a:p>
            <a:pPr algn="ctr"/>
            <a:r>
              <a:rPr kumimoji="0" lang="en-US" altLang="zh-CN">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Personal power</a:t>
            </a:r>
          </a:p>
        </p:txBody>
      </p:sp>
      <p:sp>
        <p:nvSpPr>
          <p:cNvPr id="122889" name="Text Box 25">
            <a:extLst>
              <a:ext uri="{FF2B5EF4-FFF2-40B4-BE49-F238E27FC236}">
                <a16:creationId xmlns:a16="http://schemas.microsoft.com/office/drawing/2014/main" id="{F8F31727-FCC1-434E-A14C-40E2CFE79653}"/>
              </a:ext>
            </a:extLst>
          </p:cNvPr>
          <p:cNvSpPr txBox="1">
            <a:spLocks noChangeArrowheads="1"/>
          </p:cNvSpPr>
          <p:nvPr/>
        </p:nvSpPr>
        <p:spPr bwMode="auto">
          <a:xfrm>
            <a:off x="7010400" y="2078038"/>
            <a:ext cx="1797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kumimoji="0" lang="en-US" altLang="zh-CN" sz="2400"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MANAGER</a:t>
            </a:r>
          </a:p>
        </p:txBody>
      </p:sp>
      <p:sp>
        <p:nvSpPr>
          <p:cNvPr id="122890" name="Text Box 26">
            <a:extLst>
              <a:ext uri="{FF2B5EF4-FFF2-40B4-BE49-F238E27FC236}">
                <a16:creationId xmlns:a16="http://schemas.microsoft.com/office/drawing/2014/main" id="{D035D1A8-4962-4DA7-8C03-00D47E7E9793}"/>
              </a:ext>
            </a:extLst>
          </p:cNvPr>
          <p:cNvSpPr txBox="1">
            <a:spLocks noChangeArrowheads="1"/>
          </p:cNvSpPr>
          <p:nvPr/>
        </p:nvSpPr>
        <p:spPr bwMode="auto">
          <a:xfrm>
            <a:off x="381000" y="2154238"/>
            <a:ext cx="14605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kumimoji="0" lang="en-US" altLang="zh-CN" sz="24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LEADER</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048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048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4" grpId="0" autoUpdateAnimBg="0"/>
      <p:bldP spid="204824"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ext Box 2">
            <a:extLst>
              <a:ext uri="{FF2B5EF4-FFF2-40B4-BE49-F238E27FC236}">
                <a16:creationId xmlns:a16="http://schemas.microsoft.com/office/drawing/2014/main" id="{3D2E8E10-B44E-41F7-B982-DA2C8B87A0C4}"/>
              </a:ext>
            </a:extLst>
          </p:cNvPr>
          <p:cNvSpPr txBox="1">
            <a:spLocks noChangeArrowheads="1"/>
          </p:cNvSpPr>
          <p:nvPr/>
        </p:nvSpPr>
        <p:spPr bwMode="auto">
          <a:xfrm>
            <a:off x="6248400" y="5486400"/>
            <a:ext cx="2743200" cy="525401"/>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8100">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CN" sz="2800">
                <a:latin typeface="Arial Unicode MS" panose="020B0604020202020204" pitchFamily="34" charset="-128"/>
                <a:ea typeface="Arial Unicode MS" panose="020B0604020202020204" pitchFamily="34" charset="-128"/>
                <a:cs typeface="Arial Unicode MS" panose="020B0604020202020204" pitchFamily="34" charset="-128"/>
              </a:rPr>
              <a:t>高層管理者                 </a:t>
            </a:r>
          </a:p>
        </p:txBody>
      </p:sp>
      <p:sp>
        <p:nvSpPr>
          <p:cNvPr id="124931" name="Rectangle 3">
            <a:extLst>
              <a:ext uri="{FF2B5EF4-FFF2-40B4-BE49-F238E27FC236}">
                <a16:creationId xmlns:a16="http://schemas.microsoft.com/office/drawing/2014/main" id="{18C59305-7881-41A2-A5C9-8784BE2816A6}"/>
              </a:ext>
            </a:extLst>
          </p:cNvPr>
          <p:cNvSpPr>
            <a:spLocks noGrp="1" noChangeArrowheads="1"/>
          </p:cNvSpPr>
          <p:nvPr>
            <p:ph type="title"/>
          </p:nvPr>
        </p:nvSpPr>
        <p:spPr bwMode="auto">
          <a:xfrm>
            <a:off x="609600" y="381000"/>
            <a:ext cx="7772400" cy="9143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4800">
                <a:latin typeface="Arial Unicode MS" panose="020B0604020202020204" pitchFamily="34" charset="-128"/>
                <a:ea typeface="Arial Unicode MS" panose="020B0604020202020204" pitchFamily="34" charset="-128"/>
                <a:cs typeface="Arial Unicode MS" panose="020B0604020202020204" pitchFamily="34" charset="-128"/>
              </a:rPr>
              <a:t>領 導 者 的 主 要 技 能</a:t>
            </a:r>
          </a:p>
        </p:txBody>
      </p:sp>
      <p:sp>
        <p:nvSpPr>
          <p:cNvPr id="124932" name="Rectangle 4">
            <a:extLst>
              <a:ext uri="{FF2B5EF4-FFF2-40B4-BE49-F238E27FC236}">
                <a16:creationId xmlns:a16="http://schemas.microsoft.com/office/drawing/2014/main" id="{FD49D986-94EC-4897-9043-4D9FF47C87B3}"/>
              </a:ext>
            </a:extLst>
          </p:cNvPr>
          <p:cNvSpPr>
            <a:spLocks noGrp="1" noChangeArrowheads="1"/>
          </p:cNvSpPr>
          <p:nvPr>
            <p:ph type="body" idx="1"/>
          </p:nvPr>
        </p:nvSpPr>
        <p:spPr bwMode="auto">
          <a:xfrm>
            <a:off x="304800" y="1524000"/>
            <a:ext cx="8534400" cy="487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zh-CN"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altLang="zh-CN"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ctr" eaLnBrk="1" hangingPunct="1">
              <a:buFontTx/>
              <a:buNone/>
            </a:pPr>
            <a:r>
              <a:rPr lang="en-US" altLang="zh-CN"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dirty="0">
                <a:latin typeface="Arial Unicode MS" panose="020B0604020202020204" pitchFamily="34" charset="-128"/>
                <a:ea typeface="Arial Unicode MS" panose="020B0604020202020204" pitchFamily="34" charset="-128"/>
                <a:cs typeface="Arial Unicode MS" panose="020B0604020202020204" pitchFamily="34" charset="-128"/>
              </a:rPr>
              <a:t>                         概 念 技 能</a:t>
            </a:r>
          </a:p>
          <a:p>
            <a:pPr eaLnBrk="1" hangingPunct="1">
              <a:buFontTx/>
              <a:buNone/>
            </a:pPr>
            <a:endParaRPr lang="en-US" altLang="zh-CN"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ctr" eaLnBrk="1" hangingPunct="1">
              <a:buFontTx/>
              <a:buNone/>
            </a:pPr>
            <a:r>
              <a:rPr lang="en-US" altLang="zh-CN"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dirty="0">
                <a:latin typeface="Arial Unicode MS" panose="020B0604020202020204" pitchFamily="34" charset="-128"/>
                <a:ea typeface="Arial Unicode MS" panose="020B0604020202020204" pitchFamily="34" charset="-128"/>
                <a:cs typeface="Arial Unicode MS" panose="020B0604020202020204" pitchFamily="34" charset="-128"/>
              </a:rPr>
              <a:t>                 人 際 技 能</a:t>
            </a:r>
          </a:p>
          <a:p>
            <a:pPr eaLnBrk="1" hangingPunct="1">
              <a:buFontTx/>
              <a:buNone/>
            </a:pPr>
            <a:r>
              <a:rPr lang="en-US" altLang="zh-CN" dirty="0">
                <a:latin typeface="Arial Unicode MS" panose="020B0604020202020204" pitchFamily="34" charset="-128"/>
                <a:ea typeface="Arial Unicode MS" panose="020B0604020202020204" pitchFamily="34" charset="-128"/>
                <a:cs typeface="Arial Unicode MS" panose="020B0604020202020204" pitchFamily="34" charset="-128"/>
              </a:rPr>
              <a:t>                 技 術 技 能</a:t>
            </a:r>
          </a:p>
        </p:txBody>
      </p:sp>
      <p:sp>
        <p:nvSpPr>
          <p:cNvPr id="124933" name="Line 5">
            <a:extLst>
              <a:ext uri="{FF2B5EF4-FFF2-40B4-BE49-F238E27FC236}">
                <a16:creationId xmlns:a16="http://schemas.microsoft.com/office/drawing/2014/main" id="{FE36042E-C787-49E7-8C56-3F02220FB8CF}"/>
              </a:ext>
            </a:extLst>
          </p:cNvPr>
          <p:cNvSpPr>
            <a:spLocks noChangeShapeType="1"/>
          </p:cNvSpPr>
          <p:nvPr/>
        </p:nvSpPr>
        <p:spPr bwMode="auto">
          <a:xfrm>
            <a:off x="1524000" y="1981200"/>
            <a:ext cx="6629400"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4934" name="Line 6">
            <a:extLst>
              <a:ext uri="{FF2B5EF4-FFF2-40B4-BE49-F238E27FC236}">
                <a16:creationId xmlns:a16="http://schemas.microsoft.com/office/drawing/2014/main" id="{EB07E871-48FD-4F57-9BBA-20E7A6DF073B}"/>
              </a:ext>
            </a:extLst>
          </p:cNvPr>
          <p:cNvSpPr>
            <a:spLocks noChangeShapeType="1"/>
          </p:cNvSpPr>
          <p:nvPr/>
        </p:nvSpPr>
        <p:spPr bwMode="auto">
          <a:xfrm>
            <a:off x="1524000" y="1981200"/>
            <a:ext cx="0" cy="327660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4935" name="Line 7">
            <a:extLst>
              <a:ext uri="{FF2B5EF4-FFF2-40B4-BE49-F238E27FC236}">
                <a16:creationId xmlns:a16="http://schemas.microsoft.com/office/drawing/2014/main" id="{B1931DD9-65B7-4AA6-B09F-D9EACE4872AC}"/>
              </a:ext>
            </a:extLst>
          </p:cNvPr>
          <p:cNvSpPr>
            <a:spLocks noChangeShapeType="1"/>
          </p:cNvSpPr>
          <p:nvPr/>
        </p:nvSpPr>
        <p:spPr bwMode="auto">
          <a:xfrm>
            <a:off x="1524000" y="5257800"/>
            <a:ext cx="6629400"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4936" name="Line 8">
            <a:extLst>
              <a:ext uri="{FF2B5EF4-FFF2-40B4-BE49-F238E27FC236}">
                <a16:creationId xmlns:a16="http://schemas.microsoft.com/office/drawing/2014/main" id="{37D4113E-3BA1-448B-AEE2-5E75AC4C895B}"/>
              </a:ext>
            </a:extLst>
          </p:cNvPr>
          <p:cNvSpPr>
            <a:spLocks noChangeShapeType="1"/>
          </p:cNvSpPr>
          <p:nvPr/>
        </p:nvSpPr>
        <p:spPr bwMode="auto">
          <a:xfrm>
            <a:off x="8153400" y="1981200"/>
            <a:ext cx="0" cy="327660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4937" name="Line 9">
            <a:extLst>
              <a:ext uri="{FF2B5EF4-FFF2-40B4-BE49-F238E27FC236}">
                <a16:creationId xmlns:a16="http://schemas.microsoft.com/office/drawing/2014/main" id="{9351C2F5-23EA-4DE1-8AD2-AD0DACA0CAC8}"/>
              </a:ext>
            </a:extLst>
          </p:cNvPr>
          <p:cNvSpPr>
            <a:spLocks noChangeShapeType="1"/>
          </p:cNvSpPr>
          <p:nvPr/>
        </p:nvSpPr>
        <p:spPr bwMode="auto">
          <a:xfrm>
            <a:off x="1523999" y="1988856"/>
            <a:ext cx="6629401" cy="1668744"/>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4938" name="Line 10">
            <a:extLst>
              <a:ext uri="{FF2B5EF4-FFF2-40B4-BE49-F238E27FC236}">
                <a16:creationId xmlns:a16="http://schemas.microsoft.com/office/drawing/2014/main" id="{74608A57-746D-4813-9DDF-8B4D15DC3FD8}"/>
              </a:ext>
            </a:extLst>
          </p:cNvPr>
          <p:cNvSpPr>
            <a:spLocks noChangeShapeType="1"/>
          </p:cNvSpPr>
          <p:nvPr/>
        </p:nvSpPr>
        <p:spPr bwMode="auto">
          <a:xfrm>
            <a:off x="1524000" y="3428999"/>
            <a:ext cx="6629394" cy="1800195"/>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4939" name="Text Box 11">
            <a:extLst>
              <a:ext uri="{FF2B5EF4-FFF2-40B4-BE49-F238E27FC236}">
                <a16:creationId xmlns:a16="http://schemas.microsoft.com/office/drawing/2014/main" id="{A3E9FFC7-4E3C-4EBD-ADCC-F6D9C2C7D893}"/>
              </a:ext>
            </a:extLst>
          </p:cNvPr>
          <p:cNvSpPr txBox="1">
            <a:spLocks noChangeArrowheads="1"/>
          </p:cNvSpPr>
          <p:nvPr/>
        </p:nvSpPr>
        <p:spPr bwMode="auto">
          <a:xfrm>
            <a:off x="990600" y="5486400"/>
            <a:ext cx="1143000" cy="525401"/>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8100">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CN" sz="2800">
                <a:latin typeface="Arial Unicode MS" panose="020B0604020202020204" pitchFamily="34" charset="-128"/>
                <a:ea typeface="Arial Unicode MS" panose="020B0604020202020204" pitchFamily="34" charset="-128"/>
                <a:cs typeface="Arial Unicode MS" panose="020B0604020202020204" pitchFamily="34" charset="-128"/>
              </a:rPr>
              <a:t>主管</a:t>
            </a:r>
          </a:p>
        </p:txBody>
      </p:sp>
      <p:sp>
        <p:nvSpPr>
          <p:cNvPr id="124940" name="Text Box 12">
            <a:extLst>
              <a:ext uri="{FF2B5EF4-FFF2-40B4-BE49-F238E27FC236}">
                <a16:creationId xmlns:a16="http://schemas.microsoft.com/office/drawing/2014/main" id="{B0019E33-E538-41E0-BEB5-FA60A4FC5F02}"/>
              </a:ext>
            </a:extLst>
          </p:cNvPr>
          <p:cNvSpPr txBox="1">
            <a:spLocks noChangeArrowheads="1"/>
          </p:cNvSpPr>
          <p:nvPr/>
        </p:nvSpPr>
        <p:spPr bwMode="auto">
          <a:xfrm>
            <a:off x="3276600" y="5410200"/>
            <a:ext cx="2743200" cy="525401"/>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8100">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CN" sz="2800">
                <a:latin typeface="Arial Unicode MS" panose="020B0604020202020204" pitchFamily="34" charset="-128"/>
                <a:ea typeface="Arial Unicode MS" panose="020B0604020202020204" pitchFamily="34" charset="-128"/>
                <a:cs typeface="Arial Unicode MS" panose="020B0604020202020204" pitchFamily="34" charset="-128"/>
              </a:rPr>
              <a:t>中層管理者</a:t>
            </a:r>
          </a:p>
        </p:txBody>
      </p:sp>
      <p:sp>
        <p:nvSpPr>
          <p:cNvPr id="124941" name="Text Box 13">
            <a:extLst>
              <a:ext uri="{FF2B5EF4-FFF2-40B4-BE49-F238E27FC236}">
                <a16:creationId xmlns:a16="http://schemas.microsoft.com/office/drawing/2014/main" id="{E0C1D429-BFB5-4D7D-B416-0926FB04E232}"/>
              </a:ext>
            </a:extLst>
          </p:cNvPr>
          <p:cNvSpPr txBox="1">
            <a:spLocks noChangeArrowheads="1"/>
          </p:cNvSpPr>
          <p:nvPr/>
        </p:nvSpPr>
        <p:spPr bwMode="auto">
          <a:xfrm>
            <a:off x="609600" y="2209800"/>
            <a:ext cx="762000" cy="3081338"/>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8100">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CN" sz="2800">
                <a:latin typeface="Arial Unicode MS" panose="020B0604020202020204" pitchFamily="34" charset="-128"/>
                <a:ea typeface="Arial Unicode MS" panose="020B0604020202020204" pitchFamily="34" charset="-128"/>
                <a:cs typeface="Arial Unicode MS" panose="020B0604020202020204" pitchFamily="34" charset="-128"/>
              </a:rPr>
              <a:t>在 工 作 中 的 比 例</a:t>
            </a:r>
          </a:p>
        </p:txBody>
      </p:sp>
      <p:sp>
        <p:nvSpPr>
          <p:cNvPr id="124942" name="Line 14">
            <a:extLst>
              <a:ext uri="{FF2B5EF4-FFF2-40B4-BE49-F238E27FC236}">
                <a16:creationId xmlns:a16="http://schemas.microsoft.com/office/drawing/2014/main" id="{259BE972-8BB9-4D12-AB9A-7B7D2337344E}"/>
              </a:ext>
            </a:extLst>
          </p:cNvPr>
          <p:cNvSpPr>
            <a:spLocks noChangeShapeType="1"/>
          </p:cNvSpPr>
          <p:nvPr/>
        </p:nvSpPr>
        <p:spPr bwMode="auto">
          <a:xfrm>
            <a:off x="381000" y="1219200"/>
            <a:ext cx="8229600" cy="0"/>
          </a:xfrm>
          <a:prstGeom prst="line">
            <a:avLst/>
          </a:prstGeom>
          <a:noFill/>
          <a:ln w="381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ustDataLst>
      <p:tags r:id="rId1"/>
    </p:custData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a:extLst>
              <a:ext uri="{FF2B5EF4-FFF2-40B4-BE49-F238E27FC236}">
                <a16:creationId xmlns:a16="http://schemas.microsoft.com/office/drawing/2014/main" id="{45C9DE7C-255D-47FD-BDA8-1741574D7AAD}"/>
              </a:ext>
            </a:extLst>
          </p:cNvPr>
          <p:cNvSpPr>
            <a:spLocks noGrp="1" noChangeArrowheads="1"/>
          </p:cNvSpPr>
          <p:nvPr>
            <p:ph type="title"/>
          </p:nvPr>
        </p:nvSpPr>
        <p:spPr bwMode="auto">
          <a:xfrm>
            <a:off x="609600" y="30480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tabLst>
                <a:tab pos="1428750" algn="l"/>
              </a:tabLst>
            </a:pPr>
            <a:r>
              <a:rPr lang="en-US" altLang="zh-CN" sz="5400">
                <a:latin typeface="Arial Unicode MS" panose="020B0604020202020204" pitchFamily="34" charset="-128"/>
                <a:ea typeface="Arial Unicode MS" panose="020B0604020202020204" pitchFamily="34" charset="-128"/>
                <a:cs typeface="Arial Unicode MS" panose="020B0604020202020204" pitchFamily="34" charset="-128"/>
              </a:rPr>
              <a:t>領 導 風 格</a:t>
            </a:r>
          </a:p>
        </p:txBody>
      </p:sp>
      <p:sp>
        <p:nvSpPr>
          <p:cNvPr id="126979" name="Rectangle 3">
            <a:extLst>
              <a:ext uri="{FF2B5EF4-FFF2-40B4-BE49-F238E27FC236}">
                <a16:creationId xmlns:a16="http://schemas.microsoft.com/office/drawing/2014/main" id="{73141BCF-192B-4CBE-B3D8-806F690D807A}"/>
              </a:ext>
            </a:extLst>
          </p:cNvPr>
          <p:cNvSpPr>
            <a:spLocks noGrp="1" noChangeArrowheads="1"/>
          </p:cNvSpPr>
          <p:nvPr>
            <p:ph type="body" idx="1"/>
          </p:nvPr>
        </p:nvSpPr>
        <p:spPr bwMode="auto">
          <a:xfrm>
            <a:off x="520700" y="1295400"/>
            <a:ext cx="8083550" cy="4876800"/>
          </a:xfrm>
          <a:noFill/>
          <a:ln>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eaLnBrk="1" hangingPunct="1">
              <a:buFontTx/>
              <a:buNone/>
            </a:pPr>
            <a:r>
              <a:rPr lang="en-US" altLang="zh-CN">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權 力 風 格</a:t>
            </a:r>
          </a:p>
          <a:p>
            <a:pPr eaLnBrk="1" hangingPunct="1">
              <a:buFontTx/>
              <a:buNone/>
            </a:pPr>
            <a:r>
              <a:rPr lang="en-US" altLang="zh-CN">
                <a:latin typeface="Arial Unicode MS" panose="020B0604020202020204" pitchFamily="34" charset="-128"/>
                <a:ea typeface="Arial Unicode MS" panose="020B0604020202020204" pitchFamily="34" charset="-128"/>
                <a:cs typeface="Arial Unicode MS" panose="020B0604020202020204" pitchFamily="34" charset="-128"/>
              </a:rPr>
              <a:t>獨 裁 的</a:t>
            </a:r>
            <a:r>
              <a:rPr lang="en-US" altLang="zh-CN">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a:latin typeface="Arial Unicode MS" panose="020B0604020202020204" pitchFamily="34" charset="-128"/>
                <a:ea typeface="Arial Unicode MS" panose="020B0604020202020204" pitchFamily="34" charset="-128"/>
                <a:cs typeface="Arial Unicode MS" panose="020B0604020202020204" pitchFamily="34" charset="-128"/>
              </a:rPr>
              <a:t>  參 與 的</a:t>
            </a:r>
            <a:r>
              <a:rPr lang="en-US" altLang="zh-CN">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a:latin typeface="Arial Unicode MS" panose="020B0604020202020204" pitchFamily="34" charset="-128"/>
                <a:ea typeface="Arial Unicode MS" panose="020B0604020202020204" pitchFamily="34" charset="-128"/>
                <a:cs typeface="Arial Unicode MS" panose="020B0604020202020204" pitchFamily="34" charset="-128"/>
              </a:rPr>
              <a:t>              無控制的</a:t>
            </a:r>
          </a:p>
          <a:p>
            <a:pPr eaLnBrk="1" hangingPunct="1">
              <a:buFontTx/>
              <a:buNone/>
            </a:pPr>
            <a:endParaRPr lang="en-US" altLang="zh-CN">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buFontTx/>
              <a:buNone/>
            </a:pPr>
            <a:r>
              <a:rPr lang="en-US" altLang="zh-CN">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a:latin typeface="Arial Unicode MS" panose="020B0604020202020204" pitchFamily="34" charset="-128"/>
                <a:ea typeface="Arial Unicode MS" panose="020B0604020202020204" pitchFamily="34" charset="-128"/>
                <a:cs typeface="Arial Unicode MS" panose="020B0604020202020204" pitchFamily="34" charset="-128"/>
              </a:rPr>
              <a:t>      領 導 者</a:t>
            </a:r>
          </a:p>
          <a:p>
            <a:pPr eaLnBrk="1" hangingPunct="1">
              <a:buFontTx/>
              <a:buNone/>
            </a:pPr>
            <a:r>
              <a:rPr lang="en-US" altLang="zh-CN">
                <a:latin typeface="Arial Unicode MS" panose="020B0604020202020204" pitchFamily="34" charset="-128"/>
                <a:ea typeface="Arial Unicode MS" panose="020B0604020202020204" pitchFamily="34" charset="-128"/>
                <a:cs typeface="Arial Unicode MS" panose="020B0604020202020204" pitchFamily="34" charset="-128"/>
              </a:rPr>
              <a:t>員 工</a:t>
            </a:r>
          </a:p>
          <a:p>
            <a:pPr eaLnBrk="1" hangingPunct="1">
              <a:buFontTx/>
              <a:buNone/>
            </a:pPr>
            <a:endParaRPr lang="en-US" altLang="zh-CN">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buFontTx/>
              <a:buNone/>
            </a:pPr>
            <a:r>
              <a:rPr lang="en-US" altLang="zh-CN">
                <a:latin typeface="Arial Unicode MS" panose="020B0604020202020204" pitchFamily="34" charset="-128"/>
                <a:ea typeface="Arial Unicode MS" panose="020B0604020202020204" pitchFamily="34" charset="-128"/>
                <a:cs typeface="Arial Unicode MS" panose="020B0604020202020204" pitchFamily="34" charset="-128"/>
              </a:rPr>
              <a:t>領 導 者</a:t>
            </a:r>
            <a:r>
              <a:rPr lang="en-US" altLang="zh-CN">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a:latin typeface="Arial Unicode MS" panose="020B0604020202020204" pitchFamily="34" charset="-128"/>
                <a:ea typeface="Arial Unicode MS" panose="020B0604020202020204" pitchFamily="34" charset="-128"/>
                <a:cs typeface="Arial Unicode MS" panose="020B0604020202020204" pitchFamily="34" charset="-128"/>
              </a:rPr>
              <a:t> 整 個 群 体</a:t>
            </a:r>
            <a:r>
              <a:rPr lang="en-US" altLang="zh-CN">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a:latin typeface="Arial Unicode MS" panose="020B0604020202020204" pitchFamily="34" charset="-128"/>
                <a:ea typeface="Arial Unicode MS" panose="020B0604020202020204" pitchFamily="34" charset="-128"/>
                <a:cs typeface="Arial Unicode MS" panose="020B0604020202020204" pitchFamily="34" charset="-128"/>
              </a:rPr>
              <a:t>員 工           </a:t>
            </a:r>
            <a:r>
              <a:rPr lang="en-US" altLang="zh-CN">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    側 重 點</a:t>
            </a:r>
          </a:p>
        </p:txBody>
      </p:sp>
      <p:sp>
        <p:nvSpPr>
          <p:cNvPr id="126980" name="Text Box 4">
            <a:extLst>
              <a:ext uri="{FF2B5EF4-FFF2-40B4-BE49-F238E27FC236}">
                <a16:creationId xmlns:a16="http://schemas.microsoft.com/office/drawing/2014/main" id="{6F827522-CD82-43C9-9B7F-BCAFEC47D0FD}"/>
              </a:ext>
            </a:extLst>
          </p:cNvPr>
          <p:cNvSpPr txBox="1">
            <a:spLocks noChangeArrowheads="1"/>
          </p:cNvSpPr>
          <p:nvPr/>
        </p:nvSpPr>
        <p:spPr bwMode="auto">
          <a:xfrm>
            <a:off x="838200" y="3352800"/>
            <a:ext cx="1600200" cy="525401"/>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8100">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en-US" altLang="zh-CN" sz="280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6981" name="Text Box 5">
            <a:extLst>
              <a:ext uri="{FF2B5EF4-FFF2-40B4-BE49-F238E27FC236}">
                <a16:creationId xmlns:a16="http://schemas.microsoft.com/office/drawing/2014/main" id="{9F49AC63-6D69-4DB4-94D4-C4597740C8A7}"/>
              </a:ext>
            </a:extLst>
          </p:cNvPr>
          <p:cNvSpPr txBox="1">
            <a:spLocks noChangeArrowheads="1"/>
          </p:cNvSpPr>
          <p:nvPr/>
        </p:nvSpPr>
        <p:spPr bwMode="auto">
          <a:xfrm>
            <a:off x="609600" y="2768600"/>
            <a:ext cx="1752600" cy="525401"/>
          </a:xfrm>
          <a:prstGeom prst="rect">
            <a:avLst/>
          </a:prstGeom>
          <a:noFill/>
          <a:ln w="38100">
            <a:solidFill>
              <a:srgbClr val="00FF00"/>
            </a:solidFill>
            <a:miter lim="800000"/>
            <a:headEnd/>
            <a:tailEnd/>
          </a:ln>
          <a:effectLst/>
          <a:extLst>
            <a:ext uri="{909E8E84-426E-40DD-AFC4-6F175D3DCCD1}">
              <a14:hiddenFill xmlns:a14="http://schemas.microsoft.com/office/drawing/2010/main">
                <a:solidFill>
                  <a:srgbClr val="00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CN" sz="280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領 導 者</a:t>
            </a:r>
          </a:p>
        </p:txBody>
      </p:sp>
      <p:sp>
        <p:nvSpPr>
          <p:cNvPr id="126982" name="Text Box 6">
            <a:extLst>
              <a:ext uri="{FF2B5EF4-FFF2-40B4-BE49-F238E27FC236}">
                <a16:creationId xmlns:a16="http://schemas.microsoft.com/office/drawing/2014/main" id="{AF464220-1168-4864-8CB4-96F37D066865}"/>
              </a:ext>
            </a:extLst>
          </p:cNvPr>
          <p:cNvSpPr txBox="1">
            <a:spLocks noChangeArrowheads="1"/>
          </p:cNvSpPr>
          <p:nvPr/>
        </p:nvSpPr>
        <p:spPr bwMode="auto">
          <a:xfrm>
            <a:off x="3429000" y="3048000"/>
            <a:ext cx="1828800" cy="525401"/>
          </a:xfrm>
          <a:prstGeom prst="rect">
            <a:avLst/>
          </a:prstGeom>
          <a:noFill/>
          <a:ln w="38100">
            <a:solidFill>
              <a:srgbClr val="00FF00"/>
            </a:solidFill>
            <a:miter lim="800000"/>
            <a:headEnd/>
            <a:tailEnd/>
          </a:ln>
          <a:effectLst/>
          <a:extLst>
            <a:ext uri="{909E8E84-426E-40DD-AFC4-6F175D3DCCD1}">
              <a14:hiddenFill xmlns:a14="http://schemas.microsoft.com/office/drawing/2010/main">
                <a:solidFill>
                  <a:srgbClr val="00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pPr>
            <a:r>
              <a:rPr lang="en-US" altLang="zh-CN" sz="280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領 導 者</a:t>
            </a:r>
            <a:r>
              <a:rPr lang="en-US" altLang="zh-CN" sz="2800">
                <a:latin typeface="Arial Unicode MS" panose="020B0604020202020204" pitchFamily="34" charset="-128"/>
                <a:ea typeface="Arial Unicode MS" panose="020B0604020202020204" pitchFamily="34" charset="-128"/>
                <a:cs typeface="Arial Unicode MS" panose="020B0604020202020204" pitchFamily="34" charset="-128"/>
              </a:rPr>
              <a:t>                                                                  </a:t>
            </a:r>
          </a:p>
        </p:txBody>
      </p:sp>
      <p:sp>
        <p:nvSpPr>
          <p:cNvPr id="126983" name="Text Box 7">
            <a:extLst>
              <a:ext uri="{FF2B5EF4-FFF2-40B4-BE49-F238E27FC236}">
                <a16:creationId xmlns:a16="http://schemas.microsoft.com/office/drawing/2014/main" id="{7CD9B7BD-9E20-4DCC-8F2F-6C0232E56B72}"/>
              </a:ext>
            </a:extLst>
          </p:cNvPr>
          <p:cNvSpPr txBox="1">
            <a:spLocks noChangeArrowheads="1"/>
          </p:cNvSpPr>
          <p:nvPr/>
        </p:nvSpPr>
        <p:spPr bwMode="auto">
          <a:xfrm>
            <a:off x="3657600" y="3810000"/>
            <a:ext cx="1371600" cy="525401"/>
          </a:xfrm>
          <a:prstGeom prst="rect">
            <a:avLst/>
          </a:prstGeom>
          <a:noFill/>
          <a:ln w="38100">
            <a:solidFill>
              <a:srgbClr val="00FF00"/>
            </a:solidFill>
            <a:miter lim="800000"/>
            <a:headEnd/>
            <a:tailEnd/>
          </a:ln>
          <a:effectLst/>
          <a:extLst>
            <a:ext uri="{909E8E84-426E-40DD-AFC4-6F175D3DCCD1}">
              <a14:hiddenFill xmlns:a14="http://schemas.microsoft.com/office/drawing/2010/main">
                <a:solidFill>
                  <a:srgbClr val="00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pPr>
            <a:r>
              <a:rPr lang="en-US" altLang="zh-CN" sz="280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員 工</a:t>
            </a:r>
          </a:p>
        </p:txBody>
      </p:sp>
      <p:sp>
        <p:nvSpPr>
          <p:cNvPr id="126984" name="Line 8">
            <a:extLst>
              <a:ext uri="{FF2B5EF4-FFF2-40B4-BE49-F238E27FC236}">
                <a16:creationId xmlns:a16="http://schemas.microsoft.com/office/drawing/2014/main" id="{51791E6C-CD14-4B33-8CA5-A0A71F506743}"/>
              </a:ext>
            </a:extLst>
          </p:cNvPr>
          <p:cNvSpPr>
            <a:spLocks noChangeShapeType="1"/>
          </p:cNvSpPr>
          <p:nvPr/>
        </p:nvSpPr>
        <p:spPr bwMode="auto">
          <a:xfrm>
            <a:off x="3200400" y="2819400"/>
            <a:ext cx="2286000"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6985" name="Line 9">
            <a:extLst>
              <a:ext uri="{FF2B5EF4-FFF2-40B4-BE49-F238E27FC236}">
                <a16:creationId xmlns:a16="http://schemas.microsoft.com/office/drawing/2014/main" id="{09A449C9-4842-4E1D-A5CC-DD971DADD024}"/>
              </a:ext>
            </a:extLst>
          </p:cNvPr>
          <p:cNvSpPr>
            <a:spLocks noChangeShapeType="1"/>
          </p:cNvSpPr>
          <p:nvPr/>
        </p:nvSpPr>
        <p:spPr bwMode="auto">
          <a:xfrm>
            <a:off x="3200400" y="2819400"/>
            <a:ext cx="0" cy="190500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6986" name="Line 10">
            <a:extLst>
              <a:ext uri="{FF2B5EF4-FFF2-40B4-BE49-F238E27FC236}">
                <a16:creationId xmlns:a16="http://schemas.microsoft.com/office/drawing/2014/main" id="{01E6E31C-1AF2-4A9B-9718-FD29BB6D6A32}"/>
              </a:ext>
            </a:extLst>
          </p:cNvPr>
          <p:cNvSpPr>
            <a:spLocks noChangeShapeType="1"/>
          </p:cNvSpPr>
          <p:nvPr/>
        </p:nvSpPr>
        <p:spPr bwMode="auto">
          <a:xfrm>
            <a:off x="3200400" y="4724400"/>
            <a:ext cx="2286000" cy="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6987" name="Line 11">
            <a:extLst>
              <a:ext uri="{FF2B5EF4-FFF2-40B4-BE49-F238E27FC236}">
                <a16:creationId xmlns:a16="http://schemas.microsoft.com/office/drawing/2014/main" id="{830E2B9B-710F-437E-93F3-5267B7657D72}"/>
              </a:ext>
            </a:extLst>
          </p:cNvPr>
          <p:cNvSpPr>
            <a:spLocks noChangeShapeType="1"/>
          </p:cNvSpPr>
          <p:nvPr/>
        </p:nvSpPr>
        <p:spPr bwMode="auto">
          <a:xfrm>
            <a:off x="5486400" y="2819400"/>
            <a:ext cx="0" cy="190500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6988" name="Text Box 12">
            <a:extLst>
              <a:ext uri="{FF2B5EF4-FFF2-40B4-BE49-F238E27FC236}">
                <a16:creationId xmlns:a16="http://schemas.microsoft.com/office/drawing/2014/main" id="{CDCABBC9-12B9-4508-A7FB-69CE1AC90C45}"/>
              </a:ext>
            </a:extLst>
          </p:cNvPr>
          <p:cNvSpPr txBox="1">
            <a:spLocks noChangeArrowheads="1"/>
          </p:cNvSpPr>
          <p:nvPr/>
        </p:nvSpPr>
        <p:spPr bwMode="auto">
          <a:xfrm>
            <a:off x="6705600" y="3886200"/>
            <a:ext cx="1295400" cy="525401"/>
          </a:xfrm>
          <a:prstGeom prst="rect">
            <a:avLst/>
          </a:prstGeom>
          <a:noFill/>
          <a:ln w="38100">
            <a:solidFill>
              <a:srgbClr val="00FF00"/>
            </a:solidFill>
            <a:miter lim="800000"/>
            <a:headEnd/>
            <a:tailEnd/>
          </a:ln>
          <a:effectLst/>
          <a:extLst>
            <a:ext uri="{909E8E84-426E-40DD-AFC4-6F175D3DCCD1}">
              <a14:hiddenFill xmlns:a14="http://schemas.microsoft.com/office/drawing/2010/main">
                <a:solidFill>
                  <a:srgbClr val="00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pPr>
            <a:r>
              <a:rPr lang="en-US" altLang="zh-CN" sz="280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員 工</a:t>
            </a:r>
          </a:p>
        </p:txBody>
      </p:sp>
      <p:sp>
        <p:nvSpPr>
          <p:cNvPr id="126989" name="Line 13">
            <a:extLst>
              <a:ext uri="{FF2B5EF4-FFF2-40B4-BE49-F238E27FC236}">
                <a16:creationId xmlns:a16="http://schemas.microsoft.com/office/drawing/2014/main" id="{73A0D1D6-0F34-4D64-921C-746A5698EB39}"/>
              </a:ext>
            </a:extLst>
          </p:cNvPr>
          <p:cNvSpPr>
            <a:spLocks noChangeShapeType="1"/>
          </p:cNvSpPr>
          <p:nvPr/>
        </p:nvSpPr>
        <p:spPr bwMode="auto">
          <a:xfrm>
            <a:off x="2771775" y="2133600"/>
            <a:ext cx="0" cy="297180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26990" name="Line 14">
            <a:extLst>
              <a:ext uri="{FF2B5EF4-FFF2-40B4-BE49-F238E27FC236}">
                <a16:creationId xmlns:a16="http://schemas.microsoft.com/office/drawing/2014/main" id="{5A8892AD-7AF8-4192-A794-CEFFBB65809F}"/>
              </a:ext>
            </a:extLst>
          </p:cNvPr>
          <p:cNvSpPr>
            <a:spLocks noChangeShapeType="1"/>
          </p:cNvSpPr>
          <p:nvPr/>
        </p:nvSpPr>
        <p:spPr bwMode="auto">
          <a:xfrm>
            <a:off x="5867400" y="2133600"/>
            <a:ext cx="0" cy="3048000"/>
          </a:xfrm>
          <a:prstGeom prst="line">
            <a:avLst/>
          </a:prstGeom>
          <a:noFill/>
          <a:ln w="38100">
            <a:solidFill>
              <a:srgbClr val="00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ustDataLst>
      <p:tags r:id="rId1"/>
    </p:custData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12">
            <a:extLst>
              <a:ext uri="{FF2B5EF4-FFF2-40B4-BE49-F238E27FC236}">
                <a16:creationId xmlns:a16="http://schemas.microsoft.com/office/drawing/2014/main" id="{F45B0EA3-29B6-49BA-BAF1-3F6368EB7FEE}"/>
              </a:ext>
            </a:extLst>
          </p:cNvPr>
          <p:cNvSpPr>
            <a:spLocks noGrp="1" noChangeArrowheads="1"/>
          </p:cNvSpPr>
          <p:nvPr>
            <p:ph type="title" idx="4294967295"/>
          </p:nvPr>
        </p:nvSpPr>
        <p:spPr bwMode="auto">
          <a:xfrm>
            <a:off x="685800" y="609600"/>
            <a:ext cx="77724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領</a:t>
            </a:r>
            <a:r>
              <a:rPr lang="zh-TW" altLang="en-US">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導</a:t>
            </a:r>
          </a:p>
        </p:txBody>
      </p:sp>
      <p:sp>
        <p:nvSpPr>
          <p:cNvPr id="129027" name="Rectangle 2">
            <a:extLst>
              <a:ext uri="{FF2B5EF4-FFF2-40B4-BE49-F238E27FC236}">
                <a16:creationId xmlns:a16="http://schemas.microsoft.com/office/drawing/2014/main" id="{8A3956CC-16AD-4553-A88E-AEBB0D1517B1}"/>
              </a:ext>
            </a:extLst>
          </p:cNvPr>
          <p:cNvSpPr>
            <a:spLocks noChangeArrowheads="1"/>
          </p:cNvSpPr>
          <p:nvPr/>
        </p:nvSpPr>
        <p:spPr bwMode="auto">
          <a:xfrm>
            <a:off x="609600" y="228600"/>
            <a:ext cx="8153400" cy="1219200"/>
          </a:xfrm>
          <a:prstGeom prst="rect">
            <a:avLst/>
          </a:prstGeom>
          <a:gradFill rotWithShape="0">
            <a:gsLst>
              <a:gs pos="0">
                <a:srgbClr val="CC3399"/>
              </a:gs>
              <a:gs pos="100000">
                <a:schemeClr val="tx1"/>
              </a:gs>
            </a:gsLst>
            <a:lin ang="5400000" scaled="1"/>
          </a:gra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CC3399"/>
            </a:extrusionClr>
            <a:contourClr>
              <a:srgbClr val="CC3399"/>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5400"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領</a:t>
            </a:r>
            <a:r>
              <a:rPr lang="zh-TW" altLang="en-US" sz="54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5400"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導</a:t>
            </a:r>
            <a:r>
              <a:rPr lang="zh-TW" altLang="en-US" sz="54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zh-TW" altLang="en-US" sz="5400"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eaLnBrk="1" hangingPunct="1"/>
            <a:r>
              <a:rPr lang="en-US" altLang="zh-TW" sz="3200"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LEADERSHIP</a:t>
            </a:r>
          </a:p>
        </p:txBody>
      </p:sp>
      <p:sp>
        <p:nvSpPr>
          <p:cNvPr id="207875" name="Text Box 3">
            <a:extLst>
              <a:ext uri="{FF2B5EF4-FFF2-40B4-BE49-F238E27FC236}">
                <a16:creationId xmlns:a16="http://schemas.microsoft.com/office/drawing/2014/main" id="{484E94ED-7455-4D4C-BD8E-9523C8A25B86}"/>
              </a:ext>
            </a:extLst>
          </p:cNvPr>
          <p:cNvSpPr txBox="1">
            <a:spLocks noChangeArrowheads="1"/>
          </p:cNvSpPr>
          <p:nvPr/>
        </p:nvSpPr>
        <p:spPr bwMode="auto">
          <a:xfrm>
            <a:off x="2590800" y="2171623"/>
            <a:ext cx="6013648" cy="3600986"/>
          </a:xfrm>
          <a:prstGeom prst="rect">
            <a:avLst/>
          </a:prstGeom>
          <a:noFill/>
          <a:ln>
            <a:noFill/>
          </a:ln>
          <a:effectLst/>
        </p:spPr>
        <p:txBody>
          <a:bodyPr wrap="square">
            <a:spAutoFit/>
          </a:bodyPr>
          <a:lstStyle/>
          <a:p>
            <a:pPr eaLnBrk="1" hangingPunct="1">
              <a:spcBef>
                <a:spcPct val="50000"/>
              </a:spcBef>
              <a:defRPr/>
            </a:pPr>
            <a:r>
              <a:rPr lang="zh-TW" altLang="en-US" sz="32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職業特徵</a:t>
            </a:r>
            <a:r>
              <a:rPr lang="zh-TW" altLang="en-US"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32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Position</a:t>
            </a:r>
            <a:r>
              <a:rPr lang="en-US" altLang="zh-TW"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32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行為性格品質</a:t>
            </a:r>
            <a:r>
              <a:rPr lang="zh-TW" altLang="en-US"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32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Quality</a:t>
            </a:r>
            <a:r>
              <a:rPr lang="en-US" altLang="zh-TW"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32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行為類型</a:t>
            </a:r>
            <a:r>
              <a:rPr lang="zh-TW" altLang="en-US"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32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Behavior</a:t>
            </a:r>
            <a:endParaRPr lang="en-US" altLang="zh-TW"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spcBef>
                <a:spcPct val="50000"/>
              </a:spcBef>
              <a:defRPr/>
            </a:pPr>
            <a:r>
              <a:rPr lang="zh-TW" altLang="en-US" sz="24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個人影響他人的方法使員工服從超過日常命令程度以上的能力</a:t>
            </a:r>
            <a:r>
              <a:rPr lang="zh-TW" altLang="en-US" sz="24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zh-TW" altLang="en-US" sz="24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spcBef>
                <a:spcPct val="50000"/>
              </a:spcBef>
              <a:defRPr/>
            </a:pPr>
            <a:endParaRPr lang="zh-TW" altLang="en-US" sz="24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spcBef>
                <a:spcPct val="50000"/>
              </a:spcBef>
              <a:defRPr/>
            </a:pPr>
            <a:r>
              <a:rPr lang="zh-TW" altLang="en-US" sz="24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自願工作，不依靠權威，權力</a:t>
            </a:r>
            <a:r>
              <a:rPr lang="zh-TW" altLang="en-US" sz="24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p>
        </p:txBody>
      </p:sp>
      <p:sp>
        <p:nvSpPr>
          <p:cNvPr id="207876" name="AutoShape 4">
            <a:extLst>
              <a:ext uri="{FF2B5EF4-FFF2-40B4-BE49-F238E27FC236}">
                <a16:creationId xmlns:a16="http://schemas.microsoft.com/office/drawing/2014/main" id="{9160DC29-A199-45D4-A64B-76586D09D5D8}"/>
              </a:ext>
            </a:extLst>
          </p:cNvPr>
          <p:cNvSpPr>
            <a:spLocks noChangeArrowheads="1"/>
          </p:cNvSpPr>
          <p:nvPr/>
        </p:nvSpPr>
        <p:spPr bwMode="auto">
          <a:xfrm>
            <a:off x="685800" y="1981200"/>
            <a:ext cx="1752600" cy="3657600"/>
          </a:xfrm>
          <a:prstGeom prst="rightArrowCallout">
            <a:avLst>
              <a:gd name="adj1" fmla="val 52174"/>
              <a:gd name="adj2" fmla="val 52174"/>
              <a:gd name="adj3" fmla="val 16667"/>
              <a:gd name="adj4" fmla="val 75273"/>
            </a:avLst>
          </a:prstGeom>
          <a:gradFill rotWithShape="0">
            <a:gsLst>
              <a:gs pos="0">
                <a:srgbClr val="CCFFFF"/>
              </a:gs>
              <a:gs pos="50000">
                <a:schemeClr val="tx1"/>
              </a:gs>
              <a:gs pos="100000">
                <a:srgbClr val="CCFFFF"/>
              </a:gs>
            </a:gsLst>
            <a:lin ang="0" scaled="1"/>
          </a:gradFill>
          <a:ln w="38100">
            <a:miter lim="800000"/>
            <a:headEnd/>
            <a:tailEnd/>
          </a:ln>
          <a:effectLst/>
          <a:scene3d>
            <a:camera prst="legacyObliqueTopLeft"/>
            <a:lightRig rig="legacyFlat3" dir="t"/>
          </a:scene3d>
          <a:sp3d extrusionH="430200" prstMaterial="legacyMatte">
            <a:bevelT w="13500" h="13500" prst="angle"/>
            <a:bevelB w="13500" h="13500" prst="angle"/>
            <a:extrusionClr>
              <a:srgbClr val="CCFFFF"/>
            </a:extrusionClr>
            <a:contourClr>
              <a:srgbClr val="CCFFFF"/>
            </a:contourClr>
          </a:sp3d>
        </p:spPr>
        <p:txBody>
          <a:bodyPr wrap="none" anchor="ctr">
            <a:flatTx/>
          </a:bodyPr>
          <a:lstStyle/>
          <a:p>
            <a:pPr algn="ctr" eaLnBrk="1" hangingPunct="1">
              <a:defRPr/>
            </a:pPr>
            <a:r>
              <a:rPr lang="zh-TW" altLang="en-US" sz="40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定 義</a:t>
            </a:r>
          </a:p>
        </p:txBody>
      </p:sp>
      <p:sp>
        <p:nvSpPr>
          <p:cNvPr id="207877" name="AutoShape 5">
            <a:extLst>
              <a:ext uri="{FF2B5EF4-FFF2-40B4-BE49-F238E27FC236}">
                <a16:creationId xmlns:a16="http://schemas.microsoft.com/office/drawing/2014/main" id="{26267D14-075D-4AAB-8C02-37DCA35C5266}"/>
              </a:ext>
            </a:extLst>
          </p:cNvPr>
          <p:cNvSpPr>
            <a:spLocks noChangeArrowheads="1"/>
          </p:cNvSpPr>
          <p:nvPr/>
        </p:nvSpPr>
        <p:spPr bwMode="auto">
          <a:xfrm rot="5400000">
            <a:off x="4648200" y="4572000"/>
            <a:ext cx="762000" cy="762000"/>
          </a:xfrm>
          <a:custGeom>
            <a:avLst/>
            <a:gdLst>
              <a:gd name="G0" fmla="+- 16200 0 0"/>
              <a:gd name="G1" fmla="+- 5400 0 0"/>
              <a:gd name="G2" fmla="+- 21600 0 5400"/>
              <a:gd name="G3" fmla="+- 10800 0 5400"/>
              <a:gd name="G4" fmla="+- 21600 0 16200"/>
              <a:gd name="G5" fmla="*/ G4 G3 10800"/>
              <a:gd name="G6" fmla="+- 21600 0 G5"/>
              <a:gd name="T0" fmla="*/ 16200 w 21600"/>
              <a:gd name="T1" fmla="*/ 0 h 21600"/>
              <a:gd name="T2" fmla="*/ 0 w 21600"/>
              <a:gd name="T3" fmla="*/ 10800 h 21600"/>
              <a:gd name="T4" fmla="*/ 1620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gradFill rotWithShape="0">
            <a:gsLst>
              <a:gs pos="0">
                <a:srgbClr val="CCFFFF"/>
              </a:gs>
              <a:gs pos="50000">
                <a:schemeClr val="tx1"/>
              </a:gs>
              <a:gs pos="100000">
                <a:srgbClr val="CCFFFF"/>
              </a:gs>
            </a:gsLst>
            <a:lin ang="0" scaled="1"/>
          </a:gradFill>
          <a:ln w="38100">
            <a:solidFill>
              <a:srgbClr val="000080"/>
            </a:solidFill>
            <a:miter lim="800000"/>
            <a:headEnd/>
            <a:tailEnd/>
          </a:ln>
          <a:effectLst/>
        </p:spPr>
        <p:txBody>
          <a:bodyPr wrap="none" anchor="ctr"/>
          <a:lstStyle/>
          <a:p>
            <a:pPr eaLnBrk="1" hangingPunct="1">
              <a:defRPr/>
            </a:pPr>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ustDataLst>
      <p:tags r:id="rId1"/>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a:extLst>
              <a:ext uri="{FF2B5EF4-FFF2-40B4-BE49-F238E27FC236}">
                <a16:creationId xmlns:a16="http://schemas.microsoft.com/office/drawing/2014/main" id="{DD3A6E59-407B-4B17-A58C-C6497AA13856}"/>
              </a:ext>
            </a:extLst>
          </p:cNvPr>
          <p:cNvSpPr>
            <a:spLocks noChangeArrowheads="1"/>
          </p:cNvSpPr>
          <p:nvPr/>
        </p:nvSpPr>
        <p:spPr bwMode="auto">
          <a:xfrm>
            <a:off x="539552" y="404664"/>
            <a:ext cx="8369696" cy="104313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3600" dirty="0">
                <a:latin typeface="Arial Unicode MS" panose="020B0604020202020204" pitchFamily="34" charset="-128"/>
                <a:ea typeface="Arial Unicode MS" panose="020B0604020202020204" pitchFamily="34" charset="-128"/>
                <a:cs typeface="Arial Unicode MS" panose="020B0604020202020204" pitchFamily="34" charset="-128"/>
              </a:rPr>
              <a:t>不同等級，不同風格</a:t>
            </a:r>
            <a:r>
              <a:rPr lang="zh-TW" altLang="en-US" sz="3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dirty="0">
                <a:latin typeface="Arial Unicode MS" panose="020B0604020202020204" pitchFamily="34" charset="-128"/>
                <a:ea typeface="Arial Unicode MS" panose="020B0604020202020204" pitchFamily="34" charset="-128"/>
                <a:cs typeface="Arial Unicode MS" panose="020B0604020202020204" pitchFamily="34" charset="-128"/>
              </a:rPr>
              <a:t>MANAGERIAL</a:t>
            </a:r>
            <a:r>
              <a:rPr lang="en-US" altLang="zh-TW"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dirty="0">
                <a:latin typeface="Arial Unicode MS" panose="020B0604020202020204" pitchFamily="34" charset="-128"/>
                <a:ea typeface="Arial Unicode MS" panose="020B0604020202020204" pitchFamily="34" charset="-128"/>
                <a:cs typeface="Arial Unicode MS" panose="020B0604020202020204" pitchFamily="34" charset="-128"/>
              </a:rPr>
              <a:t>HIERACHY</a:t>
            </a:r>
            <a:r>
              <a:rPr lang="en-US" altLang="zh-TW"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dirty="0">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altLang="zh-TW" sz="2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31075" name="Rectangle 3">
            <a:extLst>
              <a:ext uri="{FF2B5EF4-FFF2-40B4-BE49-F238E27FC236}">
                <a16:creationId xmlns:a16="http://schemas.microsoft.com/office/drawing/2014/main" id="{E91F3F65-7EC1-4A3C-AFBA-7F9B3DEB2165}"/>
              </a:ext>
            </a:extLst>
          </p:cNvPr>
          <p:cNvSpPr>
            <a:spLocks noChangeArrowheads="1"/>
          </p:cNvSpPr>
          <p:nvPr/>
        </p:nvSpPr>
        <p:spPr bwMode="auto">
          <a:xfrm>
            <a:off x="381000" y="1752600"/>
            <a:ext cx="8583613" cy="41910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25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 上層</a:t>
            </a:r>
            <a:r>
              <a:rPr lang="zh-TW" altLang="en-US" sz="25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5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創造力</a:t>
            </a:r>
            <a:r>
              <a:rPr lang="zh-TW" altLang="en-US" sz="25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5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創造改善結構</a:t>
            </a:r>
            <a:r>
              <a:rPr lang="zh-TW" altLang="en-US" sz="25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5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魅力</a:t>
            </a:r>
          </a:p>
          <a:p>
            <a:pPr eaLnBrk="1" hangingPunct="1"/>
            <a:r>
              <a:rPr lang="en-US" altLang="zh-TW" sz="21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  Top</a:t>
            </a:r>
            <a:r>
              <a:rPr lang="en-US" altLang="zh-TW" sz="21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1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Origination</a:t>
            </a:r>
            <a:r>
              <a:rPr lang="en-US" altLang="zh-TW" sz="21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1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Creation</a:t>
            </a:r>
            <a:r>
              <a:rPr lang="en-US" altLang="zh-TW" sz="21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1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Of</a:t>
            </a:r>
            <a:r>
              <a:rPr lang="en-US" altLang="zh-TW" sz="21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1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Charisma</a:t>
            </a:r>
          </a:p>
          <a:p>
            <a:pPr eaLnBrk="1" hangingPunct="1"/>
            <a:r>
              <a:rPr lang="en-US" altLang="zh-TW" sz="21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1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Structure</a:t>
            </a:r>
            <a:r>
              <a:rPr lang="en-US" altLang="zh-TW" sz="21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5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altLang="zh-TW" sz="25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endParaRPr lang="en-US" altLang="zh-TW" sz="25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r>
              <a:rPr lang="zh-TW" altLang="en-US" sz="2500" dirty="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 中層</a:t>
            </a:r>
            <a:r>
              <a:rPr lang="zh-TW" altLang="en-US" sz="25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500" dirty="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洞察力</a:t>
            </a:r>
            <a:r>
              <a:rPr lang="zh-TW" altLang="en-US" sz="25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500" dirty="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豐富完善結構</a:t>
            </a:r>
            <a:r>
              <a:rPr lang="zh-TW" altLang="en-US" sz="25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500" dirty="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人際關係</a:t>
            </a:r>
          </a:p>
          <a:p>
            <a:pPr eaLnBrk="1" hangingPunct="1"/>
            <a:r>
              <a:rPr lang="en-US" altLang="zh-TW" sz="2100" dirty="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 Intermediate</a:t>
            </a:r>
            <a:r>
              <a:rPr lang="en-US" altLang="zh-TW" sz="21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100" dirty="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Interpolation    </a:t>
            </a:r>
            <a:r>
              <a:rPr lang="en-US" altLang="zh-TW" sz="21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100" dirty="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Supplementation</a:t>
            </a:r>
            <a:r>
              <a:rPr lang="en-US" altLang="zh-TW" sz="21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100" dirty="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Inter-Personal</a:t>
            </a:r>
          </a:p>
          <a:p>
            <a:pPr eaLnBrk="1" hangingPunct="1"/>
            <a:r>
              <a:rPr lang="en-US" altLang="zh-TW" sz="21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100" dirty="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Of</a:t>
            </a:r>
            <a:r>
              <a:rPr lang="en-US" altLang="zh-TW" sz="21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100" dirty="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Structure</a:t>
            </a:r>
            <a:r>
              <a:rPr lang="en-US" altLang="zh-TW" sz="25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altLang="zh-TW" sz="25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endParaRPr lang="en-US" altLang="zh-TW" sz="25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r>
              <a:rPr lang="zh-TW" altLang="en-US" sz="2500" dirty="0">
                <a:solidFill>
                  <a:srgbClr val="66FFFF"/>
                </a:solidFill>
                <a:latin typeface="Arial Unicode MS" panose="020B0604020202020204" pitchFamily="34" charset="-128"/>
                <a:ea typeface="Arial Unicode MS" panose="020B0604020202020204" pitchFamily="34" charset="-128"/>
                <a:cs typeface="Arial Unicode MS" panose="020B0604020202020204" pitchFamily="34" charset="-128"/>
              </a:rPr>
              <a:t> 下層</a:t>
            </a:r>
            <a:r>
              <a:rPr lang="zh-TW" altLang="en-US" sz="25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500" dirty="0">
                <a:solidFill>
                  <a:srgbClr val="66FFFF"/>
                </a:solidFill>
                <a:latin typeface="Arial Unicode MS" panose="020B0604020202020204" pitchFamily="34" charset="-128"/>
                <a:ea typeface="Arial Unicode MS" panose="020B0604020202020204" pitchFamily="34" charset="-128"/>
                <a:cs typeface="Arial Unicode MS" panose="020B0604020202020204" pitchFamily="34" charset="-128"/>
              </a:rPr>
              <a:t>管理力</a:t>
            </a:r>
            <a:r>
              <a:rPr lang="zh-TW" altLang="en-US" sz="25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500" dirty="0">
                <a:solidFill>
                  <a:srgbClr val="66FFFF"/>
                </a:solidFill>
                <a:latin typeface="Arial Unicode MS" panose="020B0604020202020204" pitchFamily="34" charset="-128"/>
                <a:ea typeface="Arial Unicode MS" panose="020B0604020202020204" pitchFamily="34" charset="-128"/>
                <a:cs typeface="Arial Unicode MS" panose="020B0604020202020204" pitchFamily="34" charset="-128"/>
              </a:rPr>
              <a:t>利用現有結構</a:t>
            </a:r>
            <a:r>
              <a:rPr lang="zh-TW" altLang="en-US" sz="25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500" dirty="0">
                <a:solidFill>
                  <a:srgbClr val="66FFFF"/>
                </a:solidFill>
                <a:latin typeface="Arial Unicode MS" panose="020B0604020202020204" pitchFamily="34" charset="-128"/>
                <a:ea typeface="Arial Unicode MS" panose="020B0604020202020204" pitchFamily="34" charset="-128"/>
                <a:cs typeface="Arial Unicode MS" panose="020B0604020202020204" pitchFamily="34" charset="-128"/>
              </a:rPr>
              <a:t>賞罰分明</a:t>
            </a:r>
          </a:p>
          <a:p>
            <a:pPr eaLnBrk="1" hangingPunct="1"/>
            <a:r>
              <a:rPr lang="en-US" altLang="zh-TW" sz="1900" dirty="0">
                <a:solidFill>
                  <a:srgbClr val="66FFFF"/>
                </a:solidFill>
                <a:latin typeface="Arial Unicode MS" panose="020B0604020202020204" pitchFamily="34" charset="-128"/>
                <a:ea typeface="Arial Unicode MS" panose="020B0604020202020204" pitchFamily="34" charset="-128"/>
                <a:cs typeface="Arial Unicode MS" panose="020B0604020202020204" pitchFamily="34" charset="-128"/>
              </a:rPr>
              <a:t> Lower</a:t>
            </a:r>
            <a:r>
              <a:rPr lang="en-US" altLang="zh-TW" sz="19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1900" dirty="0">
                <a:solidFill>
                  <a:srgbClr val="66FFFF"/>
                </a:solidFill>
                <a:latin typeface="Arial Unicode MS" panose="020B0604020202020204" pitchFamily="34" charset="-128"/>
                <a:ea typeface="Arial Unicode MS" panose="020B0604020202020204" pitchFamily="34" charset="-128"/>
                <a:cs typeface="Arial Unicode MS" panose="020B0604020202020204" pitchFamily="34" charset="-128"/>
              </a:rPr>
              <a:t>Administration</a:t>
            </a:r>
            <a:r>
              <a:rPr lang="en-US" altLang="zh-TW" sz="19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1900" dirty="0">
                <a:solidFill>
                  <a:srgbClr val="66FFFF"/>
                </a:solidFill>
                <a:latin typeface="Arial Unicode MS" panose="020B0604020202020204" pitchFamily="34" charset="-128"/>
                <a:ea typeface="Arial Unicode MS" panose="020B0604020202020204" pitchFamily="34" charset="-128"/>
                <a:cs typeface="Arial Unicode MS" panose="020B0604020202020204" pitchFamily="34" charset="-128"/>
              </a:rPr>
              <a:t>Equity</a:t>
            </a:r>
          </a:p>
        </p:txBody>
      </p:sp>
      <p:sp>
        <p:nvSpPr>
          <p:cNvPr id="131076" name="Line 4">
            <a:extLst>
              <a:ext uri="{FF2B5EF4-FFF2-40B4-BE49-F238E27FC236}">
                <a16:creationId xmlns:a16="http://schemas.microsoft.com/office/drawing/2014/main" id="{B7C12F7B-AB9E-4C3B-AF90-273AA0F2D810}"/>
              </a:ext>
            </a:extLst>
          </p:cNvPr>
          <p:cNvSpPr>
            <a:spLocks noChangeShapeType="1"/>
          </p:cNvSpPr>
          <p:nvPr/>
        </p:nvSpPr>
        <p:spPr bwMode="auto">
          <a:xfrm>
            <a:off x="2268538" y="1773238"/>
            <a:ext cx="0" cy="41148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31077" name="Line 5">
            <a:extLst>
              <a:ext uri="{FF2B5EF4-FFF2-40B4-BE49-F238E27FC236}">
                <a16:creationId xmlns:a16="http://schemas.microsoft.com/office/drawing/2014/main" id="{83183D6C-C7CF-4AF9-9294-606D6525686C}"/>
              </a:ext>
            </a:extLst>
          </p:cNvPr>
          <p:cNvSpPr>
            <a:spLocks noChangeShapeType="1"/>
          </p:cNvSpPr>
          <p:nvPr/>
        </p:nvSpPr>
        <p:spPr bwMode="auto">
          <a:xfrm>
            <a:off x="4211638" y="1773238"/>
            <a:ext cx="0" cy="41910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31078" name="Line 6">
            <a:extLst>
              <a:ext uri="{FF2B5EF4-FFF2-40B4-BE49-F238E27FC236}">
                <a16:creationId xmlns:a16="http://schemas.microsoft.com/office/drawing/2014/main" id="{742B51D6-E774-4C36-B33A-77320D124DB5}"/>
              </a:ext>
            </a:extLst>
          </p:cNvPr>
          <p:cNvSpPr>
            <a:spLocks noChangeShapeType="1"/>
          </p:cNvSpPr>
          <p:nvPr/>
        </p:nvSpPr>
        <p:spPr bwMode="auto">
          <a:xfrm>
            <a:off x="6659563" y="1752600"/>
            <a:ext cx="0" cy="41910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31079" name="Line 7">
            <a:extLst>
              <a:ext uri="{FF2B5EF4-FFF2-40B4-BE49-F238E27FC236}">
                <a16:creationId xmlns:a16="http://schemas.microsoft.com/office/drawing/2014/main" id="{DFAB1278-E4EF-43D3-AEEB-7F0CE9E3D69D}"/>
              </a:ext>
            </a:extLst>
          </p:cNvPr>
          <p:cNvSpPr>
            <a:spLocks noChangeShapeType="1"/>
          </p:cNvSpPr>
          <p:nvPr/>
        </p:nvSpPr>
        <p:spPr bwMode="auto">
          <a:xfrm>
            <a:off x="381000" y="3200400"/>
            <a:ext cx="8583613"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31080" name="Line 8">
            <a:extLst>
              <a:ext uri="{FF2B5EF4-FFF2-40B4-BE49-F238E27FC236}">
                <a16:creationId xmlns:a16="http://schemas.microsoft.com/office/drawing/2014/main" id="{79384F24-74EC-46A8-AA5C-3BE9A7E94B9E}"/>
              </a:ext>
            </a:extLst>
          </p:cNvPr>
          <p:cNvSpPr>
            <a:spLocks noChangeShapeType="1"/>
          </p:cNvSpPr>
          <p:nvPr/>
        </p:nvSpPr>
        <p:spPr bwMode="auto">
          <a:xfrm>
            <a:off x="457200" y="4800600"/>
            <a:ext cx="8507413"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ustDataLst>
      <p:tags r:id="rId1"/>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10">
            <a:extLst>
              <a:ext uri="{FF2B5EF4-FFF2-40B4-BE49-F238E27FC236}">
                <a16:creationId xmlns:a16="http://schemas.microsoft.com/office/drawing/2014/main" id="{50599D94-B3FC-4DE2-975E-453764863BF6}"/>
              </a:ext>
            </a:extLst>
          </p:cNvPr>
          <p:cNvSpPr>
            <a:spLocks noGrp="1" noChangeArrowheads="1"/>
          </p:cNvSpPr>
          <p:nvPr>
            <p:ph type="title" idx="4294967295"/>
          </p:nvPr>
        </p:nvSpPr>
        <p:spPr bwMode="auto">
          <a:xfrm>
            <a:off x="685800" y="733131"/>
            <a:ext cx="77724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a:solidFill>
                  <a:schemeClr val="bg2"/>
                </a:solidFill>
              </a:rPr>
              <a:t>定 義</a:t>
            </a:r>
          </a:p>
        </p:txBody>
      </p:sp>
      <p:sp>
        <p:nvSpPr>
          <p:cNvPr id="133123" name="Text Box 2">
            <a:extLst>
              <a:ext uri="{FF2B5EF4-FFF2-40B4-BE49-F238E27FC236}">
                <a16:creationId xmlns:a16="http://schemas.microsoft.com/office/drawing/2014/main" id="{EF35E43E-BC92-4A00-A564-B55585B14023}"/>
              </a:ext>
            </a:extLst>
          </p:cNvPr>
          <p:cNvSpPr txBox="1">
            <a:spLocks noChangeArrowheads="1"/>
          </p:cNvSpPr>
          <p:nvPr/>
        </p:nvSpPr>
        <p:spPr bwMode="auto">
          <a:xfrm>
            <a:off x="623888" y="2601619"/>
            <a:ext cx="7620000" cy="2483565"/>
          </a:xfrm>
          <a:prstGeom prst="rect">
            <a:avLst/>
          </a:prstGeom>
          <a:noFill/>
          <a:ln>
            <a:noFill/>
          </a:ln>
          <a:effectLst/>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lnSpc>
                <a:spcPct val="110000"/>
              </a:lnSpc>
              <a:spcBef>
                <a:spcPct val="50000"/>
              </a:spcBef>
            </a:pPr>
            <a:r>
              <a:rPr lang="zh-TW" altLang="en-US" sz="36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通過對形勢的掌握以合法性，</a:t>
            </a:r>
            <a:br>
              <a:rPr lang="en-US" altLang="zh-TW" sz="36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br>
            <a:r>
              <a:rPr lang="zh-TW" altLang="en-US" sz="36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能力及個性特徵，</a:t>
            </a:r>
            <a:br>
              <a:rPr lang="zh-TW" altLang="en-US" sz="36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br>
            <a:r>
              <a:rPr lang="zh-TW" altLang="en-US" sz="36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來激勵下屬 達成目標，</a:t>
            </a:r>
            <a:br>
              <a:rPr lang="zh-TW" altLang="en-US" sz="36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br>
            <a:r>
              <a:rPr lang="zh-TW" altLang="en-US" sz="36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滿足下屬期望。</a:t>
            </a:r>
          </a:p>
        </p:txBody>
      </p:sp>
      <p:sp>
        <p:nvSpPr>
          <p:cNvPr id="133124" name="AutoShape 3">
            <a:extLst>
              <a:ext uri="{FF2B5EF4-FFF2-40B4-BE49-F238E27FC236}">
                <a16:creationId xmlns:a16="http://schemas.microsoft.com/office/drawing/2014/main" id="{EF7D8883-0937-4850-8844-AF96BCE1F350}"/>
              </a:ext>
            </a:extLst>
          </p:cNvPr>
          <p:cNvSpPr>
            <a:spLocks noChangeArrowheads="1"/>
          </p:cNvSpPr>
          <p:nvPr/>
        </p:nvSpPr>
        <p:spPr bwMode="auto">
          <a:xfrm>
            <a:off x="1390650" y="515644"/>
            <a:ext cx="6324600" cy="1524000"/>
          </a:xfrm>
          <a:prstGeom prst="downArrowCallout">
            <a:avLst>
              <a:gd name="adj1" fmla="val 137296"/>
              <a:gd name="adj2" fmla="val 103750"/>
              <a:gd name="adj3" fmla="val 16667"/>
              <a:gd name="adj4" fmla="val 72606"/>
            </a:avLst>
          </a:prstGeom>
          <a:solidFill>
            <a:srgbClr val="CCFFFF"/>
          </a:solidFill>
          <a:ln w="28575">
            <a:solidFill>
              <a:srgbClr val="00FF00"/>
            </a:solidFill>
            <a:miter lim="800000"/>
            <a:headEnd/>
            <a:tailEnd/>
          </a:ln>
          <a:effectLst/>
          <a:extLst>
            <a:ext uri="{AF507438-7753-43E0-B8FC-AC1667EBCBE1}">
              <a14:hiddenEffects xmlns:a14="http://schemas.microsoft.com/office/drawing/2010/main">
                <a:effectLst>
                  <a:outerShdw sy="50000" kx="-2453608"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5400"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定 義</a:t>
            </a:r>
          </a:p>
        </p:txBody>
      </p:sp>
    </p:spTree>
    <p:custDataLst>
      <p:tags r:id="rId1"/>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71EE58B6-AAC1-4CFA-8A24-3676830D4087}"/>
              </a:ext>
            </a:extLst>
          </p:cNvPr>
          <p:cNvSpPr>
            <a:spLocks noGrp="1" noChangeArrowheads="1"/>
          </p:cNvSpPr>
          <p:nvPr>
            <p:ph type="title"/>
          </p:nvPr>
        </p:nvSpPr>
        <p:spPr bwMode="auto">
          <a:xfrm>
            <a:off x="609600" y="476250"/>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6000">
                <a:latin typeface="Arial Unicode MS" panose="020B0604020202020204" pitchFamily="34" charset="-128"/>
                <a:ea typeface="Arial Unicode MS" panose="020B0604020202020204" pitchFamily="34" charset="-128"/>
                <a:cs typeface="Arial Unicode MS" panose="020B0604020202020204" pitchFamily="34" charset="-128"/>
              </a:rPr>
              <a:t>名 言</a:t>
            </a:r>
          </a:p>
        </p:txBody>
      </p:sp>
      <p:sp>
        <p:nvSpPr>
          <p:cNvPr id="25603" name="Rectangle 3">
            <a:extLst>
              <a:ext uri="{FF2B5EF4-FFF2-40B4-BE49-F238E27FC236}">
                <a16:creationId xmlns:a16="http://schemas.microsoft.com/office/drawing/2014/main" id="{FA320FA6-499D-475D-AB2D-DC66B91C7A55}"/>
              </a:ext>
            </a:extLst>
          </p:cNvPr>
          <p:cNvSpPr>
            <a:spLocks noGrp="1" noChangeArrowheads="1"/>
          </p:cNvSpPr>
          <p:nvPr>
            <p:ph type="body" idx="1"/>
          </p:nvPr>
        </p:nvSpPr>
        <p:spPr bwMode="auto">
          <a:xfrm>
            <a:off x="609600" y="1700213"/>
            <a:ext cx="8066856" cy="3971925"/>
          </a:xfrm>
          <a:noFill/>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FF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buFontTx/>
              <a:buNone/>
            </a:pPr>
            <a:r>
              <a:rPr lang="en-US" altLang="zh-CN" sz="4400" dirty="0" err="1">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如今最熱門的領導者技能是在參與企業經營方式的重大變革</a:t>
            </a:r>
            <a:r>
              <a:rPr lang="en-US" altLang="zh-CN" sz="44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4400" dirty="0" err="1">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時，能夠應付文化結構情緒上的混亂</a:t>
            </a:r>
            <a:r>
              <a:rPr lang="en-US" altLang="zh-CN" sz="44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marL="0" indent="0" eaLnBrk="1" hangingPunct="1">
              <a:buFontTx/>
              <a:buNone/>
            </a:pPr>
            <a:endParaRPr lang="en-US" altLang="zh-CN" sz="16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indent="0" algn="r" eaLnBrk="1" hangingPunct="1">
              <a:buFontTx/>
              <a:buNone/>
            </a:pPr>
            <a:r>
              <a:rPr lang="en-US" altLang="zh-CN" sz="2800" dirty="0" err="1">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約翰‧休伊</a:t>
            </a:r>
            <a:r>
              <a:rPr lang="en-US" altLang="zh-CN" sz="28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 （John Huey)</a:t>
            </a:r>
          </a:p>
        </p:txBody>
      </p:sp>
    </p:spTree>
    <p:custDataLst>
      <p:tags r:id="rId1"/>
    </p:custData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15">
            <a:extLst>
              <a:ext uri="{FF2B5EF4-FFF2-40B4-BE49-F238E27FC236}">
                <a16:creationId xmlns:a16="http://schemas.microsoft.com/office/drawing/2014/main" id="{920A16D8-F34F-491B-B45C-CC2682AACC8C}"/>
              </a:ext>
            </a:extLst>
          </p:cNvPr>
          <p:cNvSpPr>
            <a:spLocks noGrp="1" noChangeArrowheads="1"/>
          </p:cNvSpPr>
          <p:nvPr>
            <p:ph type="title" idx="4294967295"/>
          </p:nvPr>
        </p:nvSpPr>
        <p:spPr bwMode="auto">
          <a:xfrm>
            <a:off x="2843213" y="260350"/>
            <a:ext cx="4102100" cy="5048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sz="8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領導理論研究</a:t>
            </a:r>
            <a:br>
              <a:rPr lang="zh-TW" altLang="en-US" sz="8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br>
            <a:endParaRPr lang="zh-TW" altLang="en-US" sz="8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35171" name="Rectangle 2">
            <a:extLst>
              <a:ext uri="{FF2B5EF4-FFF2-40B4-BE49-F238E27FC236}">
                <a16:creationId xmlns:a16="http://schemas.microsoft.com/office/drawing/2014/main" id="{DCC8F3B5-8481-41B0-B739-47388943AC45}"/>
              </a:ext>
            </a:extLst>
          </p:cNvPr>
          <p:cNvSpPr>
            <a:spLocks noChangeArrowheads="1"/>
          </p:cNvSpPr>
          <p:nvPr/>
        </p:nvSpPr>
        <p:spPr bwMode="auto">
          <a:xfrm>
            <a:off x="1485900" y="152400"/>
            <a:ext cx="6172200" cy="685800"/>
          </a:xfrm>
          <a:prstGeom prst="rect">
            <a:avLst/>
          </a:prstGeom>
          <a:solidFill>
            <a:srgbClr val="FFFF99"/>
          </a:solidFill>
          <a:ln w="9525">
            <a:solidFill>
              <a:srgbClr val="00CC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4600"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領導理論研究</a:t>
            </a:r>
          </a:p>
        </p:txBody>
      </p:sp>
      <p:sp>
        <p:nvSpPr>
          <p:cNvPr id="135172" name="Rectangle 3">
            <a:extLst>
              <a:ext uri="{FF2B5EF4-FFF2-40B4-BE49-F238E27FC236}">
                <a16:creationId xmlns:a16="http://schemas.microsoft.com/office/drawing/2014/main" id="{4D95B813-A7D7-4CF1-803D-A2423987A010}"/>
              </a:ext>
            </a:extLst>
          </p:cNvPr>
          <p:cNvSpPr>
            <a:spLocks noChangeArrowheads="1"/>
          </p:cNvSpPr>
          <p:nvPr/>
        </p:nvSpPr>
        <p:spPr bwMode="auto">
          <a:xfrm>
            <a:off x="381000" y="990600"/>
            <a:ext cx="8343900" cy="5257800"/>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2800" dirty="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權變</a:t>
            </a:r>
            <a:r>
              <a:rPr lang="zh-TW" altLang="en-US"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dirty="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Contingency</a:t>
            </a:r>
            <a:r>
              <a:rPr lang="en-US" altLang="zh-TW"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800" dirty="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途徑目標</a:t>
            </a:r>
            <a:r>
              <a:rPr lang="zh-TW" altLang="en-US"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dirty="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Path-Goal</a:t>
            </a:r>
            <a:r>
              <a:rPr lang="en-US" altLang="zh-TW"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800" dirty="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魅力型</a:t>
            </a:r>
            <a:r>
              <a:rPr lang="zh-TW" altLang="en-US"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1600" dirty="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by</a:t>
            </a:r>
            <a:r>
              <a:rPr lang="en-US" altLang="zh-TW" sz="1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1600" dirty="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B.</a:t>
            </a:r>
            <a:r>
              <a:rPr lang="en-US" altLang="zh-TW" sz="1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1600" dirty="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BASS</a:t>
            </a:r>
          </a:p>
          <a:p>
            <a:pPr eaLnBrk="1" hangingPunct="1">
              <a:lnSpc>
                <a:spcPct val="110000"/>
              </a:lnSpc>
            </a:pPr>
            <a:r>
              <a:rPr lang="en-US" altLang="zh-TW" sz="1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1600" dirty="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by</a:t>
            </a:r>
            <a:r>
              <a:rPr lang="en-US" altLang="zh-TW" sz="1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1600" dirty="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F.</a:t>
            </a:r>
            <a:r>
              <a:rPr lang="en-US" altLang="zh-TW" sz="1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1600" dirty="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FIEDLEER</a:t>
            </a:r>
            <a:r>
              <a:rPr lang="en-US" altLang="zh-TW" sz="1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1600" dirty="0" err="1">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pg</a:t>
            </a:r>
            <a:r>
              <a:rPr lang="en-US" altLang="zh-TW" sz="1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1600" dirty="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189</a:t>
            </a:r>
            <a:r>
              <a:rPr lang="en-US" altLang="zh-TW" sz="1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1600" dirty="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;8.5</a:t>
            </a:r>
            <a:r>
              <a:rPr lang="en-US" altLang="zh-TW" sz="1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1600" dirty="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by</a:t>
            </a:r>
            <a:r>
              <a:rPr lang="en-US" altLang="zh-TW" sz="1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1600" dirty="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MARTIN.</a:t>
            </a:r>
            <a:r>
              <a:rPr lang="en-US" altLang="zh-TW" sz="1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1600" dirty="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EVANS</a:t>
            </a:r>
            <a:r>
              <a:rPr lang="en-US" altLang="zh-TW" sz="1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1600" dirty="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CHARISTMATIC</a:t>
            </a:r>
          </a:p>
          <a:p>
            <a:pPr eaLnBrk="1" hangingPunct="1"/>
            <a:br>
              <a:rPr lang="en-US" altLang="zh-TW" sz="14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br>
            <a:r>
              <a:rPr lang="zh-TW" altLang="en-US" sz="24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領導風格</a:t>
            </a:r>
            <a:r>
              <a:rPr lang="en-US" altLang="zh-TW"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(Styles):</a:t>
            </a:r>
            <a:r>
              <a:rPr lang="en-US" altLang="zh-TW"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4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領導風格與行為</a:t>
            </a:r>
            <a:r>
              <a:rPr lang="zh-TW" altLang="en-US"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4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以魅力，改革勇氣</a:t>
            </a:r>
            <a:r>
              <a:rPr lang="zh-TW" altLang="en-US"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zh-TW" altLang="en-US"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r>
              <a:rPr lang="zh-TW" altLang="en-US"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a:t>
            </a:r>
            <a:r>
              <a:rPr lang="zh-TW" altLang="en-US"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  </a:t>
            </a:r>
            <a:r>
              <a:rPr lang="zh-TW" altLang="en-US" sz="24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任務型</a:t>
            </a:r>
            <a:r>
              <a:rPr lang="zh-TW" altLang="en-US"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 </a:t>
            </a:r>
            <a:r>
              <a:rPr lang="en-US" altLang="zh-TW"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TASK</a:t>
            </a:r>
            <a:r>
              <a:rPr lang="en-US" altLang="zh-TW"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                  </a:t>
            </a:r>
            <a:r>
              <a:rPr lang="en-US" altLang="zh-TW"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a:t>
            </a:r>
            <a:r>
              <a:rPr lang="en-US" altLang="zh-TW"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 </a:t>
            </a:r>
            <a:r>
              <a:rPr lang="zh-TW" altLang="en-US" sz="24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指導式</a:t>
            </a:r>
            <a:r>
              <a:rPr lang="en-US" altLang="zh-TW"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Directive</a:t>
            </a:r>
            <a:r>
              <a:rPr lang="en-US" altLang="zh-TW"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            </a:t>
            </a:r>
            <a:r>
              <a:rPr lang="zh-TW" altLang="en-US" sz="24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換取下屬忠誠與</a:t>
            </a:r>
            <a:r>
              <a:rPr lang="zh-TW" altLang="en-US"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 	</a:t>
            </a:r>
            <a:endParaRPr lang="zh-TW" altLang="en-US"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endParaRPr>
          </a:p>
          <a:p>
            <a:pPr eaLnBrk="1" hangingPunct="1"/>
            <a:r>
              <a:rPr lang="zh-TW" altLang="en-US"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a:t>
            </a:r>
            <a:r>
              <a:rPr lang="zh-TW" altLang="en-US"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  </a:t>
            </a:r>
            <a:r>
              <a:rPr lang="zh-TW" altLang="en-US" sz="24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關係型</a:t>
            </a:r>
            <a:r>
              <a:rPr lang="zh-TW" altLang="en-US"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 </a:t>
            </a:r>
            <a:r>
              <a:rPr lang="en-US" altLang="zh-TW" sz="16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RELATIONSHIP</a:t>
            </a:r>
            <a:r>
              <a:rPr lang="en-US" altLang="zh-TW" sz="1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    </a:t>
            </a:r>
            <a:r>
              <a:rPr lang="en-US" altLang="zh-TW"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a:t>
            </a:r>
            <a:r>
              <a:rPr lang="en-US" altLang="zh-TW"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 </a:t>
            </a:r>
            <a:r>
              <a:rPr lang="zh-TW" altLang="en-US" sz="24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支持式</a:t>
            </a:r>
            <a:r>
              <a:rPr lang="en-US" altLang="zh-TW"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Supportive</a:t>
            </a:r>
            <a:r>
              <a:rPr lang="en-US" altLang="zh-TW"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         </a:t>
            </a:r>
            <a:r>
              <a:rPr lang="zh-TW" altLang="en-US" sz="24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敬佩</a:t>
            </a:r>
          </a:p>
          <a:p>
            <a:pPr eaLnBrk="1" hangingPunct="1"/>
            <a:r>
              <a:rPr lang="zh-TW" altLang="en-US"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			    </a:t>
            </a:r>
            <a:r>
              <a:rPr lang="zh-TW" altLang="en-US"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a:t>
            </a:r>
            <a:r>
              <a:rPr lang="zh-TW" altLang="en-US"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 </a:t>
            </a:r>
            <a:r>
              <a:rPr lang="zh-TW" altLang="en-US" sz="24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參與式</a:t>
            </a:r>
            <a:r>
              <a:rPr lang="en-US" altLang="zh-TW"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Participative</a:t>
            </a:r>
            <a:r>
              <a:rPr lang="en-US" altLang="zh-TW"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      </a:t>
            </a:r>
            <a:r>
              <a:rPr lang="zh-TW" altLang="en-US" sz="24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特徵：</a:t>
            </a:r>
          </a:p>
          <a:p>
            <a:pPr eaLnBrk="1" hangingPunct="1"/>
            <a:r>
              <a:rPr lang="zh-TW" altLang="en-US" sz="24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三種形勢</a:t>
            </a:r>
            <a:r>
              <a:rPr lang="zh-TW" altLang="en-US"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a:t>
            </a:r>
            <a:r>
              <a:rPr lang="zh-TW" altLang="en-US"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		    </a:t>
            </a:r>
            <a:r>
              <a:rPr lang="zh-TW" altLang="en-US"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a:t>
            </a:r>
            <a:r>
              <a:rPr lang="zh-TW" altLang="en-US"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 </a:t>
            </a:r>
            <a:r>
              <a:rPr lang="zh-TW" altLang="en-US" sz="24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成就式</a:t>
            </a:r>
            <a:r>
              <a:rPr lang="en-US" altLang="zh-TW"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Achievement</a:t>
            </a:r>
            <a:r>
              <a:rPr lang="en-US" altLang="zh-TW"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     </a:t>
            </a:r>
            <a:r>
              <a:rPr lang="en-US" altLang="zh-TW"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a:t>
            </a:r>
            <a:r>
              <a:rPr lang="en-US" altLang="zh-TW"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 </a:t>
            </a:r>
            <a:r>
              <a:rPr lang="zh-TW" altLang="en-US" sz="24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高度自信</a:t>
            </a:r>
          </a:p>
          <a:p>
            <a:pPr eaLnBrk="1" hangingPunct="1"/>
            <a:r>
              <a:rPr lang="zh-TW" altLang="en-US"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a:t>
            </a:r>
            <a:r>
              <a:rPr lang="zh-TW" altLang="en-US"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 </a:t>
            </a:r>
            <a:r>
              <a:rPr lang="zh-TW" altLang="en-US" sz="24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領導與成員關係</a:t>
            </a:r>
            <a:r>
              <a:rPr lang="zh-TW" altLang="en-US"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 </a:t>
            </a:r>
            <a:r>
              <a:rPr lang="en-US" altLang="zh-TW"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	       </a:t>
            </a:r>
            <a:r>
              <a:rPr lang="en-US" altLang="zh-TW"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a:t>
            </a:r>
            <a:r>
              <a:rPr lang="en-US" altLang="zh-TW"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 </a:t>
            </a:r>
            <a:r>
              <a:rPr lang="en-US" altLang="zh-TW"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Oriented</a:t>
            </a:r>
            <a:r>
              <a:rPr lang="en-US" altLang="zh-TW"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                            </a:t>
            </a:r>
            <a:r>
              <a:rPr lang="en-US" altLang="zh-TW"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Highs-confidence</a:t>
            </a:r>
          </a:p>
          <a:p>
            <a:pPr eaLnBrk="1" hangingPunct="1"/>
            <a:r>
              <a:rPr lang="en-US" altLang="zh-TW"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a:t>
            </a:r>
            <a:r>
              <a:rPr lang="en-US" altLang="zh-TW"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 </a:t>
            </a:r>
            <a:r>
              <a:rPr lang="zh-TW" altLang="en-US" sz="24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任務結構</a:t>
            </a:r>
            <a:r>
              <a:rPr lang="en-US" altLang="zh-TW"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TASK</a:t>
            </a:r>
            <a:r>
              <a:rPr lang="en-US" altLang="zh-TW"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 </a:t>
            </a:r>
            <a:r>
              <a:rPr lang="en-US" altLang="zh-TW"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STR.</a:t>
            </a:r>
            <a:r>
              <a:rPr lang="en-US" altLang="zh-TW"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	       </a:t>
            </a:r>
            <a:r>
              <a:rPr lang="en-US" altLang="zh-TW"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Pg.193</a:t>
            </a:r>
            <a:r>
              <a:rPr lang="en-US" altLang="zh-TW"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 	                   </a:t>
            </a:r>
            <a:r>
              <a:rPr lang="en-US" altLang="zh-TW"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a:t>
            </a:r>
            <a:r>
              <a:rPr lang="en-US" altLang="zh-TW"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 </a:t>
            </a:r>
            <a:r>
              <a:rPr lang="zh-TW" altLang="en-US" sz="24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語言能力</a:t>
            </a:r>
            <a:r>
              <a:rPr lang="zh-TW" altLang="en-US" sz="24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 </a:t>
            </a:r>
            <a:endParaRPr lang="zh-TW" altLang="en-US" sz="24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endParaRPr>
          </a:p>
          <a:p>
            <a:pPr eaLnBrk="1" hangingPunct="1"/>
            <a:r>
              <a:rPr lang="zh-TW" altLang="en-US"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a:t>
            </a:r>
            <a:r>
              <a:rPr lang="zh-TW" altLang="en-US"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 </a:t>
            </a:r>
            <a:r>
              <a:rPr lang="zh-TW" altLang="en-US" sz="24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職務權力</a:t>
            </a:r>
            <a:r>
              <a:rPr lang="en-US" altLang="zh-TW" sz="12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POSITION</a:t>
            </a:r>
            <a:r>
              <a:rPr lang="en-US" altLang="zh-TW" sz="1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 </a:t>
            </a:r>
            <a:r>
              <a:rPr lang="en-US" altLang="zh-TW" sz="12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POWER</a:t>
            </a:r>
            <a:r>
              <a:rPr lang="en-US" altLang="zh-TW"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			        </a:t>
            </a:r>
            <a:r>
              <a:rPr lang="en-US" altLang="zh-TW"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Articulate</a:t>
            </a:r>
            <a:r>
              <a:rPr lang="en-US" altLang="zh-TW"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 </a:t>
            </a:r>
            <a:r>
              <a:rPr lang="en-US" altLang="zh-TW"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A</a:t>
            </a:r>
            <a:r>
              <a:rPr lang="en-US" altLang="zh-TW"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 </a:t>
            </a:r>
            <a:r>
              <a:rPr lang="en-US" altLang="zh-TW"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Vision</a:t>
            </a:r>
          </a:p>
          <a:p>
            <a:pPr eaLnBrk="1" hangingPunct="1"/>
            <a:endParaRPr lang="en-US" altLang="zh-TW"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endParaRPr>
          </a:p>
          <a:p>
            <a:pPr eaLnBrk="1" hangingPunct="1"/>
            <a:r>
              <a:rPr lang="zh-TW" altLang="en-US" sz="20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改變形勢以適合不同風格</a:t>
            </a:r>
            <a:r>
              <a:rPr lang="zh-TW" altLang="en-US"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   </a:t>
            </a:r>
            <a:r>
              <a:rPr lang="zh-TW" altLang="en-US" sz="20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不但有目標，而且使個</a:t>
            </a:r>
            <a:r>
              <a:rPr lang="zh-TW" altLang="en-US"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   </a:t>
            </a:r>
            <a:r>
              <a:rPr lang="zh-TW" altLang="en-US" sz="20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承擔個人風險</a:t>
            </a:r>
          </a:p>
          <a:p>
            <a:pPr eaLnBrk="1" hangingPunct="1"/>
            <a:r>
              <a:rPr lang="zh-TW" altLang="en-US" sz="20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，領導最有利，最不利用</a:t>
            </a:r>
            <a:r>
              <a:rPr lang="zh-TW" altLang="en-US"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   </a:t>
            </a:r>
            <a:r>
              <a:rPr lang="zh-TW" altLang="en-US" sz="20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人與組織目標</a:t>
            </a:r>
            <a:r>
              <a:rPr lang="zh-TW" altLang="en-US"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 </a:t>
            </a:r>
            <a:r>
              <a:rPr lang="zh-TW" altLang="en-US" sz="20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一致，</a:t>
            </a:r>
          </a:p>
          <a:p>
            <a:pPr eaLnBrk="1" hangingPunct="1"/>
            <a:r>
              <a:rPr lang="zh-TW" altLang="en-US" sz="20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任務型</a:t>
            </a:r>
            <a:r>
              <a:rPr lang="zh-TW" altLang="en-US"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               	                 </a:t>
            </a:r>
            <a:r>
              <a:rPr lang="zh-TW" altLang="en-US" sz="20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並上述行為</a:t>
            </a:r>
            <a:r>
              <a:rPr lang="zh-TW" altLang="en-US"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 </a:t>
            </a:r>
            <a:r>
              <a:rPr lang="zh-TW" altLang="en-US" sz="20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協助下屬</a:t>
            </a:r>
            <a:r>
              <a:rPr lang="zh-TW" altLang="en-US"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      </a:t>
            </a:r>
            <a:r>
              <a:rPr lang="zh-TW" altLang="en-US" sz="20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改革</a:t>
            </a:r>
            <a:r>
              <a:rPr lang="zh-TW" altLang="en-US"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 </a:t>
            </a:r>
            <a:r>
              <a:rPr lang="zh-TW" altLang="en-US" sz="20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關係型</a:t>
            </a:r>
            <a:r>
              <a:rPr lang="zh-TW" altLang="en-US"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Monotype Sorts" pitchFamily="2" charset="2"/>
              </a:rPr>
              <a:t>	</a:t>
            </a:r>
          </a:p>
        </p:txBody>
      </p:sp>
      <p:sp>
        <p:nvSpPr>
          <p:cNvPr id="135173" name="Line 4">
            <a:extLst>
              <a:ext uri="{FF2B5EF4-FFF2-40B4-BE49-F238E27FC236}">
                <a16:creationId xmlns:a16="http://schemas.microsoft.com/office/drawing/2014/main" id="{D392D61D-FBCC-49D0-9AA4-D704C92B6918}"/>
              </a:ext>
            </a:extLst>
          </p:cNvPr>
          <p:cNvSpPr>
            <a:spLocks noChangeShapeType="1"/>
          </p:cNvSpPr>
          <p:nvPr/>
        </p:nvSpPr>
        <p:spPr bwMode="auto">
          <a:xfrm flipH="1">
            <a:off x="3352800" y="990600"/>
            <a:ext cx="0" cy="52578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35174" name="Line 5">
            <a:extLst>
              <a:ext uri="{FF2B5EF4-FFF2-40B4-BE49-F238E27FC236}">
                <a16:creationId xmlns:a16="http://schemas.microsoft.com/office/drawing/2014/main" id="{3DDFCA09-55FB-4FB8-A949-E0F27A14BC6A}"/>
              </a:ext>
            </a:extLst>
          </p:cNvPr>
          <p:cNvSpPr>
            <a:spLocks noChangeShapeType="1"/>
          </p:cNvSpPr>
          <p:nvPr/>
        </p:nvSpPr>
        <p:spPr bwMode="auto">
          <a:xfrm>
            <a:off x="419100" y="1752600"/>
            <a:ext cx="8305800"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35175" name="Line 6">
            <a:extLst>
              <a:ext uri="{FF2B5EF4-FFF2-40B4-BE49-F238E27FC236}">
                <a16:creationId xmlns:a16="http://schemas.microsoft.com/office/drawing/2014/main" id="{ECF3ACFE-F400-4633-A918-4DBEF31C9804}"/>
              </a:ext>
            </a:extLst>
          </p:cNvPr>
          <p:cNvSpPr>
            <a:spLocks noChangeShapeType="1"/>
          </p:cNvSpPr>
          <p:nvPr/>
        </p:nvSpPr>
        <p:spPr bwMode="auto">
          <a:xfrm flipH="1">
            <a:off x="6096000" y="990600"/>
            <a:ext cx="0" cy="525780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ustDataLst>
      <p:tags r:id="rId1"/>
    </p:custData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a:extLst>
              <a:ext uri="{FF2B5EF4-FFF2-40B4-BE49-F238E27FC236}">
                <a16:creationId xmlns:a16="http://schemas.microsoft.com/office/drawing/2014/main" id="{BE9AD4E0-F53F-4385-A536-F16EDC5C9F4B}"/>
              </a:ext>
            </a:extLst>
          </p:cNvPr>
          <p:cNvSpPr>
            <a:spLocks noGrp="1" noChangeArrowheads="1"/>
          </p:cNvSpPr>
          <p:nvPr>
            <p:ph type="title"/>
          </p:nvPr>
        </p:nvSpPr>
        <p:spPr bwMode="auto">
          <a:xfrm>
            <a:off x="228600" y="331788"/>
            <a:ext cx="8686800" cy="1295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4000" dirty="0" err="1">
                <a:latin typeface="Arial Unicode MS" panose="020B0604020202020204" pitchFamily="34" charset="-128"/>
                <a:ea typeface="Arial Unicode MS" panose="020B0604020202020204" pitchFamily="34" charset="-128"/>
                <a:cs typeface="Arial Unicode MS" panose="020B0604020202020204" pitchFamily="34" charset="-128"/>
              </a:rPr>
              <a:t>赫賽與布蘭查德的情景領導理論</a:t>
            </a:r>
            <a:br>
              <a:rPr lang="en-US" altLang="zh-CN" sz="40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altLang="zh-CN" sz="2400" dirty="0">
                <a:latin typeface="Arial Unicode MS" panose="020B0604020202020204" pitchFamily="34" charset="-128"/>
                <a:ea typeface="Arial Unicode MS" panose="020B0604020202020204" pitchFamily="34" charset="-128"/>
                <a:cs typeface="Arial Unicode MS" panose="020B0604020202020204" pitchFamily="34" charset="-128"/>
              </a:rPr>
              <a:t>Hersey and Blanchard’s Situational Theory</a:t>
            </a:r>
          </a:p>
        </p:txBody>
      </p:sp>
      <p:sp>
        <p:nvSpPr>
          <p:cNvPr id="137219" name="Rectangle 3">
            <a:extLst>
              <a:ext uri="{FF2B5EF4-FFF2-40B4-BE49-F238E27FC236}">
                <a16:creationId xmlns:a16="http://schemas.microsoft.com/office/drawing/2014/main" id="{DF7E4555-D203-4E65-B29E-B119B29EFBE6}"/>
              </a:ext>
            </a:extLst>
          </p:cNvPr>
          <p:cNvSpPr>
            <a:spLocks noGrp="1" noChangeArrowheads="1"/>
          </p:cNvSpPr>
          <p:nvPr>
            <p:ph type="body" idx="1"/>
          </p:nvPr>
        </p:nvSpPr>
        <p:spPr bwMode="auto">
          <a:xfrm>
            <a:off x="107950" y="2008188"/>
            <a:ext cx="8352482" cy="3581400"/>
          </a:xfrm>
          <a:noFill/>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FF00"/>
                </a:solidFill>
                <a:miter lim="800000"/>
                <a:headEnd/>
                <a:tailEnd/>
              </a14:hiddenLine>
            </a:ext>
          </a:extLst>
        </p:spPr>
        <p:txBody>
          <a:bodyPr vert="horz" wrap="square" lIns="91440" tIns="45720" rIns="91440" bIns="45720" numCol="1" anchor="t" anchorCtr="0" compatLnSpc="1">
            <a:prstTxWarp prst="textNoShape">
              <a:avLst/>
            </a:prstTxWarp>
          </a:bodyPr>
          <a:lstStyle/>
          <a:p>
            <a:pPr marL="685800" indent="-285750" eaLnBrk="1" hangingPunct="1"/>
            <a:r>
              <a:rPr lang="en-US" altLang="zh-CN" dirty="0" err="1">
                <a:latin typeface="Arial Unicode MS" panose="020B0604020202020204" pitchFamily="34" charset="-128"/>
                <a:ea typeface="Arial Unicode MS" panose="020B0604020202020204" pitchFamily="34" charset="-128"/>
                <a:cs typeface="Arial Unicode MS" panose="020B0604020202020204" pitchFamily="34" charset="-128"/>
              </a:rPr>
              <a:t>一種權變形式的領導把領導者的行為風格與下屬執行任務之能力的組合</a:t>
            </a:r>
            <a:r>
              <a:rPr lang="en-US" altLang="zh-CN" dirty="0">
                <a:latin typeface="Arial Unicode MS" panose="020B0604020202020204" pitchFamily="34" charset="-128"/>
                <a:ea typeface="Arial Unicode MS" panose="020B0604020202020204" pitchFamily="34" charset="-128"/>
                <a:cs typeface="Arial Unicode MS" panose="020B0604020202020204" pitchFamily="34" charset="-128"/>
              </a:rPr>
              <a:t>。</a:t>
            </a:r>
          </a:p>
          <a:p>
            <a:pPr marL="685800" indent="-285750" eaLnBrk="1" hangingPunct="1"/>
            <a:r>
              <a:rPr lang="en-US" altLang="zh-CN" sz="2800" dirty="0">
                <a:latin typeface="Arial Unicode MS" panose="020B0604020202020204" pitchFamily="34" charset="-128"/>
                <a:ea typeface="Arial Unicode MS" panose="020B0604020202020204" pitchFamily="34" charset="-128"/>
                <a:cs typeface="Arial Unicode MS" panose="020B0604020202020204" pitchFamily="34" charset="-128"/>
              </a:rPr>
              <a:t>A contingency approach to leadership that links the leader’s behavioral style with the task readiness of subordinates.</a:t>
            </a:r>
          </a:p>
        </p:txBody>
      </p:sp>
    </p:spTree>
    <p:custDataLst>
      <p:tags r:id="rId1"/>
    </p:custData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a:extLst>
              <a:ext uri="{FF2B5EF4-FFF2-40B4-BE49-F238E27FC236}">
                <a16:creationId xmlns:a16="http://schemas.microsoft.com/office/drawing/2014/main" id="{09C54C69-A893-4914-B5E7-174323C4CD3C}"/>
              </a:ext>
            </a:extLst>
          </p:cNvPr>
          <p:cNvSpPr>
            <a:spLocks noGrp="1" noChangeArrowheads="1"/>
          </p:cNvSpPr>
          <p:nvPr>
            <p:ph type="title"/>
          </p:nvPr>
        </p:nvSpPr>
        <p:spPr bwMode="auto">
          <a:xfrm>
            <a:off x="685800" y="764704"/>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7200" dirty="0" err="1">
                <a:latin typeface="Arial Unicode MS" panose="020B0604020202020204" pitchFamily="34" charset="-128"/>
                <a:ea typeface="Arial Unicode MS" panose="020B0604020202020204" pitchFamily="34" charset="-128"/>
                <a:cs typeface="Arial Unicode MS" panose="020B0604020202020204" pitchFamily="34" charset="-128"/>
              </a:rPr>
              <a:t>小型案例討論</a:t>
            </a:r>
            <a:r>
              <a:rPr lang="en-US" altLang="zh-CN" sz="4000" dirty="0">
                <a:latin typeface="Arial Unicode MS" panose="020B0604020202020204" pitchFamily="34" charset="-128"/>
                <a:ea typeface="Arial Unicode MS" panose="020B0604020202020204" pitchFamily="34" charset="-128"/>
                <a:cs typeface="Arial Unicode MS" panose="020B0604020202020204" pitchFamily="34" charset="-128"/>
              </a:rPr>
              <a:t> </a:t>
            </a:r>
          </a:p>
        </p:txBody>
      </p:sp>
      <p:sp>
        <p:nvSpPr>
          <p:cNvPr id="139267" name="Rectangle 3">
            <a:extLst>
              <a:ext uri="{FF2B5EF4-FFF2-40B4-BE49-F238E27FC236}">
                <a16:creationId xmlns:a16="http://schemas.microsoft.com/office/drawing/2014/main" id="{53BC82C6-DB06-4AC6-A083-8B691409828A}"/>
              </a:ext>
            </a:extLst>
          </p:cNvPr>
          <p:cNvSpPr>
            <a:spLocks noGrp="1" noChangeArrowheads="1"/>
          </p:cNvSpPr>
          <p:nvPr>
            <p:ph type="body" idx="1"/>
          </p:nvPr>
        </p:nvSpPr>
        <p:spPr bwMode="auto">
          <a:xfrm>
            <a:off x="685800" y="2204864"/>
            <a:ext cx="7772400" cy="3129136"/>
          </a:xfrm>
          <a:noFill/>
          <a:ln>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algn="ctr" eaLnBrk="1" hangingPunct="1">
              <a:buFontTx/>
              <a:buNone/>
            </a:pPr>
            <a:r>
              <a:rPr lang="en-US" altLang="zh-CN" sz="4800" dirty="0" err="1">
                <a:latin typeface="華康儷特圓(P)" pitchFamily="34" charset="-120"/>
                <a:ea typeface="華康儷特圓(P)" pitchFamily="34" charset="-120"/>
              </a:rPr>
              <a:t>Pg</a:t>
            </a:r>
            <a:r>
              <a:rPr lang="en-US" altLang="zh-CN" sz="4800" dirty="0">
                <a:latin typeface="華康儷特圓(P)" pitchFamily="34" charset="-120"/>
                <a:ea typeface="華康儷特圓(P)" pitchFamily="34" charset="-120"/>
              </a:rPr>
              <a:t> . 200</a:t>
            </a:r>
          </a:p>
          <a:p>
            <a:pPr algn="ctr" eaLnBrk="1" hangingPunct="1">
              <a:buFontTx/>
              <a:buNone/>
            </a:pPr>
            <a:endParaRPr lang="en-US" altLang="zh-CN" sz="2400" dirty="0">
              <a:latin typeface="華康儷特圓(P)" pitchFamily="34" charset="-120"/>
              <a:ea typeface="華康儷特圓(P)" pitchFamily="34" charset="-120"/>
            </a:endParaRPr>
          </a:p>
          <a:p>
            <a:pPr algn="ctr" eaLnBrk="1" hangingPunct="1">
              <a:buFontTx/>
              <a:buNone/>
            </a:pPr>
            <a:r>
              <a:rPr lang="en-US" altLang="zh-CN" sz="7200" dirty="0" err="1">
                <a:latin typeface="華康儷特圓(P)" pitchFamily="34" charset="-120"/>
                <a:ea typeface="華康儷特圓(P)" pitchFamily="34" charset="-120"/>
              </a:rPr>
              <a:t>工作安排</a:t>
            </a:r>
            <a:endParaRPr lang="en-US" altLang="zh-CN" sz="7200" dirty="0">
              <a:latin typeface="華康儷特圓(P)" pitchFamily="34" charset="-120"/>
              <a:ea typeface="華康儷特圓(P)" pitchFamily="34" charset="-120"/>
            </a:endParaRPr>
          </a:p>
        </p:txBody>
      </p:sp>
    </p:spTree>
    <p:custDataLst>
      <p:tags r:id="rId1"/>
    </p:custData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14018" name="Rectangle 2">
            <a:extLst>
              <a:ext uri="{FF2B5EF4-FFF2-40B4-BE49-F238E27FC236}">
                <a16:creationId xmlns:a16="http://schemas.microsoft.com/office/drawing/2014/main" id="{D1ACB8AE-A019-48D9-BF01-036299C62BC5}"/>
              </a:ext>
            </a:extLst>
          </p:cNvPr>
          <p:cNvSpPr>
            <a:spLocks noGrp="1" noChangeArrowheads="1"/>
          </p:cNvSpPr>
          <p:nvPr>
            <p:ph type="ctrTitle"/>
          </p:nvPr>
        </p:nvSpPr>
        <p:spPr bwMode="auto">
          <a:xfrm>
            <a:off x="539552" y="980728"/>
            <a:ext cx="8120063" cy="406265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eaLnBrk="1" hangingPunct="1"/>
            <a:r>
              <a:rPr lang="en-US" altLang="zh-CN" sz="5400" dirty="0">
                <a:latin typeface="華康儷特圓(P)" pitchFamily="34" charset="-120"/>
                <a:ea typeface="華康儷特圓(P)" pitchFamily="34" charset="-120"/>
              </a:rPr>
              <a:t>Part 4</a:t>
            </a:r>
            <a:br>
              <a:rPr lang="en-US" altLang="zh-CN" sz="5400" dirty="0">
                <a:latin typeface="華康儷特圓(P)" pitchFamily="34" charset="-120"/>
                <a:ea typeface="華康儷特圓(P)" pitchFamily="34" charset="-120"/>
              </a:rPr>
            </a:br>
            <a:br>
              <a:rPr lang="en-US" altLang="zh-CN" sz="4000" dirty="0">
                <a:latin typeface="華康儷特圓(P)" pitchFamily="34" charset="-120"/>
                <a:ea typeface="華康儷特圓(P)" pitchFamily="34" charset="-120"/>
              </a:rPr>
            </a:br>
            <a:r>
              <a:rPr lang="en-US" altLang="zh-CN" sz="4800" dirty="0" err="1">
                <a:latin typeface="華康儷特圓(P)" pitchFamily="34" charset="-120"/>
                <a:ea typeface="華康儷特圓(P)" pitchFamily="34" charset="-120"/>
              </a:rPr>
              <a:t>价值觀，態度</a:t>
            </a:r>
            <a:br>
              <a:rPr lang="en-US" altLang="zh-CN" sz="4800" dirty="0">
                <a:latin typeface="華康儷特圓(P)" pitchFamily="34" charset="-120"/>
                <a:ea typeface="華康儷特圓(P)" pitchFamily="34" charset="-120"/>
              </a:rPr>
            </a:br>
            <a:r>
              <a:rPr lang="en-US" altLang="zh-CN" sz="4800" dirty="0" err="1">
                <a:latin typeface="華康儷特圓(P)" pitchFamily="34" charset="-120"/>
                <a:ea typeface="華康儷特圓(P)" pitchFamily="34" charset="-120"/>
              </a:rPr>
              <a:t>工作滿意度</a:t>
            </a:r>
            <a:br>
              <a:rPr lang="en-US" altLang="zh-CN" sz="5400" dirty="0">
                <a:latin typeface="華康儷特圓(P)" pitchFamily="34" charset="-120"/>
                <a:ea typeface="華康儷特圓(P)" pitchFamily="34" charset="-120"/>
              </a:rPr>
            </a:br>
            <a:br>
              <a:rPr lang="en-US" altLang="zh-CN" sz="4000" dirty="0">
                <a:latin typeface="華康儷特圓(P)" pitchFamily="34" charset="-120"/>
                <a:ea typeface="華康儷特圓(P)" pitchFamily="34" charset="-120"/>
              </a:rPr>
            </a:br>
            <a:r>
              <a:rPr lang="en-US" altLang="zh-CN" sz="2800" dirty="0">
                <a:latin typeface="華康儷特圓(P)" pitchFamily="34" charset="-120"/>
                <a:ea typeface="華康儷特圓(P)" pitchFamily="34" charset="-120"/>
              </a:rPr>
              <a:t>Values, Attitudes and Job Satisfaction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14018"/>
                                        </p:tgtEl>
                                        <p:attrNameLst>
                                          <p:attrName>style.visibility</p:attrName>
                                        </p:attrNameLst>
                                      </p:cBhvr>
                                      <p:to>
                                        <p:strVal val="visible"/>
                                      </p:to>
                                    </p:set>
                                    <p:anim calcmode="lin" valueType="num">
                                      <p:cBhvr>
                                        <p:cTn id="7" dur="1000" fill="hold"/>
                                        <p:tgtEl>
                                          <p:spTgt spid="214018"/>
                                        </p:tgtEl>
                                        <p:attrNameLst>
                                          <p:attrName>ppt_w</p:attrName>
                                        </p:attrNameLst>
                                      </p:cBhvr>
                                      <p:tavLst>
                                        <p:tav tm="0">
                                          <p:val>
                                            <p:fltVal val="0"/>
                                          </p:val>
                                        </p:tav>
                                        <p:tav tm="100000">
                                          <p:val>
                                            <p:strVal val="#ppt_w"/>
                                          </p:val>
                                        </p:tav>
                                      </p:tavLst>
                                    </p:anim>
                                    <p:anim calcmode="lin" valueType="num">
                                      <p:cBhvr>
                                        <p:cTn id="8" dur="1000" fill="hold"/>
                                        <p:tgtEl>
                                          <p:spTgt spid="214018"/>
                                        </p:tgtEl>
                                        <p:attrNameLst>
                                          <p:attrName>ppt_h</p:attrName>
                                        </p:attrNameLst>
                                      </p:cBhvr>
                                      <p:tavLst>
                                        <p:tav tm="0">
                                          <p:val>
                                            <p:fltVal val="0"/>
                                          </p:val>
                                        </p:tav>
                                        <p:tav tm="100000">
                                          <p:val>
                                            <p:strVal val="#ppt_h"/>
                                          </p:val>
                                        </p:tav>
                                      </p:tavLst>
                                    </p:anim>
                                    <p:anim calcmode="lin" valueType="num">
                                      <p:cBhvr>
                                        <p:cTn id="9" dur="1000" fill="hold"/>
                                        <p:tgtEl>
                                          <p:spTgt spid="21401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1401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8"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a:extLst>
              <a:ext uri="{FF2B5EF4-FFF2-40B4-BE49-F238E27FC236}">
                <a16:creationId xmlns:a16="http://schemas.microsoft.com/office/drawing/2014/main" id="{0BEE3ABF-A706-4BDE-A404-B3B55C3086B4}"/>
              </a:ext>
            </a:extLst>
          </p:cNvPr>
          <p:cNvSpPr>
            <a:spLocks noGrp="1" noChangeArrowheads="1"/>
          </p:cNvSpPr>
          <p:nvPr>
            <p:ph type="title"/>
          </p:nvPr>
        </p:nvSpPr>
        <p:spPr bwMode="auto">
          <a:xfrm>
            <a:off x="611560" y="548680"/>
            <a:ext cx="7772400" cy="91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5400" dirty="0">
                <a:latin typeface="Arial Unicode MS" panose="020B0604020202020204" pitchFamily="34" charset="-128"/>
                <a:ea typeface="Arial Unicode MS" panose="020B0604020202020204" pitchFamily="34" charset="-128"/>
                <a:cs typeface="Arial Unicode MS" panose="020B0604020202020204" pitchFamily="34" charset="-128"/>
              </a:rPr>
              <a:t>名 言</a:t>
            </a:r>
          </a:p>
        </p:txBody>
      </p:sp>
      <p:sp>
        <p:nvSpPr>
          <p:cNvPr id="143363" name="Rectangle 3">
            <a:extLst>
              <a:ext uri="{FF2B5EF4-FFF2-40B4-BE49-F238E27FC236}">
                <a16:creationId xmlns:a16="http://schemas.microsoft.com/office/drawing/2014/main" id="{CFFC3DF5-3C7A-4480-8175-D9114EEA3494}"/>
              </a:ext>
            </a:extLst>
          </p:cNvPr>
          <p:cNvSpPr>
            <a:spLocks noGrp="1" noChangeArrowheads="1"/>
          </p:cNvSpPr>
          <p:nvPr>
            <p:ph type="body" idx="1"/>
          </p:nvPr>
        </p:nvSpPr>
        <p:spPr bwMode="auto">
          <a:xfrm>
            <a:off x="539552" y="1844824"/>
            <a:ext cx="7912496" cy="3456384"/>
          </a:xfrm>
          <a:noFill/>
          <a:ln>
            <a:solidFill>
              <a:srgbClr val="00FF00"/>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1" hangingPunct="1">
              <a:buFontTx/>
              <a:buNone/>
            </a:pPr>
            <a:r>
              <a:rPr lang="en-US" altLang="zh-CN" sz="24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4000" dirty="0" err="1">
                <a:latin typeface="Arial Unicode MS" panose="020B0604020202020204" pitchFamily="34" charset="-128"/>
                <a:ea typeface="Arial Unicode MS" panose="020B0604020202020204" pitchFamily="34" charset="-128"/>
                <a:cs typeface="Arial Unicode MS" panose="020B0604020202020204" pitchFamily="34" charset="-128"/>
              </a:rPr>
              <a:t>滿意的工人生產率高”這句話并不管用，際情況要比這要複雜得多</a:t>
            </a:r>
            <a:r>
              <a:rPr lang="en-US" altLang="zh-CN" dirty="0">
                <a:latin typeface="Arial Unicode MS" panose="020B0604020202020204" pitchFamily="34" charset="-128"/>
                <a:ea typeface="Arial Unicode MS" panose="020B0604020202020204" pitchFamily="34" charset="-128"/>
                <a:cs typeface="Arial Unicode MS" panose="020B0604020202020204" pitchFamily="34" charset="-128"/>
              </a:rPr>
              <a:t>。</a:t>
            </a:r>
          </a:p>
          <a:p>
            <a:pPr algn="r" eaLnBrk="1" hangingPunct="1">
              <a:buFontTx/>
              <a:buNone/>
            </a:pPr>
            <a:endParaRPr lang="en-US" altLang="zh-CN" sz="2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r" eaLnBrk="1" hangingPunct="1">
              <a:buFontTx/>
              <a:buNone/>
            </a:pPr>
            <a:r>
              <a:rPr lang="en-US" altLang="zh-CN" sz="2800" dirty="0">
                <a:latin typeface="Arial Unicode MS" panose="020B0604020202020204" pitchFamily="34" charset="-128"/>
                <a:ea typeface="Arial Unicode MS" panose="020B0604020202020204" pitchFamily="34" charset="-128"/>
                <a:cs typeface="Arial Unicode MS" panose="020B0604020202020204" pitchFamily="34" charset="-128"/>
              </a:rPr>
              <a:t>格 倫. 巴 西 特 (Glenn Bassett)</a:t>
            </a:r>
          </a:p>
          <a:p>
            <a:pPr eaLnBrk="1" hangingPunct="1">
              <a:buFontTx/>
              <a:buNone/>
            </a:pPr>
            <a:endParaRPr lang="en-US" altLang="zh-CN" sz="2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r" eaLnBrk="1" hangingPunct="1">
              <a:buFontTx/>
              <a:buNone/>
            </a:pPr>
            <a:r>
              <a:rPr lang="en-US" altLang="zh-CN" sz="2000" dirty="0" err="1">
                <a:latin typeface="Arial Unicode MS" panose="020B0604020202020204" pitchFamily="34" charset="-128"/>
                <a:ea typeface="Arial Unicode MS" panose="020B0604020202020204" pitchFamily="34" charset="-128"/>
                <a:cs typeface="Arial Unicode MS" panose="020B0604020202020204" pitchFamily="34" charset="-128"/>
              </a:rPr>
              <a:t>查閱</a:t>
            </a:r>
            <a:r>
              <a:rPr lang="en-US" altLang="zh-CN" sz="2000" dirty="0">
                <a:latin typeface="Arial Unicode MS" panose="020B0604020202020204" pitchFamily="34" charset="-128"/>
                <a:ea typeface="Arial Unicode MS" panose="020B0604020202020204" pitchFamily="34" charset="-128"/>
                <a:cs typeface="Arial Unicode MS" panose="020B0604020202020204" pitchFamily="34" charset="-128"/>
              </a:rPr>
              <a:t> 225 頁</a:t>
            </a:r>
          </a:p>
        </p:txBody>
      </p:sp>
    </p:spTree>
    <p:custDataLst>
      <p:tags r:id="rId1"/>
    </p:custData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a:extLst>
              <a:ext uri="{FF2B5EF4-FFF2-40B4-BE49-F238E27FC236}">
                <a16:creationId xmlns:a16="http://schemas.microsoft.com/office/drawing/2014/main" id="{9C9D1590-83F1-47F6-894D-E067F39E7E4C}"/>
              </a:ext>
            </a:extLst>
          </p:cNvPr>
          <p:cNvSpPr>
            <a:spLocks noChangeArrowheads="1"/>
          </p:cNvSpPr>
          <p:nvPr/>
        </p:nvSpPr>
        <p:spPr bwMode="auto">
          <a:xfrm>
            <a:off x="457200" y="1828800"/>
            <a:ext cx="8229600" cy="4343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45411" name="Rectangle 3">
            <a:extLst>
              <a:ext uri="{FF2B5EF4-FFF2-40B4-BE49-F238E27FC236}">
                <a16:creationId xmlns:a16="http://schemas.microsoft.com/office/drawing/2014/main" id="{65DCC019-952C-490F-87D0-FFB4C40CFBE3}"/>
              </a:ext>
            </a:extLst>
          </p:cNvPr>
          <p:cNvSpPr>
            <a:spLocks noGrp="1" noChangeArrowheads="1"/>
          </p:cNvSpPr>
          <p:nvPr>
            <p:ph type="title"/>
          </p:nvPr>
        </p:nvSpPr>
        <p:spPr bwMode="auto">
          <a:xfrm>
            <a:off x="457200" y="223838"/>
            <a:ext cx="8229600" cy="1189037"/>
          </a:xfrm>
          <a:noFill/>
          <a:extLst>
            <a:ext uri="{909E8E84-426E-40DD-AFC4-6F175D3DCCD1}">
              <a14:hiddenFill xmlns:a14="http://schemas.microsoft.com/office/drawing/2010/main">
                <a:solidFill>
                  <a:srgbClr val="CC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4000">
                <a:latin typeface="Arial Unicode MS" panose="020B0604020202020204" pitchFamily="34" charset="-128"/>
                <a:ea typeface="Arial Unicode MS" panose="020B0604020202020204" pitchFamily="34" charset="-128"/>
                <a:cs typeface="Arial Unicode MS" panose="020B0604020202020204" pitchFamily="34" charset="-128"/>
              </a:rPr>
              <a:t>今 日 勞 動 力 主 要 价 值 觀</a:t>
            </a:r>
            <a:br>
              <a:rPr lang="en-US" altLang="zh-CN" sz="4000">
                <a:latin typeface="Arial Unicode MS" panose="020B0604020202020204" pitchFamily="34" charset="-128"/>
                <a:ea typeface="Arial Unicode MS" panose="020B0604020202020204" pitchFamily="34" charset="-128"/>
                <a:cs typeface="Arial Unicode MS" panose="020B0604020202020204" pitchFamily="34" charset="-128"/>
              </a:rPr>
            </a:br>
            <a:r>
              <a:rPr lang="en-US" altLang="zh-CN" sz="2800">
                <a:latin typeface="Arial Unicode MS" panose="020B0604020202020204" pitchFamily="34" charset="-128"/>
                <a:ea typeface="Arial Unicode MS" panose="020B0604020202020204" pitchFamily="34" charset="-128"/>
                <a:cs typeface="Arial Unicode MS" panose="020B0604020202020204" pitchFamily="34" charset="-128"/>
              </a:rPr>
              <a:t>Unique Values of Today’s Workforce</a:t>
            </a:r>
          </a:p>
        </p:txBody>
      </p:sp>
      <p:sp>
        <p:nvSpPr>
          <p:cNvPr id="145412" name="Text Box 4">
            <a:extLst>
              <a:ext uri="{FF2B5EF4-FFF2-40B4-BE49-F238E27FC236}">
                <a16:creationId xmlns:a16="http://schemas.microsoft.com/office/drawing/2014/main" id="{22BDF5DC-6D84-406D-85B6-270A19FF2E59}"/>
              </a:ext>
            </a:extLst>
          </p:cNvPr>
          <p:cNvSpPr txBox="1">
            <a:spLocks noChangeArrowheads="1"/>
          </p:cNvSpPr>
          <p:nvPr/>
        </p:nvSpPr>
        <p:spPr bwMode="auto">
          <a:xfrm>
            <a:off x="504282" y="1933575"/>
            <a:ext cx="15568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CN" sz="2000">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2400">
                <a:latin typeface="Arial Unicode MS" panose="020B0604020202020204" pitchFamily="34" charset="-128"/>
                <a:ea typeface="Arial Unicode MS" panose="020B0604020202020204" pitchFamily="34" charset="-128"/>
                <a:cs typeface="Arial Unicode MS" panose="020B0604020202020204" pitchFamily="34" charset="-128"/>
              </a:rPr>
              <a:t>事業分類</a:t>
            </a:r>
          </a:p>
          <a:p>
            <a:pPr algn="ctr"/>
            <a:r>
              <a:rPr kumimoji="0" lang="en-US" altLang="zh-CN" sz="1200">
                <a:latin typeface="Arial Unicode MS" panose="020B0604020202020204" pitchFamily="34" charset="-128"/>
                <a:ea typeface="Arial Unicode MS" panose="020B0604020202020204" pitchFamily="34" charset="-128"/>
                <a:cs typeface="Arial Unicode MS" panose="020B0604020202020204" pitchFamily="34" charset="-128"/>
              </a:rPr>
              <a:t>Career</a:t>
            </a:r>
          </a:p>
          <a:p>
            <a:pPr algn="ctr"/>
            <a:r>
              <a:rPr kumimoji="0" lang="en-US" altLang="zh-CN" sz="1200">
                <a:latin typeface="Arial Unicode MS" panose="020B0604020202020204" pitchFamily="34" charset="-128"/>
                <a:ea typeface="Arial Unicode MS" panose="020B0604020202020204" pitchFamily="34" charset="-128"/>
                <a:cs typeface="Arial Unicode MS" panose="020B0604020202020204" pitchFamily="34" charset="-128"/>
              </a:rPr>
              <a:t>Stage</a:t>
            </a:r>
          </a:p>
        </p:txBody>
      </p:sp>
      <p:sp>
        <p:nvSpPr>
          <p:cNvPr id="145413" name="Text Box 5">
            <a:extLst>
              <a:ext uri="{FF2B5EF4-FFF2-40B4-BE49-F238E27FC236}">
                <a16:creationId xmlns:a16="http://schemas.microsoft.com/office/drawing/2014/main" id="{66205359-A9F3-41F2-9CB3-5C57CBC0CCDC}"/>
              </a:ext>
            </a:extLst>
          </p:cNvPr>
          <p:cNvSpPr txBox="1">
            <a:spLocks noChangeArrowheads="1"/>
          </p:cNvSpPr>
          <p:nvPr/>
        </p:nvSpPr>
        <p:spPr bwMode="auto">
          <a:xfrm>
            <a:off x="2112166" y="1933575"/>
            <a:ext cx="2101857"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CN" sz="2000">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2400">
                <a:latin typeface="Arial Unicode MS" panose="020B0604020202020204" pitchFamily="34" charset="-128"/>
                <a:ea typeface="Arial Unicode MS" panose="020B0604020202020204" pitchFamily="34" charset="-128"/>
                <a:cs typeface="Arial Unicode MS" panose="020B0604020202020204" pitchFamily="34" charset="-128"/>
              </a:rPr>
              <a:t>進入工作時間</a:t>
            </a:r>
          </a:p>
          <a:p>
            <a:pPr algn="ctr"/>
            <a:r>
              <a:rPr kumimoji="0" lang="en-US" altLang="zh-CN" sz="1400">
                <a:latin typeface="Arial Unicode MS" panose="020B0604020202020204" pitchFamily="34" charset="-128"/>
                <a:ea typeface="Arial Unicode MS" panose="020B0604020202020204" pitchFamily="34" charset="-128"/>
                <a:cs typeface="Arial Unicode MS" panose="020B0604020202020204" pitchFamily="34" charset="-128"/>
              </a:rPr>
              <a:t>Entered the</a:t>
            </a:r>
          </a:p>
          <a:p>
            <a:pPr algn="ctr"/>
            <a:r>
              <a:rPr kumimoji="0" lang="en-US" altLang="zh-CN" sz="1400">
                <a:latin typeface="Arial Unicode MS" panose="020B0604020202020204" pitchFamily="34" charset="-128"/>
                <a:ea typeface="Arial Unicode MS" panose="020B0604020202020204" pitchFamily="34" charset="-128"/>
                <a:cs typeface="Arial Unicode MS" panose="020B0604020202020204" pitchFamily="34" charset="-128"/>
              </a:rPr>
              <a:t>Workforce</a:t>
            </a:r>
          </a:p>
        </p:txBody>
      </p:sp>
      <p:sp>
        <p:nvSpPr>
          <p:cNvPr id="145414" name="Text Box 6">
            <a:extLst>
              <a:ext uri="{FF2B5EF4-FFF2-40B4-BE49-F238E27FC236}">
                <a16:creationId xmlns:a16="http://schemas.microsoft.com/office/drawing/2014/main" id="{163934A8-F345-4D9E-93B2-AB457FE4E804}"/>
              </a:ext>
            </a:extLst>
          </p:cNvPr>
          <p:cNvSpPr txBox="1">
            <a:spLocks noChangeArrowheads="1"/>
          </p:cNvSpPr>
          <p:nvPr/>
        </p:nvSpPr>
        <p:spPr bwMode="auto">
          <a:xfrm>
            <a:off x="4343400" y="1933575"/>
            <a:ext cx="1486304"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kumimoji="0" lang="en-US" altLang="zh-CN" sz="2000">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2400">
                <a:latin typeface="Arial Unicode MS" panose="020B0604020202020204" pitchFamily="34" charset="-128"/>
                <a:ea typeface="Arial Unicode MS" panose="020B0604020202020204" pitchFamily="34" charset="-128"/>
                <a:cs typeface="Arial Unicode MS" panose="020B0604020202020204" pitchFamily="34" charset="-128"/>
              </a:rPr>
              <a:t>目前年齡</a:t>
            </a:r>
          </a:p>
          <a:p>
            <a:r>
              <a:rPr kumimoji="0" lang="en-US" altLang="zh-CN" sz="1400">
                <a:latin typeface="Arial Unicode MS" panose="020B0604020202020204" pitchFamily="34" charset="-128"/>
                <a:ea typeface="Arial Unicode MS" panose="020B0604020202020204" pitchFamily="34" charset="-128"/>
                <a:cs typeface="Arial Unicode MS" panose="020B0604020202020204" pitchFamily="34" charset="-128"/>
              </a:rPr>
              <a:t>Approximate</a:t>
            </a:r>
          </a:p>
          <a:p>
            <a:r>
              <a:rPr kumimoji="0" lang="en-US" altLang="zh-CN" sz="1400">
                <a:latin typeface="Arial Unicode MS" panose="020B0604020202020204" pitchFamily="34" charset="-128"/>
                <a:ea typeface="Arial Unicode MS" panose="020B0604020202020204" pitchFamily="34" charset="-128"/>
                <a:cs typeface="Arial Unicode MS" panose="020B0604020202020204" pitchFamily="34" charset="-128"/>
              </a:rPr>
              <a:t>Current Age</a:t>
            </a:r>
          </a:p>
        </p:txBody>
      </p:sp>
      <p:sp>
        <p:nvSpPr>
          <p:cNvPr id="145415" name="Text Box 7">
            <a:extLst>
              <a:ext uri="{FF2B5EF4-FFF2-40B4-BE49-F238E27FC236}">
                <a16:creationId xmlns:a16="http://schemas.microsoft.com/office/drawing/2014/main" id="{51FFA7CB-E0C8-4DF4-8D20-58F6DB08D9F3}"/>
              </a:ext>
            </a:extLst>
          </p:cNvPr>
          <p:cNvSpPr txBox="1">
            <a:spLocks noChangeArrowheads="1"/>
          </p:cNvSpPr>
          <p:nvPr/>
        </p:nvSpPr>
        <p:spPr bwMode="auto">
          <a:xfrm>
            <a:off x="6201665" y="1933575"/>
            <a:ext cx="2409634"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CN" sz="2000">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2400">
                <a:latin typeface="Arial Unicode MS" panose="020B0604020202020204" pitchFamily="34" charset="-128"/>
                <a:ea typeface="Arial Unicode MS" panose="020B0604020202020204" pitchFamily="34" charset="-128"/>
                <a:cs typeface="Arial Unicode MS" panose="020B0604020202020204" pitchFamily="34" charset="-128"/>
              </a:rPr>
              <a:t>主要工作价值觀</a:t>
            </a:r>
          </a:p>
          <a:p>
            <a:pPr algn="ctr"/>
            <a:r>
              <a:rPr kumimoji="0" lang="en-US" altLang="zh-CN" sz="1200">
                <a:latin typeface="Arial Unicode MS" panose="020B0604020202020204" pitchFamily="34" charset="-128"/>
                <a:ea typeface="Arial Unicode MS" panose="020B0604020202020204" pitchFamily="34" charset="-128"/>
                <a:cs typeface="Arial Unicode MS" panose="020B0604020202020204" pitchFamily="34" charset="-128"/>
              </a:rPr>
              <a:t>Dominant </a:t>
            </a:r>
          </a:p>
          <a:p>
            <a:pPr algn="ctr"/>
            <a:r>
              <a:rPr kumimoji="0" lang="en-US" altLang="zh-CN" sz="1200">
                <a:latin typeface="Arial Unicode MS" panose="020B0604020202020204" pitchFamily="34" charset="-128"/>
                <a:ea typeface="Arial Unicode MS" panose="020B0604020202020204" pitchFamily="34" charset="-128"/>
                <a:cs typeface="Arial Unicode MS" panose="020B0604020202020204" pitchFamily="34" charset="-128"/>
              </a:rPr>
              <a:t>Work Values</a:t>
            </a:r>
          </a:p>
        </p:txBody>
      </p:sp>
      <p:sp>
        <p:nvSpPr>
          <p:cNvPr id="145416" name="Text Box 8">
            <a:extLst>
              <a:ext uri="{FF2B5EF4-FFF2-40B4-BE49-F238E27FC236}">
                <a16:creationId xmlns:a16="http://schemas.microsoft.com/office/drawing/2014/main" id="{85788618-4845-4F83-8F62-B74DF80100D1}"/>
              </a:ext>
            </a:extLst>
          </p:cNvPr>
          <p:cNvSpPr txBox="1">
            <a:spLocks noChangeArrowheads="1"/>
          </p:cNvSpPr>
          <p:nvPr/>
        </p:nvSpPr>
        <p:spPr bwMode="auto">
          <a:xfrm>
            <a:off x="457200" y="2906713"/>
            <a:ext cx="1784350" cy="311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marL="457200" indent="-457200">
              <a:defRPr kumimoji="1">
                <a:solidFill>
                  <a:schemeClr val="tx1"/>
                </a:solidFill>
                <a:latin typeface="Arial" panose="020B0604020202020204" pitchFamily="34" charset="0"/>
                <a:ea typeface="新細明體" panose="02020500000000000000" pitchFamily="18" charset="-120"/>
              </a:defRPr>
            </a:lvl1pPr>
            <a:lvl2pPr marL="914400" indent="-457200">
              <a:defRPr kumimoji="1">
                <a:solidFill>
                  <a:schemeClr val="tx1"/>
                </a:solidFill>
                <a:latin typeface="Arial" panose="020B0604020202020204" pitchFamily="34" charset="0"/>
                <a:ea typeface="新細明體" panose="02020500000000000000" pitchFamily="18" charset="-120"/>
              </a:defRPr>
            </a:lvl2pPr>
            <a:lvl3pPr marL="1371600" indent="-457200">
              <a:defRPr kumimoji="1">
                <a:solidFill>
                  <a:schemeClr val="tx1"/>
                </a:solidFill>
                <a:latin typeface="Arial" panose="020B0604020202020204" pitchFamily="34" charset="0"/>
                <a:ea typeface="新細明體" panose="02020500000000000000" pitchFamily="18" charset="-120"/>
              </a:defRPr>
            </a:lvl3pPr>
            <a:lvl4pPr marL="1828800" indent="-457200">
              <a:defRPr kumimoji="1">
                <a:solidFill>
                  <a:schemeClr val="tx1"/>
                </a:solidFill>
                <a:latin typeface="Arial" panose="020B0604020202020204" pitchFamily="34" charset="0"/>
                <a:ea typeface="新細明體" panose="02020500000000000000" pitchFamily="18" charset="-120"/>
              </a:defRPr>
            </a:lvl4pPr>
            <a:lvl5pPr marL="2286000" indent="-457200">
              <a:defRPr kumimoji="1">
                <a:solidFill>
                  <a:schemeClr val="tx1"/>
                </a:solidFill>
                <a:latin typeface="Arial" panose="020B0604020202020204" pitchFamily="34" charset="0"/>
                <a:ea typeface="新細明體" panose="02020500000000000000" pitchFamily="18" charset="-120"/>
              </a:defRPr>
            </a:lvl5pPr>
            <a:lvl6pPr marL="2743200" indent="-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3200400" indent="-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657600" indent="-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4114800" indent="-4572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buFontTx/>
              <a:buAutoNum type="arabicPeriod"/>
            </a:pPr>
            <a:r>
              <a:rPr kumimoji="0" lang="en-US" altLang="zh-CN">
                <a:latin typeface="Arial Unicode MS" panose="020B0604020202020204" pitchFamily="34" charset="-128"/>
                <a:ea typeface="Arial Unicode MS" panose="020B0604020202020204" pitchFamily="34" charset="-128"/>
                <a:cs typeface="Arial Unicode MS" panose="020B0604020202020204" pitchFamily="34" charset="-128"/>
              </a:rPr>
              <a:t>新教理論者</a:t>
            </a:r>
          </a:p>
          <a:p>
            <a:r>
              <a:rPr kumimoji="0" lang="en-US" altLang="zh-CN">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1400">
                <a:latin typeface="Arial Unicode MS" panose="020B0604020202020204" pitchFamily="34" charset="-128"/>
                <a:ea typeface="Arial Unicode MS" panose="020B0604020202020204" pitchFamily="34" charset="-128"/>
                <a:cs typeface="Arial Unicode MS" panose="020B0604020202020204" pitchFamily="34" charset="-128"/>
              </a:rPr>
              <a:t>Protestant </a:t>
            </a:r>
          </a:p>
          <a:p>
            <a:r>
              <a:rPr kumimoji="0" lang="en-US" altLang="zh-CN">
                <a:latin typeface="Arial Unicode MS" panose="020B0604020202020204" pitchFamily="34" charset="-128"/>
                <a:ea typeface="Arial Unicode MS" panose="020B0604020202020204" pitchFamily="34" charset="-128"/>
                <a:cs typeface="Arial Unicode MS" panose="020B0604020202020204" pitchFamily="34" charset="-128"/>
              </a:rPr>
              <a:t>    </a:t>
            </a:r>
          </a:p>
          <a:p>
            <a:pPr>
              <a:buFontTx/>
              <a:buAutoNum type="arabicPeriod" startAt="2"/>
            </a:pPr>
            <a:r>
              <a:rPr kumimoji="0" lang="en-US" altLang="zh-CN">
                <a:latin typeface="Arial Unicode MS" panose="020B0604020202020204" pitchFamily="34" charset="-128"/>
                <a:ea typeface="Arial Unicode MS" panose="020B0604020202020204" pitchFamily="34" charset="-128"/>
                <a:cs typeface="Arial Unicode MS" panose="020B0604020202020204" pitchFamily="34" charset="-128"/>
              </a:rPr>
              <a:t>存在主義者</a:t>
            </a:r>
          </a:p>
          <a:p>
            <a:r>
              <a:rPr kumimoji="0" lang="en-US" altLang="zh-CN">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1200">
                <a:latin typeface="Arial Unicode MS" panose="020B0604020202020204" pitchFamily="34" charset="-128"/>
                <a:ea typeface="Arial Unicode MS" panose="020B0604020202020204" pitchFamily="34" charset="-128"/>
                <a:cs typeface="Arial Unicode MS" panose="020B0604020202020204" pitchFamily="34" charset="-128"/>
              </a:rPr>
              <a:t>Existential</a:t>
            </a:r>
          </a:p>
          <a:p>
            <a:endParaRPr kumimoji="0" lang="en-US" altLang="zh-CN" sz="1200">
              <a:latin typeface="Arial Unicode MS" panose="020B0604020202020204" pitchFamily="34" charset="-128"/>
              <a:ea typeface="Arial Unicode MS" panose="020B0604020202020204" pitchFamily="34" charset="-128"/>
              <a:cs typeface="Arial Unicode MS" panose="020B0604020202020204" pitchFamily="34" charset="-128"/>
            </a:endParaRPr>
          </a:p>
          <a:p>
            <a:pPr>
              <a:buFontTx/>
              <a:buAutoNum type="arabicPeriod" startAt="3"/>
            </a:pPr>
            <a:r>
              <a:rPr kumimoji="0" lang="en-US" altLang="zh-CN">
                <a:latin typeface="Arial Unicode MS" panose="020B0604020202020204" pitchFamily="34" charset="-128"/>
                <a:ea typeface="Arial Unicode MS" panose="020B0604020202020204" pitchFamily="34" charset="-128"/>
                <a:cs typeface="Arial Unicode MS" panose="020B0604020202020204" pitchFamily="34" charset="-128"/>
              </a:rPr>
              <a:t>實用主義者</a:t>
            </a:r>
          </a:p>
          <a:p>
            <a:r>
              <a:rPr kumimoji="0" lang="en-US" altLang="zh-CN">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1200">
                <a:latin typeface="Arial Unicode MS" panose="020B0604020202020204" pitchFamily="34" charset="-128"/>
                <a:ea typeface="Arial Unicode MS" panose="020B0604020202020204" pitchFamily="34" charset="-128"/>
                <a:cs typeface="Arial Unicode MS" panose="020B0604020202020204" pitchFamily="34" charset="-128"/>
              </a:rPr>
              <a:t>Pragmatic</a:t>
            </a:r>
          </a:p>
          <a:p>
            <a:endParaRPr kumimoji="0" lang="en-US" altLang="zh-CN" sz="1200">
              <a:latin typeface="Arial Unicode MS" panose="020B0604020202020204" pitchFamily="34" charset="-128"/>
              <a:ea typeface="Arial Unicode MS" panose="020B0604020202020204" pitchFamily="34" charset="-128"/>
              <a:cs typeface="Arial Unicode MS" panose="020B0604020202020204" pitchFamily="34" charset="-128"/>
            </a:endParaRPr>
          </a:p>
          <a:p>
            <a:endParaRPr kumimoji="0" lang="en-US" altLang="zh-CN">
              <a:latin typeface="Arial Unicode MS" panose="020B0604020202020204" pitchFamily="34" charset="-128"/>
              <a:ea typeface="Arial Unicode MS" panose="020B0604020202020204" pitchFamily="34" charset="-128"/>
              <a:cs typeface="Arial Unicode MS" panose="020B0604020202020204" pitchFamily="34" charset="-128"/>
            </a:endParaRPr>
          </a:p>
          <a:p>
            <a:r>
              <a:rPr kumimoji="0" lang="en-US" altLang="zh-CN">
                <a:latin typeface="Arial Unicode MS" panose="020B0604020202020204" pitchFamily="34" charset="-128"/>
                <a:ea typeface="Arial Unicode MS" panose="020B0604020202020204" pitchFamily="34" charset="-128"/>
                <a:cs typeface="Arial Unicode MS" panose="020B0604020202020204" pitchFamily="34" charset="-128"/>
              </a:rPr>
              <a:t>4. </a:t>
            </a:r>
            <a:r>
              <a:rPr kumimoji="0" lang="en-US" altLang="zh-CN">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a:latin typeface="Arial Unicode MS" panose="020B0604020202020204" pitchFamily="34" charset="-128"/>
                <a:ea typeface="Arial Unicode MS" panose="020B0604020202020204" pitchFamily="34" charset="-128"/>
                <a:cs typeface="Arial Unicode MS" panose="020B0604020202020204" pitchFamily="34" charset="-128"/>
              </a:rPr>
              <a:t>X 代人</a:t>
            </a:r>
          </a:p>
          <a:p>
            <a:r>
              <a:rPr kumimoji="0" lang="en-US" altLang="zh-CN" sz="12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1200">
                <a:latin typeface="Arial Unicode MS" panose="020B0604020202020204" pitchFamily="34" charset="-128"/>
                <a:ea typeface="Arial Unicode MS" panose="020B0604020202020204" pitchFamily="34" charset="-128"/>
                <a:cs typeface="Arial Unicode MS" panose="020B0604020202020204" pitchFamily="34" charset="-128"/>
              </a:rPr>
              <a:t>Generation X</a:t>
            </a:r>
          </a:p>
        </p:txBody>
      </p:sp>
      <p:sp>
        <p:nvSpPr>
          <p:cNvPr id="145417" name="Text Box 9">
            <a:extLst>
              <a:ext uri="{FF2B5EF4-FFF2-40B4-BE49-F238E27FC236}">
                <a16:creationId xmlns:a16="http://schemas.microsoft.com/office/drawing/2014/main" id="{2514CAE8-155E-4353-917D-D333C18A0303}"/>
              </a:ext>
            </a:extLst>
          </p:cNvPr>
          <p:cNvSpPr txBox="1">
            <a:spLocks noChangeArrowheads="1"/>
          </p:cNvSpPr>
          <p:nvPr/>
        </p:nvSpPr>
        <p:spPr bwMode="auto">
          <a:xfrm>
            <a:off x="2368550" y="2913063"/>
            <a:ext cx="1659429"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kumimoji="0" lang="en-US" altLang="zh-CN">
                <a:latin typeface="Arial Unicode MS" panose="020B0604020202020204" pitchFamily="34" charset="-128"/>
                <a:ea typeface="Arial Unicode MS" panose="020B0604020202020204" pitchFamily="34" charset="-128"/>
                <a:cs typeface="Arial Unicode MS" panose="020B0604020202020204" pitchFamily="34" charset="-128"/>
              </a:rPr>
              <a:t>Mid-1940s to</a:t>
            </a:r>
          </a:p>
          <a:p>
            <a:r>
              <a:rPr kumimoji="0" lang="en-US" altLang="zh-CN">
                <a:latin typeface="Arial Unicode MS" panose="020B0604020202020204" pitchFamily="34" charset="-128"/>
                <a:ea typeface="Arial Unicode MS" panose="020B0604020202020204" pitchFamily="34" charset="-128"/>
                <a:cs typeface="Arial Unicode MS" panose="020B0604020202020204" pitchFamily="34" charset="-128"/>
              </a:rPr>
              <a:t>Late 1950s</a:t>
            </a:r>
          </a:p>
          <a:p>
            <a:endParaRPr kumimoji="0" lang="en-US" altLang="zh-CN">
              <a:latin typeface="Arial Unicode MS" panose="020B0604020202020204" pitchFamily="34" charset="-128"/>
              <a:ea typeface="Arial Unicode MS" panose="020B0604020202020204" pitchFamily="34" charset="-128"/>
              <a:cs typeface="Arial Unicode MS" panose="020B0604020202020204" pitchFamily="34" charset="-128"/>
            </a:endParaRPr>
          </a:p>
          <a:p>
            <a:r>
              <a:rPr kumimoji="0" lang="en-US" altLang="zh-CN">
                <a:latin typeface="Arial Unicode MS" panose="020B0604020202020204" pitchFamily="34" charset="-128"/>
                <a:ea typeface="Arial Unicode MS" panose="020B0604020202020204" pitchFamily="34" charset="-128"/>
                <a:cs typeface="Arial Unicode MS" panose="020B0604020202020204" pitchFamily="34" charset="-128"/>
              </a:rPr>
              <a:t>1960s to </a:t>
            </a:r>
          </a:p>
          <a:p>
            <a:r>
              <a:rPr kumimoji="0" lang="en-US" altLang="zh-CN">
                <a:latin typeface="Arial Unicode MS" panose="020B0604020202020204" pitchFamily="34" charset="-128"/>
                <a:ea typeface="Arial Unicode MS" panose="020B0604020202020204" pitchFamily="34" charset="-128"/>
                <a:cs typeface="Arial Unicode MS" panose="020B0604020202020204" pitchFamily="34" charset="-128"/>
              </a:rPr>
              <a:t>Mid-1970s</a:t>
            </a:r>
          </a:p>
          <a:p>
            <a:endParaRPr kumimoji="0" lang="en-US" altLang="zh-CN">
              <a:latin typeface="Arial Unicode MS" panose="020B0604020202020204" pitchFamily="34" charset="-128"/>
              <a:ea typeface="Arial Unicode MS" panose="020B0604020202020204" pitchFamily="34" charset="-128"/>
              <a:cs typeface="Arial Unicode MS" panose="020B0604020202020204" pitchFamily="34" charset="-128"/>
            </a:endParaRPr>
          </a:p>
          <a:p>
            <a:r>
              <a:rPr kumimoji="0" lang="en-US" altLang="zh-CN">
                <a:latin typeface="Arial Unicode MS" panose="020B0604020202020204" pitchFamily="34" charset="-128"/>
                <a:ea typeface="Arial Unicode MS" panose="020B0604020202020204" pitchFamily="34" charset="-128"/>
                <a:cs typeface="Arial Unicode MS" panose="020B0604020202020204" pitchFamily="34" charset="-128"/>
              </a:rPr>
              <a:t>Mid-1970s to</a:t>
            </a:r>
          </a:p>
          <a:p>
            <a:r>
              <a:rPr kumimoji="0" lang="en-US" altLang="zh-CN">
                <a:latin typeface="Arial Unicode MS" panose="020B0604020202020204" pitchFamily="34" charset="-128"/>
                <a:ea typeface="Arial Unicode MS" panose="020B0604020202020204" pitchFamily="34" charset="-128"/>
                <a:cs typeface="Arial Unicode MS" panose="020B0604020202020204" pitchFamily="34" charset="-128"/>
              </a:rPr>
              <a:t>Mid-1980s</a:t>
            </a:r>
          </a:p>
          <a:p>
            <a:endParaRPr kumimoji="0" lang="en-US" altLang="zh-CN">
              <a:latin typeface="Arial Unicode MS" panose="020B0604020202020204" pitchFamily="34" charset="-128"/>
              <a:ea typeface="Arial Unicode MS" panose="020B0604020202020204" pitchFamily="34" charset="-128"/>
              <a:cs typeface="Arial Unicode MS" panose="020B0604020202020204" pitchFamily="34" charset="-128"/>
            </a:endParaRPr>
          </a:p>
          <a:p>
            <a:r>
              <a:rPr kumimoji="0" lang="en-US" altLang="zh-CN">
                <a:latin typeface="Arial Unicode MS" panose="020B0604020202020204" pitchFamily="34" charset="-128"/>
                <a:ea typeface="Arial Unicode MS" panose="020B0604020202020204" pitchFamily="34" charset="-128"/>
                <a:cs typeface="Arial Unicode MS" panose="020B0604020202020204" pitchFamily="34" charset="-128"/>
              </a:rPr>
              <a:t>Mid-1980s</a:t>
            </a:r>
          </a:p>
          <a:p>
            <a:r>
              <a:rPr kumimoji="0" lang="en-US" altLang="zh-CN">
                <a:latin typeface="Arial Unicode MS" panose="020B0604020202020204" pitchFamily="34" charset="-128"/>
                <a:ea typeface="Arial Unicode MS" panose="020B0604020202020204" pitchFamily="34" charset="-128"/>
                <a:cs typeface="Arial Unicode MS" panose="020B0604020202020204" pitchFamily="34" charset="-128"/>
              </a:rPr>
              <a:t>through 1990s</a:t>
            </a:r>
          </a:p>
        </p:txBody>
      </p:sp>
      <p:sp>
        <p:nvSpPr>
          <p:cNvPr id="145418" name="Text Box 10">
            <a:extLst>
              <a:ext uri="{FF2B5EF4-FFF2-40B4-BE49-F238E27FC236}">
                <a16:creationId xmlns:a16="http://schemas.microsoft.com/office/drawing/2014/main" id="{BB05DBD4-A226-48DC-AFB2-55F5EB036D9A}"/>
              </a:ext>
            </a:extLst>
          </p:cNvPr>
          <p:cNvSpPr txBox="1">
            <a:spLocks noChangeArrowheads="1"/>
          </p:cNvSpPr>
          <p:nvPr/>
        </p:nvSpPr>
        <p:spPr bwMode="auto">
          <a:xfrm>
            <a:off x="4586203" y="2894013"/>
            <a:ext cx="1133644"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CN">
                <a:latin typeface="Arial Unicode MS" panose="020B0604020202020204" pitchFamily="34" charset="-128"/>
                <a:ea typeface="Arial Unicode MS" panose="020B0604020202020204" pitchFamily="34" charset="-128"/>
                <a:cs typeface="Arial Unicode MS" panose="020B0604020202020204" pitchFamily="34" charset="-128"/>
              </a:rPr>
              <a:t>60 to 75</a:t>
            </a:r>
          </a:p>
          <a:p>
            <a:pPr algn="ctr"/>
            <a:endParaRPr kumimoji="0" lang="en-US" altLang="zh-CN">
              <a:latin typeface="Arial Unicode MS" panose="020B0604020202020204" pitchFamily="34" charset="-128"/>
              <a:ea typeface="Arial Unicode MS" panose="020B0604020202020204" pitchFamily="34" charset="-128"/>
              <a:cs typeface="Arial Unicode MS" panose="020B0604020202020204" pitchFamily="34" charset="-128"/>
            </a:endParaRPr>
          </a:p>
          <a:p>
            <a:pPr algn="ctr"/>
            <a:endParaRPr kumimoji="0" lang="en-US" altLang="zh-CN">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kumimoji="0" lang="en-US" altLang="zh-CN">
                <a:latin typeface="Arial Unicode MS" panose="020B0604020202020204" pitchFamily="34" charset="-128"/>
                <a:ea typeface="Arial Unicode MS" panose="020B0604020202020204" pitchFamily="34" charset="-128"/>
                <a:cs typeface="Arial Unicode MS" panose="020B0604020202020204" pitchFamily="34" charset="-128"/>
              </a:rPr>
              <a:t>45 to 60</a:t>
            </a:r>
          </a:p>
          <a:p>
            <a:pPr algn="ctr"/>
            <a:endParaRPr kumimoji="0" lang="en-US" altLang="zh-CN">
              <a:latin typeface="Arial Unicode MS" panose="020B0604020202020204" pitchFamily="34" charset="-128"/>
              <a:ea typeface="Arial Unicode MS" panose="020B0604020202020204" pitchFamily="34" charset="-128"/>
              <a:cs typeface="Arial Unicode MS" panose="020B0604020202020204" pitchFamily="34" charset="-128"/>
            </a:endParaRPr>
          </a:p>
          <a:p>
            <a:pPr algn="ctr"/>
            <a:endParaRPr kumimoji="0" lang="en-US" altLang="zh-CN">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kumimoji="0" lang="en-US" altLang="zh-CN">
                <a:latin typeface="Arial Unicode MS" panose="020B0604020202020204" pitchFamily="34" charset="-128"/>
                <a:ea typeface="Arial Unicode MS" panose="020B0604020202020204" pitchFamily="34" charset="-128"/>
                <a:cs typeface="Arial Unicode MS" panose="020B0604020202020204" pitchFamily="34" charset="-128"/>
              </a:rPr>
              <a:t>35 to 45</a:t>
            </a:r>
          </a:p>
          <a:p>
            <a:pPr algn="ctr"/>
            <a:endParaRPr kumimoji="0" lang="en-US" altLang="zh-CN">
              <a:latin typeface="Arial Unicode MS" panose="020B0604020202020204" pitchFamily="34" charset="-128"/>
              <a:ea typeface="Arial Unicode MS" panose="020B0604020202020204" pitchFamily="34" charset="-128"/>
              <a:cs typeface="Arial Unicode MS" panose="020B0604020202020204" pitchFamily="34" charset="-128"/>
            </a:endParaRPr>
          </a:p>
          <a:p>
            <a:pPr algn="ctr"/>
            <a:endParaRPr kumimoji="0" lang="en-US" altLang="zh-CN">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kumimoji="0" lang="en-US" altLang="zh-CN">
                <a:latin typeface="Arial Unicode MS" panose="020B0604020202020204" pitchFamily="34" charset="-128"/>
                <a:ea typeface="Arial Unicode MS" panose="020B0604020202020204" pitchFamily="34" charset="-128"/>
                <a:cs typeface="Arial Unicode MS" panose="020B0604020202020204" pitchFamily="34" charset="-128"/>
              </a:rPr>
              <a:t>Under 35</a:t>
            </a:r>
          </a:p>
        </p:txBody>
      </p:sp>
      <p:sp>
        <p:nvSpPr>
          <p:cNvPr id="145419" name="Text Box 11">
            <a:extLst>
              <a:ext uri="{FF2B5EF4-FFF2-40B4-BE49-F238E27FC236}">
                <a16:creationId xmlns:a16="http://schemas.microsoft.com/office/drawing/2014/main" id="{E697B24D-85EA-432F-8B6D-B8B3A0DF3C5E}"/>
              </a:ext>
            </a:extLst>
          </p:cNvPr>
          <p:cNvSpPr txBox="1">
            <a:spLocks noChangeArrowheads="1"/>
          </p:cNvSpPr>
          <p:nvPr/>
        </p:nvSpPr>
        <p:spPr bwMode="auto">
          <a:xfrm>
            <a:off x="5943600" y="2881313"/>
            <a:ext cx="2608406"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kumimoji="0" lang="en-US" altLang="zh-CN">
                <a:latin typeface="Arial Unicode MS" panose="020B0604020202020204" pitchFamily="34" charset="-128"/>
                <a:ea typeface="Arial Unicode MS" panose="020B0604020202020204" pitchFamily="34" charset="-128"/>
                <a:cs typeface="Arial Unicode MS" panose="020B0604020202020204" pitchFamily="34" charset="-128"/>
              </a:rPr>
              <a:t>Hard working; loyal to</a:t>
            </a:r>
          </a:p>
          <a:p>
            <a:r>
              <a:rPr kumimoji="0" lang="en-US" altLang="zh-CN">
                <a:latin typeface="Arial Unicode MS" panose="020B0604020202020204" pitchFamily="34" charset="-128"/>
                <a:ea typeface="Arial Unicode MS" panose="020B0604020202020204" pitchFamily="34" charset="-128"/>
                <a:cs typeface="Arial Unicode MS" panose="020B0604020202020204" pitchFamily="34" charset="-128"/>
              </a:rPr>
              <a:t>firm; conservative </a:t>
            </a:r>
          </a:p>
          <a:p>
            <a:endParaRPr kumimoji="0" lang="en-US" altLang="zh-CN">
              <a:latin typeface="Arial Unicode MS" panose="020B0604020202020204" pitchFamily="34" charset="-128"/>
              <a:ea typeface="Arial Unicode MS" panose="020B0604020202020204" pitchFamily="34" charset="-128"/>
              <a:cs typeface="Arial Unicode MS" panose="020B0604020202020204" pitchFamily="34" charset="-128"/>
            </a:endParaRPr>
          </a:p>
          <a:p>
            <a:r>
              <a:rPr kumimoji="0" lang="en-US" altLang="zh-CN">
                <a:latin typeface="Arial Unicode MS" panose="020B0604020202020204" pitchFamily="34" charset="-128"/>
                <a:ea typeface="Arial Unicode MS" panose="020B0604020202020204" pitchFamily="34" charset="-128"/>
                <a:cs typeface="Arial Unicode MS" panose="020B0604020202020204" pitchFamily="34" charset="-128"/>
              </a:rPr>
              <a:t>Nonconforming; seeks</a:t>
            </a:r>
          </a:p>
          <a:p>
            <a:r>
              <a:rPr kumimoji="0" lang="en-US" altLang="zh-CN">
                <a:latin typeface="Arial Unicode MS" panose="020B0604020202020204" pitchFamily="34" charset="-128"/>
                <a:ea typeface="Arial Unicode MS" panose="020B0604020202020204" pitchFamily="34" charset="-128"/>
                <a:cs typeface="Arial Unicode MS" panose="020B0604020202020204" pitchFamily="34" charset="-128"/>
              </a:rPr>
              <a:t>autonomy; loyal to self</a:t>
            </a:r>
          </a:p>
          <a:p>
            <a:endParaRPr kumimoji="0" lang="en-US" altLang="zh-CN">
              <a:latin typeface="Arial Unicode MS" panose="020B0604020202020204" pitchFamily="34" charset="-128"/>
              <a:ea typeface="Arial Unicode MS" panose="020B0604020202020204" pitchFamily="34" charset="-128"/>
              <a:cs typeface="Arial Unicode MS" panose="020B0604020202020204" pitchFamily="34" charset="-128"/>
            </a:endParaRPr>
          </a:p>
          <a:p>
            <a:r>
              <a:rPr kumimoji="0" lang="en-US" altLang="zh-CN">
                <a:latin typeface="Arial Unicode MS" panose="020B0604020202020204" pitchFamily="34" charset="-128"/>
                <a:ea typeface="Arial Unicode MS" panose="020B0604020202020204" pitchFamily="34" charset="-128"/>
                <a:cs typeface="Arial Unicode MS" panose="020B0604020202020204" pitchFamily="34" charset="-128"/>
              </a:rPr>
              <a:t>Ambitious, hard worker;</a:t>
            </a:r>
          </a:p>
          <a:p>
            <a:r>
              <a:rPr kumimoji="0" lang="en-US" altLang="zh-CN">
                <a:latin typeface="Arial Unicode MS" panose="020B0604020202020204" pitchFamily="34" charset="-128"/>
                <a:ea typeface="Arial Unicode MS" panose="020B0604020202020204" pitchFamily="34" charset="-128"/>
                <a:cs typeface="Arial Unicode MS" panose="020B0604020202020204" pitchFamily="34" charset="-128"/>
              </a:rPr>
              <a:t>loyal to career</a:t>
            </a:r>
          </a:p>
          <a:p>
            <a:endParaRPr kumimoji="0" lang="en-US" altLang="zh-CN">
              <a:latin typeface="Arial Unicode MS" panose="020B0604020202020204" pitchFamily="34" charset="-128"/>
              <a:ea typeface="Arial Unicode MS" panose="020B0604020202020204" pitchFamily="34" charset="-128"/>
              <a:cs typeface="Arial Unicode MS" panose="020B0604020202020204" pitchFamily="34" charset="-128"/>
            </a:endParaRPr>
          </a:p>
          <a:p>
            <a:r>
              <a:rPr kumimoji="0" lang="en-US" altLang="zh-CN">
                <a:latin typeface="Arial Unicode MS" panose="020B0604020202020204" pitchFamily="34" charset="-128"/>
                <a:ea typeface="Arial Unicode MS" panose="020B0604020202020204" pitchFamily="34" charset="-128"/>
                <a:cs typeface="Arial Unicode MS" panose="020B0604020202020204" pitchFamily="34" charset="-128"/>
              </a:rPr>
              <a:t>Flexible, values leisure;</a:t>
            </a:r>
          </a:p>
          <a:p>
            <a:r>
              <a:rPr kumimoji="0" lang="en-US" altLang="zh-CN">
                <a:latin typeface="Arial Unicode MS" panose="020B0604020202020204" pitchFamily="34" charset="-128"/>
                <a:ea typeface="Arial Unicode MS" panose="020B0604020202020204" pitchFamily="34" charset="-128"/>
                <a:cs typeface="Arial Unicode MS" panose="020B0604020202020204" pitchFamily="34" charset="-128"/>
              </a:rPr>
              <a:t>loyal to relationships</a:t>
            </a:r>
          </a:p>
        </p:txBody>
      </p:sp>
      <p:sp>
        <p:nvSpPr>
          <p:cNvPr id="145420" name="Line 12">
            <a:extLst>
              <a:ext uri="{FF2B5EF4-FFF2-40B4-BE49-F238E27FC236}">
                <a16:creationId xmlns:a16="http://schemas.microsoft.com/office/drawing/2014/main" id="{DF4524EC-F741-41E6-87B9-7D338C38DB51}"/>
              </a:ext>
            </a:extLst>
          </p:cNvPr>
          <p:cNvSpPr>
            <a:spLocks noChangeShapeType="1"/>
          </p:cNvSpPr>
          <p:nvPr/>
        </p:nvSpPr>
        <p:spPr bwMode="auto">
          <a:xfrm>
            <a:off x="457200" y="2814638"/>
            <a:ext cx="82296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ustDataLst>
      <p:tags r:id="rId1"/>
    </p:custDataLst>
  </p:cSld>
  <p:clrMapOvr>
    <a:masterClrMapping/>
  </p:clrMapOvr>
  <p:transition>
    <p:split/>
  </p:transition>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7458" name="Rectangle 2">
            <a:extLst>
              <a:ext uri="{FF2B5EF4-FFF2-40B4-BE49-F238E27FC236}">
                <a16:creationId xmlns:a16="http://schemas.microsoft.com/office/drawing/2014/main" id="{A8448F82-48B6-44A9-80FC-7419ABEE33C8}"/>
              </a:ext>
            </a:extLst>
          </p:cNvPr>
          <p:cNvSpPr>
            <a:spLocks noGrp="1" noChangeArrowheads="1"/>
          </p:cNvSpPr>
          <p:nvPr>
            <p:ph type="title"/>
          </p:nvPr>
        </p:nvSpPr>
        <p:spPr bwMode="auto">
          <a:xfrm>
            <a:off x="685800" y="304800"/>
            <a:ext cx="7772400" cy="1143000"/>
          </a:xfrm>
          <a:noFill/>
          <a:ln>
            <a:solidFill>
              <a:schemeClr val="tx1"/>
            </a:solidFill>
            <a:miter lim="800000"/>
            <a:headEnd/>
            <a:tailEnd/>
          </a:ln>
          <a:extLst>
            <a:ext uri="{909E8E84-426E-40DD-AFC4-6F175D3DCCD1}">
              <a14:hiddenFill xmlns:a14="http://schemas.microsoft.com/office/drawing/2010/main">
                <a:solidFill>
                  <a:schemeClr val="folHlink"/>
                </a:solidFill>
              </a14:hiddenFill>
            </a:ext>
          </a:extLst>
        </p:spPr>
        <p:txBody>
          <a:bodyPr vert="horz" wrap="square" lIns="91440" tIns="45720" rIns="91440" bIns="45720" numCol="1" anchor="t" anchorCtr="0" compatLnSpc="1">
            <a:prstTxWarp prst="textNoShape">
              <a:avLst/>
            </a:prstTxWarp>
          </a:bodyPr>
          <a:lstStyle/>
          <a:p>
            <a:pPr eaLnBrk="1" hangingPunct="1"/>
            <a:r>
              <a:rPr lang="en-US" altLang="zh-CN" sz="48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48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何 謂 態 度？</a:t>
            </a:r>
            <a:br>
              <a:rPr lang="en-US" altLang="zh-CN" sz="48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US" altLang="zh-CN" sz="18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What Are Attitudes?</a:t>
            </a:r>
          </a:p>
        </p:txBody>
      </p:sp>
      <p:sp>
        <p:nvSpPr>
          <p:cNvPr id="147459" name="Rectangle 3">
            <a:extLst>
              <a:ext uri="{FF2B5EF4-FFF2-40B4-BE49-F238E27FC236}">
                <a16:creationId xmlns:a16="http://schemas.microsoft.com/office/drawing/2014/main" id="{073B6387-D2FD-44EB-BAC8-705360D3E022}"/>
              </a:ext>
            </a:extLst>
          </p:cNvPr>
          <p:cNvSpPr>
            <a:spLocks noGrp="1" noChangeArrowheads="1"/>
          </p:cNvSpPr>
          <p:nvPr>
            <p:ph type="body" sz="half" idx="2"/>
          </p:nvPr>
        </p:nvSpPr>
        <p:spPr bwMode="auto">
          <a:xfrm>
            <a:off x="1763688" y="1905000"/>
            <a:ext cx="6912768" cy="3829050"/>
          </a:xfrm>
          <a:noFill/>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eaLnBrk="1" hangingPunct="1">
              <a:lnSpc>
                <a:spcPct val="95000"/>
              </a:lnSpc>
            </a:pPr>
            <a:r>
              <a:rPr lang="en-US" altLang="zh-CN" sz="2800" dirty="0" err="1">
                <a:latin typeface="Arial Unicode MS" panose="020B0604020202020204" pitchFamily="34" charset="-128"/>
                <a:ea typeface="Arial Unicode MS" panose="020B0604020202020204" pitchFamily="34" charset="-128"/>
                <a:cs typeface="Arial Unicode MS" panose="020B0604020202020204" pitchFamily="34" charset="-128"/>
              </a:rPr>
              <a:t>個人或整個社會所偏愛或反對的行為作風或結果的最終態態（評价</a:t>
            </a:r>
            <a:r>
              <a:rPr lang="en-US" altLang="zh-CN" sz="28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CN" sz="2800" dirty="0" err="1">
                <a:latin typeface="Arial Unicode MS" panose="020B0604020202020204" pitchFamily="34" charset="-128"/>
                <a:ea typeface="Arial Unicode MS" panose="020B0604020202020204" pitchFamily="34" charset="-128"/>
                <a:cs typeface="Arial Unicode MS" panose="020B0604020202020204" pitchFamily="34" charset="-128"/>
              </a:rPr>
              <a:t>態度通常反映感覺，并且在行為上反映出來</a:t>
            </a:r>
            <a:endParaRPr lang="en-US" altLang="zh-CN" sz="2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lnSpc>
                <a:spcPct val="95000"/>
              </a:lnSpc>
              <a:buFontTx/>
              <a:buNone/>
            </a:pPr>
            <a:endParaRPr lang="en-US" altLang="zh-CN" sz="900"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lnSpc>
                <a:spcPct val="95000"/>
              </a:lnSpc>
              <a:buFontTx/>
              <a:buNone/>
            </a:pPr>
            <a:endParaRPr lang="en-US" altLang="zh-CN" sz="1400"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lnSpc>
                <a:spcPct val="95000"/>
              </a:lnSpc>
            </a:pPr>
            <a:r>
              <a:rPr lang="en-US" altLang="zh-CN" sz="3600" dirty="0" err="1">
                <a:latin typeface="Arial Unicode MS" panose="020B0604020202020204" pitchFamily="34" charset="-128"/>
                <a:ea typeface="Arial Unicode MS" panose="020B0604020202020204" pitchFamily="34" charset="-128"/>
                <a:cs typeface="Arial Unicode MS" panose="020B0604020202020204" pitchFamily="34" charset="-128"/>
              </a:rPr>
              <a:t>認知內涵</a:t>
            </a:r>
            <a:r>
              <a:rPr lang="en-US" altLang="zh-CN" sz="1600" dirty="0" err="1">
                <a:latin typeface="Arial Unicode MS" panose="020B0604020202020204" pitchFamily="34" charset="-128"/>
                <a:ea typeface="Arial Unicode MS" panose="020B0604020202020204" pitchFamily="34" charset="-128"/>
                <a:cs typeface="Arial Unicode MS" panose="020B0604020202020204" pitchFamily="34" charset="-128"/>
              </a:rPr>
              <a:t>Cognitive</a:t>
            </a:r>
            <a:r>
              <a:rPr lang="en-US" altLang="zh-CN" sz="1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1600" dirty="0">
                <a:latin typeface="Arial Unicode MS" panose="020B0604020202020204" pitchFamily="34" charset="-128"/>
                <a:ea typeface="Arial Unicode MS" panose="020B0604020202020204" pitchFamily="34" charset="-128"/>
                <a:cs typeface="Arial Unicode MS" panose="020B0604020202020204" pitchFamily="34" charset="-128"/>
              </a:rPr>
              <a:t>component</a:t>
            </a:r>
            <a:r>
              <a:rPr lang="en-US" altLang="zh-CN" sz="1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16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CN" sz="1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1800" dirty="0">
                <a:latin typeface="Arial Unicode MS" panose="020B0604020202020204" pitchFamily="34" charset="-128"/>
                <a:ea typeface="Arial Unicode MS" panose="020B0604020202020204" pitchFamily="34" charset="-128"/>
                <a:cs typeface="Arial Unicode MS" panose="020B0604020202020204" pitchFamily="34" charset="-128"/>
              </a:rPr>
              <a:t>歧</a:t>
            </a:r>
            <a:r>
              <a:rPr lang="en-US" altLang="zh-CN" sz="1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1800" dirty="0">
                <a:latin typeface="Arial Unicode MS" panose="020B0604020202020204" pitchFamily="34" charset="-128"/>
                <a:ea typeface="Arial Unicode MS" panose="020B0604020202020204" pitchFamily="34" charset="-128"/>
                <a:cs typeface="Arial Unicode MS" panose="020B0604020202020204" pitchFamily="34" charset="-128"/>
              </a:rPr>
              <a:t>視</a:t>
            </a:r>
            <a:r>
              <a:rPr lang="en-US" altLang="zh-CN" sz="1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1800" dirty="0">
                <a:latin typeface="Arial Unicode MS" panose="020B0604020202020204" pitchFamily="34" charset="-128"/>
                <a:ea typeface="Arial Unicode MS" panose="020B0604020202020204" pitchFamily="34" charset="-128"/>
                <a:cs typeface="Arial Unicode MS" panose="020B0604020202020204" pitchFamily="34" charset="-128"/>
              </a:rPr>
              <a:t>是</a:t>
            </a:r>
            <a:r>
              <a:rPr lang="en-US" altLang="zh-CN" sz="1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1800" dirty="0">
                <a:latin typeface="Arial Unicode MS" panose="020B0604020202020204" pitchFamily="34" charset="-128"/>
                <a:ea typeface="Arial Unicode MS" panose="020B0604020202020204" pitchFamily="34" charset="-128"/>
                <a:cs typeface="Arial Unicode MS" panose="020B0604020202020204" pitchFamily="34" charset="-128"/>
              </a:rPr>
              <a:t>錯</a:t>
            </a:r>
            <a:r>
              <a:rPr lang="en-US" altLang="zh-CN" sz="1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1800" dirty="0">
                <a:latin typeface="Arial Unicode MS" panose="020B0604020202020204" pitchFamily="34" charset="-128"/>
                <a:ea typeface="Arial Unicode MS" panose="020B0604020202020204" pitchFamily="34" charset="-128"/>
                <a:cs typeface="Arial Unicode MS" panose="020B0604020202020204" pitchFamily="34" charset="-128"/>
              </a:rPr>
              <a:t>誤</a:t>
            </a:r>
            <a:r>
              <a:rPr lang="en-US" altLang="zh-CN" sz="1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1800" dirty="0">
                <a:latin typeface="Arial Unicode MS" panose="020B0604020202020204" pitchFamily="34" charset="-128"/>
                <a:ea typeface="Arial Unicode MS" panose="020B0604020202020204" pitchFamily="34" charset="-128"/>
                <a:cs typeface="Arial Unicode MS" panose="020B0604020202020204" pitchFamily="34" charset="-128"/>
              </a:rPr>
              <a:t>的〕</a:t>
            </a:r>
          </a:p>
          <a:p>
            <a:pPr eaLnBrk="1" hangingPunct="1">
              <a:lnSpc>
                <a:spcPct val="95000"/>
              </a:lnSpc>
            </a:pPr>
            <a:r>
              <a:rPr lang="en-US" altLang="zh-CN"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600" dirty="0" err="1">
                <a:latin typeface="Arial Unicode MS" panose="020B0604020202020204" pitchFamily="34" charset="-128"/>
                <a:ea typeface="Arial Unicode MS" panose="020B0604020202020204" pitchFamily="34" charset="-128"/>
                <a:cs typeface="Arial Unicode MS" panose="020B0604020202020204" pitchFamily="34" charset="-128"/>
              </a:rPr>
              <a:t>情感內涵</a:t>
            </a:r>
            <a:r>
              <a:rPr lang="en-US" altLang="zh-CN" sz="1600" dirty="0" err="1">
                <a:latin typeface="Arial Unicode MS" panose="020B0604020202020204" pitchFamily="34" charset="-128"/>
                <a:ea typeface="Arial Unicode MS" panose="020B0604020202020204" pitchFamily="34" charset="-128"/>
                <a:cs typeface="Arial Unicode MS" panose="020B0604020202020204" pitchFamily="34" charset="-128"/>
              </a:rPr>
              <a:t>Affective</a:t>
            </a:r>
            <a:r>
              <a:rPr lang="en-US" altLang="zh-CN" sz="1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1600" dirty="0">
                <a:latin typeface="Arial Unicode MS" panose="020B0604020202020204" pitchFamily="34" charset="-128"/>
                <a:ea typeface="Arial Unicode MS" panose="020B0604020202020204" pitchFamily="34" charset="-128"/>
                <a:cs typeface="Arial Unicode MS" panose="020B0604020202020204" pitchFamily="34" charset="-128"/>
              </a:rPr>
              <a:t>component</a:t>
            </a:r>
            <a:r>
              <a:rPr lang="en-US" altLang="zh-CN" sz="1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16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CN" sz="1800" dirty="0">
                <a:latin typeface="Arial Unicode MS" panose="020B0604020202020204" pitchFamily="34" charset="-128"/>
                <a:ea typeface="Arial Unicode MS" panose="020B0604020202020204" pitchFamily="34" charset="-128"/>
                <a:cs typeface="Arial Unicode MS" panose="020B0604020202020204" pitchFamily="34" charset="-128"/>
              </a:rPr>
              <a:t>情</a:t>
            </a:r>
            <a:r>
              <a:rPr lang="en-US" altLang="zh-CN" sz="1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1800" dirty="0">
                <a:latin typeface="Arial Unicode MS" panose="020B0604020202020204" pitchFamily="34" charset="-128"/>
                <a:ea typeface="Arial Unicode MS" panose="020B0604020202020204" pitchFamily="34" charset="-128"/>
                <a:cs typeface="Arial Unicode MS" panose="020B0604020202020204" pitchFamily="34" charset="-128"/>
              </a:rPr>
              <a:t>緒</a:t>
            </a:r>
            <a:r>
              <a:rPr lang="en-US" altLang="zh-CN" sz="1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1800" dirty="0">
                <a:latin typeface="Arial Unicode MS" panose="020B0604020202020204" pitchFamily="34" charset="-128"/>
                <a:ea typeface="Arial Unicode MS" panose="020B0604020202020204" pitchFamily="34" charset="-128"/>
                <a:cs typeface="Arial Unicode MS" panose="020B0604020202020204" pitchFamily="34" charset="-128"/>
              </a:rPr>
              <a:t>與</a:t>
            </a:r>
            <a:r>
              <a:rPr lang="en-US" altLang="zh-CN" sz="1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1800" dirty="0">
                <a:latin typeface="Arial Unicode MS" panose="020B0604020202020204" pitchFamily="34" charset="-128"/>
                <a:ea typeface="Arial Unicode MS" panose="020B0604020202020204" pitchFamily="34" charset="-128"/>
                <a:cs typeface="Arial Unicode MS" panose="020B0604020202020204" pitchFamily="34" charset="-128"/>
              </a:rPr>
              <a:t>感</a:t>
            </a:r>
            <a:r>
              <a:rPr lang="en-US" altLang="zh-CN" sz="1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1800" dirty="0">
                <a:latin typeface="Arial Unicode MS" panose="020B0604020202020204" pitchFamily="34" charset="-128"/>
                <a:ea typeface="Arial Unicode MS" panose="020B0604020202020204" pitchFamily="34" charset="-128"/>
                <a:cs typeface="Arial Unicode MS" panose="020B0604020202020204" pitchFamily="34" charset="-128"/>
              </a:rPr>
              <a:t>覺</a:t>
            </a:r>
            <a:r>
              <a:rPr lang="en-US" altLang="zh-CN" sz="1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1800" dirty="0">
                <a:latin typeface="Arial Unicode MS" panose="020B0604020202020204" pitchFamily="34" charset="-128"/>
                <a:ea typeface="Arial Unicode MS" panose="020B0604020202020204" pitchFamily="34" charset="-128"/>
                <a:cs typeface="Arial Unicode MS" panose="020B0604020202020204" pitchFamily="34" charset="-128"/>
              </a:rPr>
              <a:t>部</a:t>
            </a:r>
            <a:r>
              <a:rPr lang="en-US" altLang="zh-CN" sz="1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1800" dirty="0">
                <a:latin typeface="Arial Unicode MS" panose="020B0604020202020204" pitchFamily="34" charset="-128"/>
                <a:ea typeface="Arial Unicode MS" panose="020B0604020202020204" pitchFamily="34" charset="-128"/>
                <a:cs typeface="Arial Unicode MS" panose="020B0604020202020204" pitchFamily="34" charset="-128"/>
              </a:rPr>
              <a:t>分〕</a:t>
            </a:r>
          </a:p>
          <a:p>
            <a:pPr eaLnBrk="1" hangingPunct="1">
              <a:lnSpc>
                <a:spcPct val="95000"/>
              </a:lnSpc>
            </a:pPr>
            <a:r>
              <a:rPr lang="en-US" altLang="zh-CN"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600" dirty="0" err="1">
                <a:latin typeface="Arial Unicode MS" panose="020B0604020202020204" pitchFamily="34" charset="-128"/>
                <a:ea typeface="Arial Unicode MS" panose="020B0604020202020204" pitchFamily="34" charset="-128"/>
                <a:cs typeface="Arial Unicode MS" panose="020B0604020202020204" pitchFamily="34" charset="-128"/>
              </a:rPr>
              <a:t>行為內涵</a:t>
            </a:r>
            <a:r>
              <a:rPr lang="en-US" altLang="zh-CN" sz="1600" dirty="0" err="1">
                <a:latin typeface="Arial Unicode MS" panose="020B0604020202020204" pitchFamily="34" charset="-128"/>
                <a:ea typeface="Arial Unicode MS" panose="020B0604020202020204" pitchFamily="34" charset="-128"/>
                <a:cs typeface="Arial Unicode MS" panose="020B0604020202020204" pitchFamily="34" charset="-128"/>
              </a:rPr>
              <a:t>Behavioral</a:t>
            </a:r>
            <a:r>
              <a:rPr lang="en-US" altLang="zh-CN" sz="1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1600" dirty="0">
                <a:latin typeface="Arial Unicode MS" panose="020B0604020202020204" pitchFamily="34" charset="-128"/>
                <a:ea typeface="Arial Unicode MS" panose="020B0604020202020204" pitchFamily="34" charset="-128"/>
                <a:cs typeface="Arial Unicode MS" panose="020B0604020202020204" pitchFamily="34" charset="-128"/>
              </a:rPr>
              <a:t>component</a:t>
            </a:r>
            <a:r>
              <a:rPr lang="en-US" altLang="zh-CN" sz="1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18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CN" sz="1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1800" dirty="0">
                <a:latin typeface="Arial Unicode MS" panose="020B0604020202020204" pitchFamily="34" charset="-128"/>
                <a:ea typeface="Arial Unicode MS" panose="020B0604020202020204" pitchFamily="34" charset="-128"/>
                <a:cs typeface="Arial Unicode MS" panose="020B0604020202020204" pitchFamily="34" charset="-128"/>
              </a:rPr>
              <a:t>平</a:t>
            </a:r>
            <a:r>
              <a:rPr lang="en-US" altLang="zh-CN" sz="1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1800" dirty="0">
                <a:latin typeface="Arial Unicode MS" panose="020B0604020202020204" pitchFamily="34" charset="-128"/>
                <a:ea typeface="Arial Unicode MS" panose="020B0604020202020204" pitchFamily="34" charset="-128"/>
                <a:cs typeface="Arial Unicode MS" panose="020B0604020202020204" pitchFamily="34" charset="-128"/>
              </a:rPr>
              <a:t>衡</a:t>
            </a:r>
            <a:r>
              <a:rPr lang="en-US" altLang="zh-CN" sz="1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1800" dirty="0">
                <a:latin typeface="Arial Unicode MS" panose="020B0604020202020204" pitchFamily="34" charset="-128"/>
                <a:ea typeface="Arial Unicode MS" panose="020B0604020202020204" pitchFamily="34" charset="-128"/>
                <a:cs typeface="Arial Unicode MS" panose="020B0604020202020204" pitchFamily="34" charset="-128"/>
              </a:rPr>
              <a:t>的</a:t>
            </a:r>
            <a:r>
              <a:rPr lang="en-US" altLang="zh-CN" sz="1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1800" dirty="0">
                <a:latin typeface="Arial Unicode MS" panose="020B0604020202020204" pitchFamily="34" charset="-128"/>
                <a:ea typeface="Arial Unicode MS" panose="020B0604020202020204" pitchFamily="34" charset="-128"/>
                <a:cs typeface="Arial Unicode MS" panose="020B0604020202020204" pitchFamily="34" charset="-128"/>
              </a:rPr>
              <a:t>意</a:t>
            </a:r>
            <a:r>
              <a:rPr lang="en-US" altLang="zh-CN" sz="1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1800" dirty="0">
                <a:latin typeface="Arial Unicode MS" panose="020B0604020202020204" pitchFamily="34" charset="-128"/>
                <a:ea typeface="Arial Unicode MS" panose="020B0604020202020204" pitchFamily="34" charset="-128"/>
                <a:cs typeface="Arial Unicode MS" panose="020B0604020202020204" pitchFamily="34" charset="-128"/>
              </a:rPr>
              <a:t>圖〕</a:t>
            </a:r>
          </a:p>
        </p:txBody>
      </p:sp>
      <p:graphicFrame>
        <p:nvGraphicFramePr>
          <p:cNvPr id="147460" name="Object 4">
            <a:extLst>
              <a:ext uri="{FF2B5EF4-FFF2-40B4-BE49-F238E27FC236}">
                <a16:creationId xmlns:a16="http://schemas.microsoft.com/office/drawing/2014/main" id="{917FC6EF-FC79-48B2-BD4B-2AE77221A92D}"/>
              </a:ext>
            </a:extLst>
          </p:cNvPr>
          <p:cNvGraphicFramePr>
            <a:graphicFrameLocks noGrp="1" noChangeAspect="1"/>
          </p:cNvGraphicFramePr>
          <p:nvPr>
            <p:ph type="clipArt" sz="half" idx="1"/>
            <p:extLst>
              <p:ext uri="{D42A27DB-BD31-4B8C-83A1-F6EECF244321}">
                <p14:modId xmlns:p14="http://schemas.microsoft.com/office/powerpoint/2010/main" val="935835805"/>
              </p:ext>
            </p:extLst>
          </p:nvPr>
        </p:nvGraphicFramePr>
        <p:xfrm>
          <a:off x="443405" y="2053605"/>
          <a:ext cx="1443038" cy="3531840"/>
        </p:xfrm>
        <a:graphic>
          <a:graphicData uri="http://schemas.openxmlformats.org/presentationml/2006/ole">
            <mc:AlternateContent xmlns:mc="http://schemas.openxmlformats.org/markup-compatibility/2006">
              <mc:Choice xmlns:v="urn:schemas-microsoft-com:vml" Requires="v">
                <p:oleObj spid="_x0000_s147602" name="Clip" r:id="rId5" imgW="1235075" imgH="3521075" progId="MS_ClipArt_Gallery.2">
                  <p:embed/>
                </p:oleObj>
              </mc:Choice>
              <mc:Fallback>
                <p:oleObj name="Clip" r:id="rId5" imgW="1235075" imgH="3521075" progId="MS_ClipArt_Gallery.2">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405" y="2053605"/>
                        <a:ext cx="1443038" cy="3531840"/>
                      </a:xfrm>
                      <a:prstGeom prst="rect">
                        <a:avLst/>
                      </a:prstGeom>
                      <a:noFill/>
                      <a:ln>
                        <a:noFill/>
                      </a:ln>
                      <a:effectLst/>
                    </p:spPr>
                  </p:pic>
                </p:oleObj>
              </mc:Fallback>
            </mc:AlternateContent>
          </a:graphicData>
        </a:graphic>
      </p:graphicFrame>
    </p:spTree>
    <p:custDataLst>
      <p:tags r:id="rId2"/>
    </p:custData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6" name="Rectangle 2">
            <a:extLst>
              <a:ext uri="{FF2B5EF4-FFF2-40B4-BE49-F238E27FC236}">
                <a16:creationId xmlns:a16="http://schemas.microsoft.com/office/drawing/2014/main" id="{EA5D3349-38CB-4334-9B18-BCFB4D09B862}"/>
              </a:ext>
            </a:extLst>
          </p:cNvPr>
          <p:cNvSpPr>
            <a:spLocks noGrp="1" noChangeArrowheads="1"/>
          </p:cNvSpPr>
          <p:nvPr>
            <p:ph type="title"/>
          </p:nvPr>
        </p:nvSpPr>
        <p:spPr bwMode="auto">
          <a:xfrm>
            <a:off x="685800" y="609600"/>
            <a:ext cx="7772400" cy="875184"/>
          </a:xfrm>
          <a:solidFill>
            <a:schemeClr val="folHlink"/>
          </a:solidFill>
          <a:ln>
            <a:solidFill>
              <a:schemeClr val="tx1"/>
            </a:solidFill>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CN" sz="48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態度種類 </a:t>
            </a:r>
            <a:r>
              <a:rPr lang="en-US" altLang="zh-CN" sz="28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Types of Attitudes</a:t>
            </a:r>
          </a:p>
        </p:txBody>
      </p:sp>
      <p:sp>
        <p:nvSpPr>
          <p:cNvPr id="149507" name="Rectangle 3">
            <a:extLst>
              <a:ext uri="{FF2B5EF4-FFF2-40B4-BE49-F238E27FC236}">
                <a16:creationId xmlns:a16="http://schemas.microsoft.com/office/drawing/2014/main" id="{374545B4-93CC-4E3C-A830-A96F370D9DDE}"/>
              </a:ext>
            </a:extLst>
          </p:cNvPr>
          <p:cNvSpPr>
            <a:spLocks noGrp="1" noChangeArrowheads="1"/>
          </p:cNvSpPr>
          <p:nvPr>
            <p:ph type="body" sz="half" idx="2"/>
          </p:nvPr>
        </p:nvSpPr>
        <p:spPr bwMode="auto">
          <a:xfrm>
            <a:off x="2123728" y="2276872"/>
            <a:ext cx="6781800" cy="3429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150000"/>
              </a:lnSpc>
            </a:pPr>
            <a:r>
              <a:rPr lang="en-US" altLang="zh-CN" sz="3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600" dirty="0" err="1">
                <a:latin typeface="Arial Unicode MS" panose="020B0604020202020204" pitchFamily="34" charset="-128"/>
                <a:ea typeface="Arial Unicode MS" panose="020B0604020202020204" pitchFamily="34" charset="-128"/>
                <a:cs typeface="Arial Unicode MS" panose="020B0604020202020204" pitchFamily="34" charset="-128"/>
              </a:rPr>
              <a:t>工作滿足</a:t>
            </a:r>
            <a:r>
              <a:rPr lang="en-US" altLang="zh-CN" sz="3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000" dirty="0">
                <a:latin typeface="Arial Unicode MS" panose="020B0604020202020204" pitchFamily="34" charset="-128"/>
                <a:ea typeface="Arial Unicode MS" panose="020B0604020202020204" pitchFamily="34" charset="-128"/>
                <a:cs typeface="Arial Unicode MS" panose="020B0604020202020204" pitchFamily="34" charset="-128"/>
              </a:rPr>
              <a:t>Job satisfaction</a:t>
            </a:r>
          </a:p>
          <a:p>
            <a:pPr eaLnBrk="1" hangingPunct="1">
              <a:lnSpc>
                <a:spcPct val="150000"/>
              </a:lnSpc>
            </a:pPr>
            <a:r>
              <a:rPr lang="en-US" altLang="zh-CN" sz="3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600" dirty="0" err="1">
                <a:latin typeface="Arial Unicode MS" panose="020B0604020202020204" pitchFamily="34" charset="-128"/>
                <a:ea typeface="Arial Unicode MS" panose="020B0604020202020204" pitchFamily="34" charset="-128"/>
                <a:cs typeface="Arial Unicode MS" panose="020B0604020202020204" pitchFamily="34" charset="-128"/>
              </a:rPr>
              <a:t>工作投入</a:t>
            </a:r>
            <a:r>
              <a:rPr lang="en-US" altLang="zh-CN" sz="3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000" dirty="0">
                <a:latin typeface="Arial Unicode MS" panose="020B0604020202020204" pitchFamily="34" charset="-128"/>
                <a:ea typeface="Arial Unicode MS" panose="020B0604020202020204" pitchFamily="34" charset="-128"/>
                <a:cs typeface="Arial Unicode MS" panose="020B0604020202020204" pitchFamily="34" charset="-128"/>
              </a:rPr>
              <a:t>Job involvement</a:t>
            </a:r>
          </a:p>
          <a:p>
            <a:pPr eaLnBrk="1" hangingPunct="1">
              <a:lnSpc>
                <a:spcPct val="150000"/>
              </a:lnSpc>
            </a:pPr>
            <a:r>
              <a:rPr lang="en-US" altLang="zh-CN" sz="3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600" dirty="0" err="1">
                <a:latin typeface="Arial Unicode MS" panose="020B0604020202020204" pitchFamily="34" charset="-128"/>
                <a:ea typeface="Arial Unicode MS" panose="020B0604020202020204" pitchFamily="34" charset="-128"/>
                <a:cs typeface="Arial Unicode MS" panose="020B0604020202020204" pitchFamily="34" charset="-128"/>
              </a:rPr>
              <a:t>組織認同</a:t>
            </a:r>
            <a:r>
              <a:rPr lang="en-US" altLang="zh-CN" sz="3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000" dirty="0">
                <a:latin typeface="Arial Unicode MS" panose="020B0604020202020204" pitchFamily="34" charset="-128"/>
                <a:ea typeface="Arial Unicode MS" panose="020B0604020202020204" pitchFamily="34" charset="-128"/>
                <a:cs typeface="Arial Unicode MS" panose="020B0604020202020204" pitchFamily="34" charset="-128"/>
              </a:rPr>
              <a:t>Organizational commitment</a:t>
            </a:r>
          </a:p>
        </p:txBody>
      </p:sp>
      <p:graphicFrame>
        <p:nvGraphicFramePr>
          <p:cNvPr id="7" name="Object 4">
            <a:extLst>
              <a:ext uri="{FF2B5EF4-FFF2-40B4-BE49-F238E27FC236}">
                <a16:creationId xmlns:a16="http://schemas.microsoft.com/office/drawing/2014/main" id="{3FD908CB-9744-4090-86F5-F25D2A37C255}"/>
              </a:ext>
            </a:extLst>
          </p:cNvPr>
          <p:cNvGraphicFramePr>
            <a:graphicFrameLocks noChangeAspect="1"/>
          </p:cNvGraphicFramePr>
          <p:nvPr>
            <p:extLst>
              <p:ext uri="{D42A27DB-BD31-4B8C-83A1-F6EECF244321}">
                <p14:modId xmlns:p14="http://schemas.microsoft.com/office/powerpoint/2010/main" val="963697974"/>
              </p:ext>
            </p:extLst>
          </p:nvPr>
        </p:nvGraphicFramePr>
        <p:xfrm>
          <a:off x="443405" y="2053605"/>
          <a:ext cx="1443038" cy="3531840"/>
        </p:xfrm>
        <a:graphic>
          <a:graphicData uri="http://schemas.openxmlformats.org/presentationml/2006/ole">
            <mc:AlternateContent xmlns:mc="http://schemas.openxmlformats.org/markup-compatibility/2006">
              <mc:Choice xmlns:v="urn:schemas-microsoft-com:vml" Requires="v">
                <p:oleObj spid="_x0000_s149650" name="Clip" r:id="rId5" imgW="1235075" imgH="3521075" progId="MS_ClipArt_Gallery.2">
                  <p:embed/>
                </p:oleObj>
              </mc:Choice>
              <mc:Fallback>
                <p:oleObj name="Clip" r:id="rId5" imgW="1235075" imgH="3521075" progId="MS_ClipArt_Gallery.2">
                  <p:embed/>
                  <p:pic>
                    <p:nvPicPr>
                      <p:cNvPr id="147460" name="Object 4">
                        <a:extLst>
                          <a:ext uri="{FF2B5EF4-FFF2-40B4-BE49-F238E27FC236}">
                            <a16:creationId xmlns:a16="http://schemas.microsoft.com/office/drawing/2014/main" id="{917FC6EF-FC79-48B2-BD4B-2AE77221A92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3405" y="2053605"/>
                        <a:ext cx="1443038" cy="3531840"/>
                      </a:xfrm>
                      <a:prstGeom prst="rect">
                        <a:avLst/>
                      </a:prstGeom>
                      <a:noFill/>
                      <a:ln>
                        <a:noFill/>
                      </a:ln>
                      <a:effectLst/>
                    </p:spPr>
                  </p:pic>
                </p:oleObj>
              </mc:Fallback>
            </mc:AlternateContent>
          </a:graphicData>
        </a:graphic>
      </p:graphicFrame>
    </p:spTree>
    <p:custDataLst>
      <p:tags r:id="rId2"/>
    </p:custDataLst>
  </p:cSld>
  <p:clrMapOvr>
    <a:masterClrMapping/>
  </p:clrMapOvr>
  <p:transition>
    <p:wipe dir="d"/>
  </p:transition>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1555" name="Rectangle 2">
            <a:extLst>
              <a:ext uri="{FF2B5EF4-FFF2-40B4-BE49-F238E27FC236}">
                <a16:creationId xmlns:a16="http://schemas.microsoft.com/office/drawing/2014/main" id="{102512A8-ED8E-457B-B0F1-C9C13AC23AA3}"/>
              </a:ext>
            </a:extLst>
          </p:cNvPr>
          <p:cNvSpPr>
            <a:spLocks noChangeArrowheads="1"/>
          </p:cNvSpPr>
          <p:nvPr/>
        </p:nvSpPr>
        <p:spPr bwMode="auto">
          <a:xfrm>
            <a:off x="4800600" y="685800"/>
            <a:ext cx="3886200" cy="1295400"/>
          </a:xfrm>
          <a:prstGeom prst="rect">
            <a:avLst/>
          </a:prstGeom>
          <a:gradFill rotWithShape="0">
            <a:gsLst>
              <a:gs pos="0">
                <a:schemeClr val="folHlink"/>
              </a:gs>
              <a:gs pos="100000">
                <a:srgbClr val="FFFFFF"/>
              </a:gs>
            </a:gsLst>
            <a:lin ang="5400000" scaled="1"/>
          </a:gradFill>
          <a:ln w="9525">
            <a:miter lim="800000"/>
            <a:headEnd/>
            <a:tailEnd/>
          </a:ln>
          <a:effectLst/>
          <a:scene3d>
            <a:camera prst="legacyPerspectiveBottom"/>
            <a:lightRig rig="legacyFlat3" dir="t"/>
          </a:scene3d>
          <a:sp3d extrusionH="887400" prstMaterial="legacyMatte">
            <a:bevelT w="13500" h="13500" prst="angle"/>
            <a:bevelB w="13500" h="13500" prst="angle"/>
            <a:extrusionClr>
              <a:schemeClr val="folHlink"/>
            </a:extrusionClr>
            <a:contourClr>
              <a:schemeClr val="folHlink"/>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CN" sz="32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重要元素</a:t>
            </a:r>
            <a:endParaRPr kumimoji="0" lang="en-US" altLang="zh-CN" sz="36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kumimoji="0" lang="en-US" altLang="zh-CN" sz="20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Importance </a:t>
            </a:r>
          </a:p>
          <a:p>
            <a:pPr algn="ctr"/>
            <a:r>
              <a:rPr kumimoji="0" lang="en-US" altLang="zh-CN" sz="20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of the Elements</a:t>
            </a:r>
          </a:p>
        </p:txBody>
      </p:sp>
      <p:sp>
        <p:nvSpPr>
          <p:cNvPr id="223235" name="Rectangle 3">
            <a:extLst>
              <a:ext uri="{FF2B5EF4-FFF2-40B4-BE49-F238E27FC236}">
                <a16:creationId xmlns:a16="http://schemas.microsoft.com/office/drawing/2014/main" id="{85B03C13-39C6-499D-BAD4-D62AFC2F4040}"/>
              </a:ext>
            </a:extLst>
          </p:cNvPr>
          <p:cNvSpPr>
            <a:spLocks noChangeArrowheads="1"/>
          </p:cNvSpPr>
          <p:nvPr/>
        </p:nvSpPr>
        <p:spPr bwMode="auto">
          <a:xfrm>
            <a:off x="755576" y="2476500"/>
            <a:ext cx="3130624" cy="1905000"/>
          </a:xfrm>
          <a:prstGeom prst="rect">
            <a:avLst/>
          </a:prstGeom>
          <a:gradFill rotWithShape="0">
            <a:gsLst>
              <a:gs pos="0">
                <a:schemeClr val="folHlink"/>
              </a:gs>
              <a:gs pos="50000">
                <a:srgbClr val="CCFFFF"/>
              </a:gs>
              <a:gs pos="100000">
                <a:schemeClr val="folHlink"/>
              </a:gs>
            </a:gsLst>
            <a:lin ang="5400000" scaled="1"/>
          </a:gradFill>
          <a:ln>
            <a:noFill/>
          </a:ln>
          <a:effectLst/>
          <a:scene3d>
            <a:camera prst="legacyPerspectiveBottom"/>
            <a:lightRig rig="legacyFlat3" dir="t"/>
          </a:scene3d>
          <a:sp3d extrusionH="887400" prstMaterial="legacyMatte">
            <a:bevelT w="13500" h="13500" prst="angle"/>
            <a:bevelB w="13500" h="13500" prst="angle"/>
            <a:extrusionClr>
              <a:srgbClr val="CCFFFF"/>
            </a:extrusionClr>
            <a:contourClr>
              <a:srgbClr val="CCFFFF"/>
            </a:contourClr>
          </a:sp3d>
        </p:spPr>
        <p:txBody>
          <a:bodyPr wrap="none" anchor="ctr">
            <a:flatTx/>
          </a:bodyPr>
          <a:lstStyle/>
          <a:p>
            <a:pPr algn="ctr">
              <a:defRPr/>
            </a:pPr>
            <a:r>
              <a:rPr kumimoji="0" lang="en-US" altLang="zh-CN" sz="4000">
                <a:solidFill>
                  <a:schemeClr val="bg1"/>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40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認知失調</a:t>
            </a:r>
            <a:endParaRPr kumimoji="0" lang="en-US" altLang="zh-CN" sz="48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defRPr/>
            </a:pPr>
            <a:r>
              <a:rPr kumimoji="0" lang="en-US" altLang="zh-CN" sz="24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Cognitive</a:t>
            </a:r>
          </a:p>
          <a:p>
            <a:pPr algn="ctr">
              <a:defRPr/>
            </a:pPr>
            <a:r>
              <a:rPr kumimoji="0" lang="en-US" altLang="zh-CN" sz="24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Dissonance</a:t>
            </a:r>
          </a:p>
        </p:txBody>
      </p:sp>
      <p:sp>
        <p:nvSpPr>
          <p:cNvPr id="223236" name="Rectangle 4">
            <a:extLst>
              <a:ext uri="{FF2B5EF4-FFF2-40B4-BE49-F238E27FC236}">
                <a16:creationId xmlns:a16="http://schemas.microsoft.com/office/drawing/2014/main" id="{F8F74CB4-4A73-4B93-9FCC-82E73A2B169B}"/>
              </a:ext>
            </a:extLst>
          </p:cNvPr>
          <p:cNvSpPr>
            <a:spLocks noChangeArrowheads="1"/>
          </p:cNvSpPr>
          <p:nvPr/>
        </p:nvSpPr>
        <p:spPr bwMode="auto">
          <a:xfrm>
            <a:off x="4800600" y="2781300"/>
            <a:ext cx="3886200" cy="1295400"/>
          </a:xfrm>
          <a:prstGeom prst="rect">
            <a:avLst/>
          </a:prstGeom>
          <a:gradFill rotWithShape="0">
            <a:gsLst>
              <a:gs pos="0">
                <a:schemeClr val="folHlink"/>
              </a:gs>
              <a:gs pos="50000">
                <a:srgbClr val="FFFFFF"/>
              </a:gs>
              <a:gs pos="100000">
                <a:schemeClr val="folHlink"/>
              </a:gs>
            </a:gsLst>
            <a:lin ang="5400000" scaled="1"/>
          </a:gradFill>
          <a:ln>
            <a:noFill/>
          </a:ln>
          <a:effectLst/>
          <a:scene3d>
            <a:camera prst="legacyPerspectiveBottom"/>
            <a:lightRig rig="legacyFlat3" dir="t"/>
          </a:scene3d>
          <a:sp3d extrusionH="887400" prstMaterial="legacyMatte">
            <a:bevelT w="13500" h="13500" prst="angle"/>
            <a:bevelB w="13500" h="13500" prst="angle"/>
            <a:extrusionClr>
              <a:schemeClr val="folHlink"/>
            </a:extrusionClr>
            <a:contourClr>
              <a:schemeClr val="folHlink"/>
            </a:contourClr>
          </a:sp3d>
        </p:spPr>
        <p:txBody>
          <a:bodyPr wrap="none" anchor="ctr">
            <a:flatTx/>
          </a:bodyPr>
          <a:lstStyle/>
          <a:p>
            <a:pPr algn="ctr">
              <a:defRPr/>
            </a:pPr>
            <a:r>
              <a:rPr kumimoji="0" lang="en-US" altLang="zh-CN" sz="32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個人影嚮程度</a:t>
            </a:r>
            <a:endParaRPr kumimoji="0" lang="en-US" altLang="zh-CN" sz="40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defRPr/>
            </a:pPr>
            <a:r>
              <a:rPr kumimoji="0" lang="en-US" altLang="zh-CN" sz="2000">
                <a:solidFill>
                  <a:schemeClr val="bg1"/>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Degree of</a:t>
            </a:r>
          </a:p>
          <a:p>
            <a:pPr algn="ctr">
              <a:defRPr/>
            </a:pPr>
            <a:r>
              <a:rPr kumimoji="0" lang="en-US" altLang="zh-CN" sz="2000">
                <a:solidFill>
                  <a:schemeClr val="bg1"/>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Personal Influence</a:t>
            </a:r>
          </a:p>
        </p:txBody>
      </p:sp>
      <p:sp>
        <p:nvSpPr>
          <p:cNvPr id="151558" name="Rectangle 5">
            <a:extLst>
              <a:ext uri="{FF2B5EF4-FFF2-40B4-BE49-F238E27FC236}">
                <a16:creationId xmlns:a16="http://schemas.microsoft.com/office/drawing/2014/main" id="{630D8FB7-A1F5-4E0E-A189-8F191CA324D0}"/>
              </a:ext>
            </a:extLst>
          </p:cNvPr>
          <p:cNvSpPr>
            <a:spLocks noChangeArrowheads="1"/>
          </p:cNvSpPr>
          <p:nvPr/>
        </p:nvSpPr>
        <p:spPr bwMode="auto">
          <a:xfrm>
            <a:off x="4800600" y="4876800"/>
            <a:ext cx="3886200" cy="1295400"/>
          </a:xfrm>
          <a:prstGeom prst="rect">
            <a:avLst/>
          </a:prstGeom>
          <a:gradFill rotWithShape="0">
            <a:gsLst>
              <a:gs pos="0">
                <a:srgbClr val="FFFFFF"/>
              </a:gs>
              <a:gs pos="100000">
                <a:schemeClr val="folHlink"/>
              </a:gs>
            </a:gsLst>
            <a:lin ang="5400000" scaled="1"/>
          </a:gradFill>
          <a:ln w="9525">
            <a:miter lim="800000"/>
            <a:headEnd/>
            <a:tailEnd/>
          </a:ln>
          <a:effectLst/>
          <a:scene3d>
            <a:camera prst="legacyPerspectiveBottom"/>
            <a:lightRig rig="legacyFlat3" dir="t"/>
          </a:scene3d>
          <a:sp3d extrusionH="887400" prstMaterial="legacyMatte">
            <a:bevelT w="13500" h="13500" prst="angle"/>
            <a:bevelB w="13500" h="13500" prst="angle"/>
            <a:extrusionClr>
              <a:schemeClr val="folHlink"/>
            </a:extrusionClr>
            <a:contourClr>
              <a:srgbClr val="FFFFFF"/>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CN" sz="32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相關報酬</a:t>
            </a:r>
            <a:endParaRPr kumimoji="0" lang="en-US" altLang="zh-CN" sz="40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kumimoji="0" lang="en-US" altLang="zh-CN" sz="20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Rewards</a:t>
            </a:r>
          </a:p>
          <a:p>
            <a:pPr algn="ctr"/>
            <a:r>
              <a:rPr kumimoji="0" lang="en-US" altLang="zh-CN" sz="20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Involved</a:t>
            </a:r>
          </a:p>
        </p:txBody>
      </p:sp>
      <p:cxnSp>
        <p:nvCxnSpPr>
          <p:cNvPr id="151559" name="AutoShape 6">
            <a:extLst>
              <a:ext uri="{FF2B5EF4-FFF2-40B4-BE49-F238E27FC236}">
                <a16:creationId xmlns:a16="http://schemas.microsoft.com/office/drawing/2014/main" id="{11D10241-98DE-4FB6-9580-A9E768E114B3}"/>
              </a:ext>
            </a:extLst>
          </p:cNvPr>
          <p:cNvCxnSpPr>
            <a:cxnSpLocks noChangeShapeType="1"/>
            <a:stCxn id="223235" idx="3"/>
            <a:endCxn id="151555" idx="1"/>
          </p:cNvCxnSpPr>
          <p:nvPr/>
        </p:nvCxnSpPr>
        <p:spPr bwMode="auto">
          <a:xfrm flipV="1">
            <a:off x="3886200" y="1333500"/>
            <a:ext cx="914400" cy="2095500"/>
          </a:xfrm>
          <a:prstGeom prst="bentConnector3">
            <a:avLst>
              <a:gd name="adj1" fmla="val 50000"/>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560" name="AutoShape 7">
            <a:extLst>
              <a:ext uri="{FF2B5EF4-FFF2-40B4-BE49-F238E27FC236}">
                <a16:creationId xmlns:a16="http://schemas.microsoft.com/office/drawing/2014/main" id="{90DDC34B-6D81-4D08-BBF8-0A6112B71EE1}"/>
              </a:ext>
            </a:extLst>
          </p:cNvPr>
          <p:cNvCxnSpPr>
            <a:cxnSpLocks noChangeShapeType="1"/>
            <a:stCxn id="223235" idx="3"/>
            <a:endCxn id="151558" idx="1"/>
          </p:cNvCxnSpPr>
          <p:nvPr/>
        </p:nvCxnSpPr>
        <p:spPr bwMode="auto">
          <a:xfrm>
            <a:off x="3886200" y="3429000"/>
            <a:ext cx="914400" cy="2095500"/>
          </a:xfrm>
          <a:prstGeom prst="bentConnector3">
            <a:avLst>
              <a:gd name="adj1" fmla="val 50000"/>
            </a:avLst>
          </a:prstGeom>
          <a:noFill/>
          <a:ln w="381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561" name="AutoShape 8">
            <a:extLst>
              <a:ext uri="{FF2B5EF4-FFF2-40B4-BE49-F238E27FC236}">
                <a16:creationId xmlns:a16="http://schemas.microsoft.com/office/drawing/2014/main" id="{EFF7D1EF-FACF-4F7F-B831-955EB0C3361E}"/>
              </a:ext>
            </a:extLst>
          </p:cNvPr>
          <p:cNvCxnSpPr>
            <a:cxnSpLocks noChangeShapeType="1"/>
            <a:stCxn id="223235" idx="3"/>
            <a:endCxn id="223236" idx="1"/>
          </p:cNvCxnSpPr>
          <p:nvPr/>
        </p:nvCxnSpPr>
        <p:spPr bwMode="auto">
          <a:xfrm>
            <a:off x="3886200" y="3429000"/>
            <a:ext cx="914400" cy="0"/>
          </a:xfrm>
          <a:prstGeom prst="straightConnector1">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ustDataLst>
      <p:tags r:id="rId1"/>
    </p:custDataLst>
  </p:cSld>
  <p:clrMapOvr>
    <a:masterClrMapping/>
  </p:clrMapOvr>
  <p:transition>
    <p:wipe dir="r"/>
  </p:transition>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02" name="Rectangle 2" descr="White marble">
            <a:extLst>
              <a:ext uri="{FF2B5EF4-FFF2-40B4-BE49-F238E27FC236}">
                <a16:creationId xmlns:a16="http://schemas.microsoft.com/office/drawing/2014/main" id="{A2D5C258-782F-4751-9C0F-4C52189B4454}"/>
              </a:ext>
            </a:extLst>
          </p:cNvPr>
          <p:cNvSpPr>
            <a:spLocks noChangeArrowheads="1"/>
          </p:cNvSpPr>
          <p:nvPr/>
        </p:nvSpPr>
        <p:spPr bwMode="auto">
          <a:xfrm>
            <a:off x="457200" y="1752600"/>
            <a:ext cx="8229600" cy="4419600"/>
          </a:xfrm>
          <a:prstGeom prst="rect">
            <a:avLst/>
          </a:prstGeom>
          <a:noFill/>
          <a:ln w="9525">
            <a:solidFill>
              <a:schemeClr val="tx1"/>
            </a:solidFill>
            <a:miter lim="800000"/>
            <a:headEnd/>
            <a:tailEnd/>
          </a:ln>
          <a:effectLst/>
          <a:extLst>
            <a:ext uri="{909E8E84-426E-40DD-AFC4-6F175D3DCCD1}">
              <a14:hiddenFill xmlns:a14="http://schemas.microsoft.com/office/drawing/2010/main">
                <a:blipFill dpi="0" rotWithShape="0">
                  <a:blip r:embed="rId4"/>
                  <a:srcRect/>
                  <a:tile tx="0" ty="0" sx="100000" sy="100000" flip="none" algn="tl"/>
                </a:blip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3603" name="Rectangle 3">
            <a:extLst>
              <a:ext uri="{FF2B5EF4-FFF2-40B4-BE49-F238E27FC236}">
                <a16:creationId xmlns:a16="http://schemas.microsoft.com/office/drawing/2014/main" id="{BE0F26A8-8B75-4503-91D2-446BCFC2AAC9}"/>
              </a:ext>
            </a:extLst>
          </p:cNvPr>
          <p:cNvSpPr>
            <a:spLocks noChangeArrowheads="1"/>
          </p:cNvSpPr>
          <p:nvPr/>
        </p:nvSpPr>
        <p:spPr bwMode="auto">
          <a:xfrm>
            <a:off x="4800600" y="2743200"/>
            <a:ext cx="3657600" cy="327660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3604" name="Rectangle 4">
            <a:extLst>
              <a:ext uri="{FF2B5EF4-FFF2-40B4-BE49-F238E27FC236}">
                <a16:creationId xmlns:a16="http://schemas.microsoft.com/office/drawing/2014/main" id="{3BEC04C7-DA7E-47A6-9F57-79EDE9476A81}"/>
              </a:ext>
            </a:extLst>
          </p:cNvPr>
          <p:cNvSpPr>
            <a:spLocks noGrp="1" noChangeArrowheads="1"/>
          </p:cNvSpPr>
          <p:nvPr>
            <p:ph type="title"/>
          </p:nvPr>
        </p:nvSpPr>
        <p:spPr bwMode="auto">
          <a:xfrm>
            <a:off x="685800" y="381000"/>
            <a:ext cx="7772400" cy="1143000"/>
          </a:xfrm>
          <a:noFill/>
          <a:extLst>
            <a:ext uri="{909E8E84-426E-40DD-AFC4-6F175D3DCCD1}">
              <a14:hiddenFill xmlns:a14="http://schemas.microsoft.com/office/drawing/2010/main">
                <a:solidFill>
                  <a:srgbClr val="00FF00"/>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3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態 度 與 行 為 的 關 系</a:t>
            </a:r>
            <a:br>
              <a:rPr lang="en-US" altLang="zh-CN" sz="36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US" altLang="zh-CN" sz="200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Attitude-Behavior Relationship</a:t>
            </a:r>
          </a:p>
        </p:txBody>
      </p:sp>
      <p:sp>
        <p:nvSpPr>
          <p:cNvPr id="153605" name="Rectangle 5">
            <a:extLst>
              <a:ext uri="{FF2B5EF4-FFF2-40B4-BE49-F238E27FC236}">
                <a16:creationId xmlns:a16="http://schemas.microsoft.com/office/drawing/2014/main" id="{C161CED5-03DC-4B65-ADA3-859EF9DF14EB}"/>
              </a:ext>
            </a:extLst>
          </p:cNvPr>
          <p:cNvSpPr>
            <a:spLocks noGrp="1" noChangeArrowheads="1"/>
          </p:cNvSpPr>
          <p:nvPr>
            <p:ph type="body" idx="1"/>
          </p:nvPr>
        </p:nvSpPr>
        <p:spPr bwMode="auto">
          <a:xfrm>
            <a:off x="457200" y="2743200"/>
            <a:ext cx="3886200" cy="3276600"/>
          </a:xfrm>
          <a:solidFill>
            <a:srgbClr val="FFFF99"/>
          </a:solidFill>
          <a:ln>
            <a:solidFill>
              <a:schemeClr val="tx1"/>
            </a:solidFill>
            <a:miter lim="800000"/>
            <a:headEnd/>
            <a:tailEnd/>
          </a:ln>
        </p:spPr>
        <p:txBody>
          <a:bodyPr vert="horz" wrap="square" lIns="91440" tIns="45720" rIns="91440" bIns="45720" numCol="1" anchor="t" anchorCtr="0" compatLnSpc="1">
            <a:prstTxWarp prst="textNoShape">
              <a:avLst/>
            </a:prstTxWarp>
          </a:bodyPr>
          <a:lstStyle/>
          <a:p>
            <a:pPr eaLnBrk="1" hangingPunct="1">
              <a:lnSpc>
                <a:spcPct val="150000"/>
              </a:lnSpc>
            </a:pPr>
            <a:r>
              <a:rPr lang="en-US" altLang="zh-CN" sz="24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重要性 </a:t>
            </a:r>
            <a:r>
              <a:rPr lang="en-US" altLang="zh-CN" sz="16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Importance</a:t>
            </a:r>
          </a:p>
          <a:p>
            <a:pPr eaLnBrk="1" hangingPunct="1">
              <a:lnSpc>
                <a:spcPct val="150000"/>
              </a:lnSpc>
            </a:pPr>
            <a:r>
              <a:rPr lang="en-US" altLang="zh-CN" sz="24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特殊性 </a:t>
            </a:r>
            <a:r>
              <a:rPr lang="en-US" altLang="zh-CN" sz="16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Specificity</a:t>
            </a:r>
          </a:p>
          <a:p>
            <a:pPr eaLnBrk="1" hangingPunct="1">
              <a:lnSpc>
                <a:spcPct val="150000"/>
              </a:lnSpc>
            </a:pPr>
            <a:r>
              <a:rPr lang="en-US" altLang="zh-CN" sz="24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可達到性 </a:t>
            </a:r>
            <a:r>
              <a:rPr lang="en-US" altLang="zh-CN" sz="16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Accessibility</a:t>
            </a:r>
          </a:p>
          <a:p>
            <a:pPr eaLnBrk="1" hangingPunct="1">
              <a:lnSpc>
                <a:spcPct val="150000"/>
              </a:lnSpc>
            </a:pPr>
            <a:r>
              <a:rPr lang="en-US" altLang="zh-CN" sz="24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社會壓力 </a:t>
            </a:r>
            <a:r>
              <a:rPr lang="en-US" altLang="zh-CN" sz="16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Social pressures</a:t>
            </a:r>
          </a:p>
          <a:p>
            <a:pPr eaLnBrk="1" hangingPunct="1">
              <a:lnSpc>
                <a:spcPct val="150000"/>
              </a:lnSpc>
            </a:pPr>
            <a:r>
              <a:rPr lang="en-US" altLang="zh-CN" sz="24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直接經驗 </a:t>
            </a:r>
            <a:r>
              <a:rPr lang="en-US" altLang="zh-CN" sz="16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Direct experience</a:t>
            </a:r>
          </a:p>
        </p:txBody>
      </p:sp>
      <p:sp>
        <p:nvSpPr>
          <p:cNvPr id="153606" name="Rectangle 6">
            <a:extLst>
              <a:ext uri="{FF2B5EF4-FFF2-40B4-BE49-F238E27FC236}">
                <a16:creationId xmlns:a16="http://schemas.microsoft.com/office/drawing/2014/main" id="{C774FB54-7F36-48CC-BE07-C68B390FF08D}"/>
              </a:ext>
            </a:extLst>
          </p:cNvPr>
          <p:cNvSpPr>
            <a:spLocks noChangeArrowheads="1"/>
          </p:cNvSpPr>
          <p:nvPr/>
        </p:nvSpPr>
        <p:spPr bwMode="auto">
          <a:xfrm>
            <a:off x="457200" y="1828800"/>
            <a:ext cx="3886200" cy="914400"/>
          </a:xfrm>
          <a:prstGeom prst="rect">
            <a:avLst/>
          </a:prstGeom>
          <a:solidFill>
            <a:srgbClr val="FFCC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CN" sz="24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28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中 介 變 項</a:t>
            </a:r>
          </a:p>
          <a:p>
            <a:pPr algn="ctr"/>
            <a:r>
              <a:rPr kumimoji="0" lang="en-US" altLang="zh-CN" sz="16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Moderating Variables</a:t>
            </a:r>
          </a:p>
        </p:txBody>
      </p:sp>
      <p:sp>
        <p:nvSpPr>
          <p:cNvPr id="153607" name="Rectangle 7">
            <a:extLst>
              <a:ext uri="{FF2B5EF4-FFF2-40B4-BE49-F238E27FC236}">
                <a16:creationId xmlns:a16="http://schemas.microsoft.com/office/drawing/2014/main" id="{F37A015D-90A1-42A0-8590-470090937B4C}"/>
              </a:ext>
            </a:extLst>
          </p:cNvPr>
          <p:cNvSpPr>
            <a:spLocks noChangeArrowheads="1"/>
          </p:cNvSpPr>
          <p:nvPr/>
        </p:nvSpPr>
        <p:spPr bwMode="auto">
          <a:xfrm>
            <a:off x="4800600" y="1828800"/>
            <a:ext cx="3657600" cy="914400"/>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CN" sz="24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28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影 嚮 行 為 </a:t>
            </a:r>
          </a:p>
          <a:p>
            <a:pPr algn="ctr"/>
            <a:r>
              <a:rPr kumimoji="0" lang="en-US" altLang="zh-CN" sz="14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Behavioral Influence</a:t>
            </a:r>
          </a:p>
        </p:txBody>
      </p:sp>
      <p:sp>
        <p:nvSpPr>
          <p:cNvPr id="225288" name="Rectangle 8">
            <a:extLst>
              <a:ext uri="{FF2B5EF4-FFF2-40B4-BE49-F238E27FC236}">
                <a16:creationId xmlns:a16="http://schemas.microsoft.com/office/drawing/2014/main" id="{A38B8772-EE41-4223-87E5-0CEE4680ED36}"/>
              </a:ext>
            </a:extLst>
          </p:cNvPr>
          <p:cNvSpPr>
            <a:spLocks noChangeArrowheads="1"/>
          </p:cNvSpPr>
          <p:nvPr/>
        </p:nvSpPr>
        <p:spPr bwMode="auto">
          <a:xfrm>
            <a:off x="6242050" y="2895600"/>
            <a:ext cx="1028700" cy="471488"/>
          </a:xfrm>
          <a:prstGeom prst="rect">
            <a:avLst/>
          </a:prstGeom>
          <a:noFill/>
          <a:ln>
            <a:noFill/>
          </a:ln>
          <a:effectLst/>
        </p:spPr>
        <p:txBody>
          <a:bodyPr wrap="none" anchor="ctr"/>
          <a:lstStyle/>
          <a:p>
            <a:pPr algn="ctr">
              <a:defRPr/>
            </a:pPr>
            <a:r>
              <a:rPr kumimoji="0" lang="en-US" altLang="zh-CN" sz="24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 高 </a:t>
            </a:r>
            <a:r>
              <a:rPr kumimoji="0" lang="en-US" altLang="zh-CN" sz="16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High</a:t>
            </a:r>
          </a:p>
        </p:txBody>
      </p:sp>
      <p:sp>
        <p:nvSpPr>
          <p:cNvPr id="225289" name="Rectangle 9">
            <a:extLst>
              <a:ext uri="{FF2B5EF4-FFF2-40B4-BE49-F238E27FC236}">
                <a16:creationId xmlns:a16="http://schemas.microsoft.com/office/drawing/2014/main" id="{B9ACE032-0045-4457-A0BF-96C1D49041A5}"/>
              </a:ext>
            </a:extLst>
          </p:cNvPr>
          <p:cNvSpPr>
            <a:spLocks noChangeArrowheads="1"/>
          </p:cNvSpPr>
          <p:nvPr/>
        </p:nvSpPr>
        <p:spPr bwMode="auto">
          <a:xfrm>
            <a:off x="6242050" y="5395913"/>
            <a:ext cx="1028700" cy="471487"/>
          </a:xfrm>
          <a:prstGeom prst="rect">
            <a:avLst/>
          </a:prstGeom>
          <a:noFill/>
          <a:ln>
            <a:noFill/>
          </a:ln>
          <a:effectLst/>
        </p:spPr>
        <p:txBody>
          <a:bodyPr wrap="none" anchor="ctr"/>
          <a:lstStyle/>
          <a:p>
            <a:pPr algn="ctr">
              <a:defRPr/>
            </a:pPr>
            <a:r>
              <a:rPr kumimoji="0" lang="en-US" altLang="zh-CN" sz="24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 低 </a:t>
            </a:r>
            <a:r>
              <a:rPr kumimoji="0" lang="en-US" altLang="zh-CN" sz="16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Low</a:t>
            </a:r>
          </a:p>
        </p:txBody>
      </p:sp>
      <p:cxnSp>
        <p:nvCxnSpPr>
          <p:cNvPr id="225290" name="AutoShape 10">
            <a:extLst>
              <a:ext uri="{FF2B5EF4-FFF2-40B4-BE49-F238E27FC236}">
                <a16:creationId xmlns:a16="http://schemas.microsoft.com/office/drawing/2014/main" id="{D7CF4632-3CD0-47C7-950D-09D74DE0FE28}"/>
              </a:ext>
            </a:extLst>
          </p:cNvPr>
          <p:cNvCxnSpPr>
            <a:cxnSpLocks noChangeShapeType="1"/>
            <a:stCxn id="225288" idx="1"/>
            <a:endCxn id="225289" idx="1"/>
          </p:cNvCxnSpPr>
          <p:nvPr/>
        </p:nvCxnSpPr>
        <p:spPr bwMode="auto">
          <a:xfrm rot="10800000" flipH="1" flipV="1">
            <a:off x="6242050" y="3132138"/>
            <a:ext cx="1588" cy="2500312"/>
          </a:xfrm>
          <a:prstGeom prst="bentConnector3">
            <a:avLst>
              <a:gd name="adj1" fmla="val -27700005"/>
            </a:avLst>
          </a:prstGeom>
          <a:noFill/>
          <a:ln w="19050">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5291" name="AutoShape 11">
            <a:extLst>
              <a:ext uri="{FF2B5EF4-FFF2-40B4-BE49-F238E27FC236}">
                <a16:creationId xmlns:a16="http://schemas.microsoft.com/office/drawing/2014/main" id="{B6865F11-141F-421D-A706-DA19A205A6B2}"/>
              </a:ext>
            </a:extLst>
          </p:cNvPr>
          <p:cNvCxnSpPr>
            <a:cxnSpLocks noChangeShapeType="1"/>
            <a:stCxn id="225289" idx="3"/>
            <a:endCxn id="225288" idx="3"/>
          </p:cNvCxnSpPr>
          <p:nvPr/>
        </p:nvCxnSpPr>
        <p:spPr bwMode="auto">
          <a:xfrm flipV="1">
            <a:off x="7270750" y="3132138"/>
            <a:ext cx="1588" cy="2500312"/>
          </a:xfrm>
          <a:prstGeom prst="bentConnector3">
            <a:avLst>
              <a:gd name="adj1" fmla="val 22000000"/>
            </a:avLst>
          </a:prstGeom>
          <a:noFill/>
          <a:ln w="19050">
            <a:solidFill>
              <a:schemeClr val="hlink"/>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ustDataLst>
      <p:tags r:id="rId1"/>
    </p:custData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25288"/>
                                        </p:tgtEl>
                                        <p:attrNameLst>
                                          <p:attrName>style.visibility</p:attrName>
                                        </p:attrNameLst>
                                      </p:cBhvr>
                                      <p:to>
                                        <p:strVal val="visible"/>
                                      </p:to>
                                    </p:set>
                                    <p:animEffect transition="in" filter="dissolve">
                                      <p:cBhvr>
                                        <p:cTn id="7" dur="500"/>
                                        <p:tgtEl>
                                          <p:spTgt spid="225288"/>
                                        </p:tgtEl>
                                      </p:cBhvr>
                                    </p:animEffect>
                                  </p:childTnLst>
                                </p:cTn>
                              </p:par>
                            </p:childTnLst>
                          </p:cTn>
                        </p:par>
                        <p:par>
                          <p:cTn id="8" fill="hold" nodeType="afterGroup">
                            <p:stCondLst>
                              <p:cond delay="500"/>
                            </p:stCondLst>
                            <p:childTnLst>
                              <p:par>
                                <p:cTn id="9" presetID="22" presetClass="entr" presetSubtype="1" fill="hold" nodeType="afterEffect">
                                  <p:stCondLst>
                                    <p:cond delay="0"/>
                                  </p:stCondLst>
                                  <p:childTnLst>
                                    <p:set>
                                      <p:cBhvr>
                                        <p:cTn id="10" dur="1" fill="hold">
                                          <p:stCondLst>
                                            <p:cond delay="0"/>
                                          </p:stCondLst>
                                        </p:cTn>
                                        <p:tgtEl>
                                          <p:spTgt spid="225290"/>
                                        </p:tgtEl>
                                        <p:attrNameLst>
                                          <p:attrName>style.visibility</p:attrName>
                                        </p:attrNameLst>
                                      </p:cBhvr>
                                      <p:to>
                                        <p:strVal val="visible"/>
                                      </p:to>
                                    </p:set>
                                    <p:animEffect transition="in" filter="wipe(up)">
                                      <p:cBhvr>
                                        <p:cTn id="11" dur="500"/>
                                        <p:tgtEl>
                                          <p:spTgt spid="225290"/>
                                        </p:tgtEl>
                                      </p:cBhvr>
                                    </p:animEffect>
                                  </p:childTnLst>
                                </p:cTn>
                              </p:par>
                            </p:childTnLst>
                          </p:cTn>
                        </p:par>
                        <p:par>
                          <p:cTn id="12" fill="hold" nodeType="afterGroup">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25289"/>
                                        </p:tgtEl>
                                        <p:attrNameLst>
                                          <p:attrName>style.visibility</p:attrName>
                                        </p:attrNameLst>
                                      </p:cBhvr>
                                      <p:to>
                                        <p:strVal val="visible"/>
                                      </p:to>
                                    </p:set>
                                    <p:animEffect transition="in" filter="dissolve">
                                      <p:cBhvr>
                                        <p:cTn id="15" dur="500"/>
                                        <p:tgtEl>
                                          <p:spTgt spid="225289"/>
                                        </p:tgtEl>
                                      </p:cBhvr>
                                    </p:animEffect>
                                  </p:childTnLst>
                                </p:cTn>
                              </p:par>
                            </p:childTnLst>
                          </p:cTn>
                        </p:par>
                        <p:par>
                          <p:cTn id="16" fill="hold" nodeType="afterGroup">
                            <p:stCondLst>
                              <p:cond delay="1500"/>
                            </p:stCondLst>
                            <p:childTnLst>
                              <p:par>
                                <p:cTn id="17" presetID="22" presetClass="entr" presetSubtype="4" fill="hold" nodeType="afterEffect">
                                  <p:stCondLst>
                                    <p:cond delay="0"/>
                                  </p:stCondLst>
                                  <p:childTnLst>
                                    <p:set>
                                      <p:cBhvr>
                                        <p:cTn id="18" dur="1" fill="hold">
                                          <p:stCondLst>
                                            <p:cond delay="0"/>
                                          </p:stCondLst>
                                        </p:cTn>
                                        <p:tgtEl>
                                          <p:spTgt spid="225291"/>
                                        </p:tgtEl>
                                        <p:attrNameLst>
                                          <p:attrName>style.visibility</p:attrName>
                                        </p:attrNameLst>
                                      </p:cBhvr>
                                      <p:to>
                                        <p:strVal val="visible"/>
                                      </p:to>
                                    </p:set>
                                    <p:animEffect transition="in" filter="wipe(down)">
                                      <p:cBhvr>
                                        <p:cTn id="19" dur="500"/>
                                        <p:tgtEl>
                                          <p:spTgt spid="225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88" grpId="0" autoUpdateAnimBg="0"/>
      <p:bldP spid="225289"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3AD9B0A4-521E-4392-81F5-83D2BCBC7D48}"/>
              </a:ext>
            </a:extLst>
          </p:cNvPr>
          <p:cNvSpPr>
            <a:spLocks noGrp="1" noChangeArrowheads="1"/>
          </p:cNvSpPr>
          <p:nvPr>
            <p:ph type="title"/>
          </p:nvPr>
        </p:nvSpPr>
        <p:spPr bwMode="auto">
          <a:xfrm>
            <a:off x="685800" y="1349375"/>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8000">
                <a:latin typeface="Arial Unicode MS" panose="020B0604020202020204" pitchFamily="34" charset="-128"/>
                <a:ea typeface="Arial Unicode MS" panose="020B0604020202020204" pitchFamily="34" charset="-128"/>
                <a:cs typeface="Arial Unicode MS" panose="020B0604020202020204" pitchFamily="34" charset="-128"/>
              </a:rPr>
              <a:t>PART   1</a:t>
            </a:r>
          </a:p>
        </p:txBody>
      </p:sp>
      <p:sp>
        <p:nvSpPr>
          <p:cNvPr id="27651" name="Rectangle 9">
            <a:extLst>
              <a:ext uri="{FF2B5EF4-FFF2-40B4-BE49-F238E27FC236}">
                <a16:creationId xmlns:a16="http://schemas.microsoft.com/office/drawing/2014/main" id="{5F01A10F-E371-450D-9161-0BE0AC4876BE}"/>
              </a:ext>
            </a:extLst>
          </p:cNvPr>
          <p:cNvSpPr>
            <a:spLocks noChangeArrowheads="1"/>
          </p:cNvSpPr>
          <p:nvPr/>
        </p:nvSpPr>
        <p:spPr bwMode="auto">
          <a:xfrm>
            <a:off x="1279525" y="3233738"/>
            <a:ext cx="658495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en-US" altLang="zh-CN" sz="72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組織行為學基礎</a:t>
            </a:r>
            <a:endParaRPr lang="zh-TW" altLang="en-US" sz="72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ustDataLst>
      <p:tags r:id="rId1"/>
    </p:custData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7330" name="Rectangle 2">
            <a:extLst>
              <a:ext uri="{FF2B5EF4-FFF2-40B4-BE49-F238E27FC236}">
                <a16:creationId xmlns:a16="http://schemas.microsoft.com/office/drawing/2014/main" id="{F594DD28-0986-4978-B989-BD28792D0E30}"/>
              </a:ext>
            </a:extLst>
          </p:cNvPr>
          <p:cNvSpPr>
            <a:spLocks noGrp="1" noChangeArrowheads="1"/>
          </p:cNvSpPr>
          <p:nvPr>
            <p:ph type="title"/>
          </p:nvPr>
        </p:nvSpPr>
        <p:spPr>
          <a:gradFill rotWithShape="0">
            <a:gsLst>
              <a:gs pos="0">
                <a:srgbClr val="FF0000"/>
              </a:gs>
              <a:gs pos="50000">
                <a:schemeClr val="folHlink"/>
              </a:gs>
              <a:gs pos="100000">
                <a:srgbClr val="FF0000"/>
              </a:gs>
            </a:gsLst>
            <a:lin ang="5400000" scaled="1"/>
          </a:gradFill>
          <a:scene3d>
            <a:camera prst="legacyPerspectiveBottom"/>
            <a:lightRig rig="legacyFlat3" dir="t"/>
          </a:scene3d>
          <a:sp3d extrusionH="887400" prstMaterial="legacyMatte">
            <a:bevelT w="13500" h="13500" prst="angle"/>
            <a:bevelB w="13500" h="13500" prst="angle"/>
            <a:extrusionClr>
              <a:schemeClr val="folHlink"/>
            </a:extrusionClr>
            <a:contourClr>
              <a:schemeClr val="folHlink"/>
            </a:contourClr>
          </a:sp3d>
        </p:spPr>
        <p:txBody>
          <a:bodyPr>
            <a:flatTx/>
          </a:bodyPr>
          <a:lstStyle/>
          <a:p>
            <a:pPr eaLnBrk="1" hangingPunct="1">
              <a:defRPr/>
            </a:pPr>
            <a:r>
              <a:rPr lang="en-US" altLang="zh-CN">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自 我 知 覺 理 論</a:t>
            </a:r>
            <a:br>
              <a:rPr lang="en-US" altLang="zh-CN">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US" altLang="zh-CN" sz="24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Self-Perception Theory</a:t>
            </a:r>
          </a:p>
        </p:txBody>
      </p:sp>
      <p:grpSp>
        <p:nvGrpSpPr>
          <p:cNvPr id="155651" name="Group 3">
            <a:extLst>
              <a:ext uri="{FF2B5EF4-FFF2-40B4-BE49-F238E27FC236}">
                <a16:creationId xmlns:a16="http://schemas.microsoft.com/office/drawing/2014/main" id="{C42CD318-3D01-426B-8AB4-F88FF5D515F2}"/>
              </a:ext>
            </a:extLst>
          </p:cNvPr>
          <p:cNvGrpSpPr>
            <a:grpSpLocks/>
          </p:cNvGrpSpPr>
          <p:nvPr/>
        </p:nvGrpSpPr>
        <p:grpSpPr bwMode="auto">
          <a:xfrm>
            <a:off x="914400" y="3505200"/>
            <a:ext cx="3657600" cy="2590800"/>
            <a:chOff x="576" y="2208"/>
            <a:chExt cx="2304" cy="1632"/>
          </a:xfrm>
        </p:grpSpPr>
        <p:sp>
          <p:nvSpPr>
            <p:cNvPr id="227332" name="Rectangle 4">
              <a:extLst>
                <a:ext uri="{FF2B5EF4-FFF2-40B4-BE49-F238E27FC236}">
                  <a16:creationId xmlns:a16="http://schemas.microsoft.com/office/drawing/2014/main" id="{DF4836FF-C1C4-447F-AF8A-0760DD538849}"/>
                </a:ext>
              </a:extLst>
            </p:cNvPr>
            <p:cNvSpPr>
              <a:spLocks noChangeArrowheads="1"/>
            </p:cNvSpPr>
            <p:nvPr/>
          </p:nvSpPr>
          <p:spPr bwMode="auto">
            <a:xfrm>
              <a:off x="576" y="2736"/>
              <a:ext cx="1440" cy="1104"/>
            </a:xfrm>
            <a:prstGeom prst="rect">
              <a:avLst/>
            </a:prstGeom>
            <a:noFill/>
            <a:ln w="9525">
              <a:solidFill>
                <a:schemeClr val="tx1"/>
              </a:solidFill>
              <a:miter lim="800000"/>
              <a:headEnd/>
              <a:tailEnd/>
            </a:ln>
            <a:effectLst/>
          </p:spPr>
          <p:txBody>
            <a:bodyPr wrap="none" anchor="ctr"/>
            <a:lstStyle/>
            <a:p>
              <a:pPr algn="ctr">
                <a:defRPr/>
              </a:pPr>
              <a:r>
                <a:rPr kumimoji="0" lang="en-US" altLang="zh-CN" sz="28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3200">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事實</a:t>
              </a:r>
            </a:p>
            <a:p>
              <a:pPr algn="ctr">
                <a:defRPr/>
              </a:pPr>
              <a:r>
                <a:rPr kumimoji="0" lang="en-US" altLang="zh-CN" sz="3200">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發生后</a:t>
              </a:r>
            </a:p>
            <a:p>
              <a:pPr algn="ctr">
                <a:defRPr/>
              </a:pPr>
              <a:r>
                <a:rPr kumimoji="0" lang="en-US" altLang="zh-CN" sz="1600">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After</a:t>
              </a:r>
            </a:p>
            <a:p>
              <a:pPr algn="ctr">
                <a:defRPr/>
              </a:pPr>
              <a:r>
                <a:rPr kumimoji="0" lang="en-US" altLang="zh-CN" sz="1600">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the Fact</a:t>
              </a:r>
            </a:p>
          </p:txBody>
        </p:sp>
        <p:cxnSp>
          <p:nvCxnSpPr>
            <p:cNvPr id="155663" name="AutoShape 5">
              <a:extLst>
                <a:ext uri="{FF2B5EF4-FFF2-40B4-BE49-F238E27FC236}">
                  <a16:creationId xmlns:a16="http://schemas.microsoft.com/office/drawing/2014/main" id="{B1666610-42F4-4C09-9A97-AD390796D11A}"/>
                </a:ext>
              </a:extLst>
            </p:cNvPr>
            <p:cNvCxnSpPr>
              <a:cxnSpLocks noChangeShapeType="1"/>
              <a:stCxn id="227341" idx="2"/>
              <a:endCxn id="227332" idx="0"/>
            </p:cNvCxnSpPr>
            <p:nvPr/>
          </p:nvCxnSpPr>
          <p:spPr bwMode="auto">
            <a:xfrm rot="5400000">
              <a:off x="1824" y="1680"/>
              <a:ext cx="528" cy="1584"/>
            </a:xfrm>
            <a:prstGeom prst="bentConnector3">
              <a:avLst>
                <a:gd name="adj1" fmla="val 50000"/>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5652" name="Group 6">
            <a:extLst>
              <a:ext uri="{FF2B5EF4-FFF2-40B4-BE49-F238E27FC236}">
                <a16:creationId xmlns:a16="http://schemas.microsoft.com/office/drawing/2014/main" id="{706086AB-63EF-4D31-A367-9E95DF61F515}"/>
              </a:ext>
            </a:extLst>
          </p:cNvPr>
          <p:cNvGrpSpPr>
            <a:grpSpLocks/>
          </p:cNvGrpSpPr>
          <p:nvPr/>
        </p:nvGrpSpPr>
        <p:grpSpPr bwMode="auto">
          <a:xfrm>
            <a:off x="3429000" y="3505200"/>
            <a:ext cx="2286000" cy="2590800"/>
            <a:chOff x="2160" y="2208"/>
            <a:chExt cx="1440" cy="1632"/>
          </a:xfrm>
        </p:grpSpPr>
        <p:sp>
          <p:nvSpPr>
            <p:cNvPr id="227335" name="Rectangle 7">
              <a:extLst>
                <a:ext uri="{FF2B5EF4-FFF2-40B4-BE49-F238E27FC236}">
                  <a16:creationId xmlns:a16="http://schemas.microsoft.com/office/drawing/2014/main" id="{1946FD72-6566-4FB8-BC42-93CCF4BED590}"/>
                </a:ext>
              </a:extLst>
            </p:cNvPr>
            <p:cNvSpPr>
              <a:spLocks noChangeArrowheads="1"/>
            </p:cNvSpPr>
            <p:nvPr/>
          </p:nvSpPr>
          <p:spPr bwMode="auto">
            <a:xfrm>
              <a:off x="2160" y="2736"/>
              <a:ext cx="1440" cy="1104"/>
            </a:xfrm>
            <a:prstGeom prst="rect">
              <a:avLst/>
            </a:prstGeom>
            <a:noFill/>
            <a:ln w="9525">
              <a:solidFill>
                <a:schemeClr val="tx1"/>
              </a:solidFill>
              <a:miter lim="800000"/>
              <a:headEnd/>
              <a:tailEnd/>
            </a:ln>
            <a:effectLst/>
          </p:spPr>
          <p:txBody>
            <a:bodyPr wrap="none" anchor="ctr"/>
            <a:lstStyle/>
            <a:p>
              <a:pPr algn="ctr">
                <a:defRPr/>
              </a:pPr>
              <a:r>
                <a:rPr kumimoji="0" lang="en-US" altLang="zh-CN" sz="28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3200">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非正式</a:t>
              </a:r>
            </a:p>
            <a:p>
              <a:pPr algn="ctr">
                <a:defRPr/>
              </a:pPr>
              <a:r>
                <a:rPr kumimoji="0" lang="en-US" altLang="zh-CN" sz="3200">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 說明</a:t>
              </a:r>
            </a:p>
            <a:p>
              <a:pPr algn="ctr">
                <a:defRPr/>
              </a:pPr>
              <a:r>
                <a:rPr kumimoji="0" lang="en-US" altLang="zh-CN" sz="1600">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Casual</a:t>
              </a:r>
            </a:p>
            <a:p>
              <a:pPr algn="ctr">
                <a:defRPr/>
              </a:pPr>
              <a:r>
                <a:rPr kumimoji="0" lang="en-US" altLang="zh-CN" sz="1600">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Statements</a:t>
              </a:r>
            </a:p>
          </p:txBody>
        </p:sp>
        <p:cxnSp>
          <p:nvCxnSpPr>
            <p:cNvPr id="155661" name="AutoShape 8">
              <a:extLst>
                <a:ext uri="{FF2B5EF4-FFF2-40B4-BE49-F238E27FC236}">
                  <a16:creationId xmlns:a16="http://schemas.microsoft.com/office/drawing/2014/main" id="{B70E8FEB-20F5-40F9-B623-24DACA623291}"/>
                </a:ext>
              </a:extLst>
            </p:cNvPr>
            <p:cNvCxnSpPr>
              <a:cxnSpLocks noChangeShapeType="1"/>
              <a:stCxn id="227341" idx="2"/>
              <a:endCxn id="227335" idx="0"/>
            </p:cNvCxnSpPr>
            <p:nvPr/>
          </p:nvCxnSpPr>
          <p:spPr bwMode="auto">
            <a:xfrm flipH="1">
              <a:off x="2880" y="2208"/>
              <a:ext cx="0" cy="528"/>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5653" name="Group 9">
            <a:extLst>
              <a:ext uri="{FF2B5EF4-FFF2-40B4-BE49-F238E27FC236}">
                <a16:creationId xmlns:a16="http://schemas.microsoft.com/office/drawing/2014/main" id="{8CF714BA-01B7-4DF5-9E3B-F7ECFC075199}"/>
              </a:ext>
            </a:extLst>
          </p:cNvPr>
          <p:cNvGrpSpPr>
            <a:grpSpLocks/>
          </p:cNvGrpSpPr>
          <p:nvPr/>
        </p:nvGrpSpPr>
        <p:grpSpPr bwMode="auto">
          <a:xfrm>
            <a:off x="4572000" y="3505200"/>
            <a:ext cx="3657600" cy="2590800"/>
            <a:chOff x="2880" y="2208"/>
            <a:chExt cx="2304" cy="1632"/>
          </a:xfrm>
        </p:grpSpPr>
        <p:sp>
          <p:nvSpPr>
            <p:cNvPr id="227338" name="Rectangle 10">
              <a:extLst>
                <a:ext uri="{FF2B5EF4-FFF2-40B4-BE49-F238E27FC236}">
                  <a16:creationId xmlns:a16="http://schemas.microsoft.com/office/drawing/2014/main" id="{20F7AA6B-BCBD-4708-880E-B4500A774BA0}"/>
                </a:ext>
              </a:extLst>
            </p:cNvPr>
            <p:cNvSpPr>
              <a:spLocks noChangeArrowheads="1"/>
            </p:cNvSpPr>
            <p:nvPr/>
          </p:nvSpPr>
          <p:spPr bwMode="auto">
            <a:xfrm>
              <a:off x="3744" y="2736"/>
              <a:ext cx="1440" cy="1104"/>
            </a:xfrm>
            <a:prstGeom prst="rect">
              <a:avLst/>
            </a:prstGeom>
            <a:noFill/>
            <a:ln w="9525">
              <a:solidFill>
                <a:schemeClr val="tx1"/>
              </a:solidFill>
              <a:miter lim="800000"/>
              <a:headEnd/>
              <a:tailEnd/>
            </a:ln>
            <a:effectLst/>
          </p:spPr>
          <p:txBody>
            <a:bodyPr wrap="none" anchor="ctr"/>
            <a:lstStyle/>
            <a:p>
              <a:pPr algn="ctr">
                <a:defRPr/>
              </a:pPr>
              <a:r>
                <a:rPr kumimoji="0" lang="en-US" altLang="zh-CN" sz="28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3200">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似是而非 </a:t>
              </a:r>
            </a:p>
            <a:p>
              <a:pPr algn="ctr">
                <a:defRPr/>
              </a:pPr>
              <a:r>
                <a:rPr kumimoji="0" lang="en-US" altLang="zh-CN" sz="3200">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的答案</a:t>
              </a:r>
            </a:p>
            <a:p>
              <a:pPr algn="ctr">
                <a:defRPr/>
              </a:pPr>
              <a:r>
                <a:rPr kumimoji="0" lang="en-US" altLang="zh-CN" sz="1600">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Plausible</a:t>
              </a:r>
            </a:p>
            <a:p>
              <a:pPr algn="ctr">
                <a:defRPr/>
              </a:pPr>
              <a:r>
                <a:rPr kumimoji="0" lang="en-US" altLang="zh-CN" sz="1600">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Answers</a:t>
              </a:r>
            </a:p>
          </p:txBody>
        </p:sp>
        <p:cxnSp>
          <p:nvCxnSpPr>
            <p:cNvPr id="155659" name="AutoShape 11">
              <a:extLst>
                <a:ext uri="{FF2B5EF4-FFF2-40B4-BE49-F238E27FC236}">
                  <a16:creationId xmlns:a16="http://schemas.microsoft.com/office/drawing/2014/main" id="{6963085D-978C-4151-AC26-0D34D54E73A2}"/>
                </a:ext>
              </a:extLst>
            </p:cNvPr>
            <p:cNvCxnSpPr>
              <a:cxnSpLocks noChangeShapeType="1"/>
              <a:stCxn id="227341" idx="2"/>
              <a:endCxn id="227338" idx="0"/>
            </p:cNvCxnSpPr>
            <p:nvPr/>
          </p:nvCxnSpPr>
          <p:spPr bwMode="auto">
            <a:xfrm rot="16200000" flipH="1">
              <a:off x="3408" y="1680"/>
              <a:ext cx="528" cy="1584"/>
            </a:xfrm>
            <a:prstGeom prst="bentConnector3">
              <a:avLst>
                <a:gd name="adj1" fmla="val 50000"/>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5654" name="Group 12">
            <a:extLst>
              <a:ext uri="{FF2B5EF4-FFF2-40B4-BE49-F238E27FC236}">
                <a16:creationId xmlns:a16="http://schemas.microsoft.com/office/drawing/2014/main" id="{1A98A269-11CB-45EB-B6EA-42A0B4B0AF6B}"/>
              </a:ext>
            </a:extLst>
          </p:cNvPr>
          <p:cNvGrpSpPr>
            <a:grpSpLocks/>
          </p:cNvGrpSpPr>
          <p:nvPr/>
        </p:nvGrpSpPr>
        <p:grpSpPr bwMode="auto">
          <a:xfrm>
            <a:off x="1763688" y="1752600"/>
            <a:ext cx="5616626" cy="1752600"/>
            <a:chOff x="741" y="1104"/>
            <a:chExt cx="4278" cy="1104"/>
          </a:xfrm>
        </p:grpSpPr>
        <p:sp>
          <p:nvSpPr>
            <p:cNvPr id="227341" name="Rectangle 13">
              <a:extLst>
                <a:ext uri="{FF2B5EF4-FFF2-40B4-BE49-F238E27FC236}">
                  <a16:creationId xmlns:a16="http://schemas.microsoft.com/office/drawing/2014/main" id="{26AF6947-8253-4023-B106-D723C2AF514F}"/>
                </a:ext>
              </a:extLst>
            </p:cNvPr>
            <p:cNvSpPr>
              <a:spLocks noChangeArrowheads="1"/>
            </p:cNvSpPr>
            <p:nvPr/>
          </p:nvSpPr>
          <p:spPr bwMode="auto">
            <a:xfrm>
              <a:off x="741" y="1488"/>
              <a:ext cx="4278" cy="720"/>
            </a:xfrm>
            <a:prstGeom prst="rect">
              <a:avLst/>
            </a:prstGeom>
            <a:gradFill rotWithShape="0">
              <a:gsLst>
                <a:gs pos="0">
                  <a:srgbClr val="CCFFFF"/>
                </a:gs>
                <a:gs pos="50000">
                  <a:srgbClr val="FFFFFF"/>
                </a:gs>
                <a:gs pos="100000">
                  <a:srgbClr val="CCFFFF"/>
                </a:gs>
              </a:gsLst>
              <a:lin ang="5400000" scaled="1"/>
            </a:gradFill>
            <a:ln w="9525">
              <a:solidFill>
                <a:schemeClr val="tx1"/>
              </a:solidFill>
              <a:miter lim="800000"/>
              <a:headEnd/>
              <a:tailEnd/>
            </a:ln>
            <a:effectLst/>
          </p:spPr>
          <p:txBody>
            <a:bodyPr wrap="none" anchor="ctr"/>
            <a:lstStyle/>
            <a:p>
              <a:pPr algn="ctr">
                <a:defRPr/>
              </a:pPr>
              <a:r>
                <a:rPr kumimoji="0" lang="en-US" altLang="zh-CN" sz="32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36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行 為－ 態 度 關 系</a:t>
              </a:r>
            </a:p>
            <a:p>
              <a:pPr algn="ctr">
                <a:defRPr/>
              </a:pPr>
              <a:r>
                <a:rPr kumimoji="0" lang="en-US" altLang="zh-CN" sz="24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Behavior-Attitude Relationship</a:t>
              </a:r>
            </a:p>
          </p:txBody>
        </p:sp>
        <p:cxnSp>
          <p:nvCxnSpPr>
            <p:cNvPr id="155656" name="AutoShape 14">
              <a:extLst>
                <a:ext uri="{FF2B5EF4-FFF2-40B4-BE49-F238E27FC236}">
                  <a16:creationId xmlns:a16="http://schemas.microsoft.com/office/drawing/2014/main" id="{D5CFAF3D-3159-465C-8EBF-A89ABCE028FF}"/>
                </a:ext>
              </a:extLst>
            </p:cNvPr>
            <p:cNvCxnSpPr>
              <a:cxnSpLocks noChangeShapeType="1"/>
              <a:stCxn id="227330" idx="2"/>
              <a:endCxn id="227341" idx="1"/>
            </p:cNvCxnSpPr>
            <p:nvPr/>
          </p:nvCxnSpPr>
          <p:spPr bwMode="auto">
            <a:xfrm rot="5400000">
              <a:off x="1439" y="406"/>
              <a:ext cx="744" cy="2139"/>
            </a:xfrm>
            <a:prstGeom prst="bentConnector4">
              <a:avLst>
                <a:gd name="adj1" fmla="val 25806"/>
                <a:gd name="adj2" fmla="val 106731"/>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657" name="AutoShape 15">
              <a:extLst>
                <a:ext uri="{FF2B5EF4-FFF2-40B4-BE49-F238E27FC236}">
                  <a16:creationId xmlns:a16="http://schemas.microsoft.com/office/drawing/2014/main" id="{16ABAA7B-1CBA-4803-9D11-8AAA57292D4E}"/>
                </a:ext>
              </a:extLst>
            </p:cNvPr>
            <p:cNvCxnSpPr>
              <a:cxnSpLocks noChangeShapeType="1"/>
              <a:stCxn id="227330" idx="2"/>
              <a:endCxn id="227341" idx="3"/>
            </p:cNvCxnSpPr>
            <p:nvPr/>
          </p:nvCxnSpPr>
          <p:spPr bwMode="auto">
            <a:xfrm rot="16200000" flipH="1">
              <a:off x="3578" y="406"/>
              <a:ext cx="744" cy="2139"/>
            </a:xfrm>
            <a:prstGeom prst="bentConnector4">
              <a:avLst>
                <a:gd name="adj1" fmla="val 25806"/>
                <a:gd name="adj2" fmla="val 106731"/>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ustDataLst>
      <p:tags r:id="rId1"/>
    </p:custDataLst>
  </p:cSld>
  <p:clrMapOvr>
    <a:masterClrMapping/>
  </p:clrMapOvr>
  <p:transition>
    <p:split orient="vert"/>
  </p:transition>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7698" name="AutoShape 2">
            <a:extLst>
              <a:ext uri="{FF2B5EF4-FFF2-40B4-BE49-F238E27FC236}">
                <a16:creationId xmlns:a16="http://schemas.microsoft.com/office/drawing/2014/main" id="{BF872BCD-CAA5-4973-AFCB-737A5E4F317A}"/>
              </a:ext>
            </a:extLst>
          </p:cNvPr>
          <p:cNvSpPr>
            <a:spLocks noChangeArrowheads="1"/>
          </p:cNvSpPr>
          <p:nvPr/>
        </p:nvSpPr>
        <p:spPr bwMode="auto">
          <a:xfrm>
            <a:off x="914400" y="2144688"/>
            <a:ext cx="2797175" cy="1371600"/>
          </a:xfrm>
          <a:prstGeom prst="downArrow">
            <a:avLst>
              <a:gd name="adj1" fmla="val 50000"/>
              <a:gd name="adj2" fmla="val 25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7699" name="AutoShape 3">
            <a:extLst>
              <a:ext uri="{FF2B5EF4-FFF2-40B4-BE49-F238E27FC236}">
                <a16:creationId xmlns:a16="http://schemas.microsoft.com/office/drawing/2014/main" id="{A3473815-D8A3-4684-A283-99EB1632F300}"/>
              </a:ext>
            </a:extLst>
          </p:cNvPr>
          <p:cNvSpPr>
            <a:spLocks noChangeArrowheads="1"/>
          </p:cNvSpPr>
          <p:nvPr/>
        </p:nvSpPr>
        <p:spPr bwMode="auto">
          <a:xfrm>
            <a:off x="5432425" y="2144688"/>
            <a:ext cx="2797175" cy="1371600"/>
          </a:xfrm>
          <a:prstGeom prst="downArrow">
            <a:avLst>
              <a:gd name="adj1" fmla="val 50000"/>
              <a:gd name="adj2" fmla="val 250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7700" name="Rectangle 4">
            <a:extLst>
              <a:ext uri="{FF2B5EF4-FFF2-40B4-BE49-F238E27FC236}">
                <a16:creationId xmlns:a16="http://schemas.microsoft.com/office/drawing/2014/main" id="{69477796-A4BC-4BD0-9044-F5DD38CA07B3}"/>
              </a:ext>
            </a:extLst>
          </p:cNvPr>
          <p:cNvSpPr>
            <a:spLocks noGrp="1" noChangeArrowheads="1"/>
          </p:cNvSpPr>
          <p:nvPr>
            <p:ph type="title"/>
          </p:nvPr>
        </p:nvSpPr>
        <p:spPr bwMode="auto">
          <a:xfrm>
            <a:off x="457200" y="620688"/>
            <a:ext cx="8229600" cy="2057400"/>
          </a:xfrm>
          <a:gradFill rotWithShape="0">
            <a:gsLst>
              <a:gs pos="0">
                <a:srgbClr val="00FF00"/>
              </a:gs>
              <a:gs pos="50000">
                <a:srgbClr val="CCFFCC"/>
              </a:gs>
              <a:gs pos="100000">
                <a:srgbClr val="00FF00"/>
              </a:gs>
            </a:gsLst>
            <a:lin ang="5400000" scaled="1"/>
          </a:gradFill>
          <a:ln>
            <a:solidFill>
              <a:schemeClr val="tx1"/>
            </a:solidFill>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CN">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態 度 與 勞 動 力 差 異</a:t>
            </a:r>
            <a:br>
              <a:rPr lang="en-US" altLang="zh-CN">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US" altLang="zh-CN" sz="20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Attitudes and Workforce Diversity</a:t>
            </a:r>
          </a:p>
        </p:txBody>
      </p:sp>
      <p:sp>
        <p:nvSpPr>
          <p:cNvPr id="157701" name="Rectangle 5">
            <a:extLst>
              <a:ext uri="{FF2B5EF4-FFF2-40B4-BE49-F238E27FC236}">
                <a16:creationId xmlns:a16="http://schemas.microsoft.com/office/drawing/2014/main" id="{BAC0F18E-8943-420B-9695-726A0A6B52A2}"/>
              </a:ext>
            </a:extLst>
          </p:cNvPr>
          <p:cNvSpPr>
            <a:spLocks noChangeArrowheads="1"/>
          </p:cNvSpPr>
          <p:nvPr/>
        </p:nvSpPr>
        <p:spPr bwMode="auto">
          <a:xfrm>
            <a:off x="685800" y="3668688"/>
            <a:ext cx="3429000" cy="1796008"/>
          </a:xfrm>
          <a:prstGeom prst="rect">
            <a:avLst/>
          </a:prstGeom>
          <a:gradFill rotWithShape="0">
            <a:gsLst>
              <a:gs pos="0">
                <a:srgbClr val="FFFF99"/>
              </a:gs>
              <a:gs pos="100000">
                <a:srgbClr val="FFFFFF"/>
              </a:gs>
            </a:gsLst>
            <a:lin ang="5400000" scaled="1"/>
          </a:gra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FFFF99"/>
            </a:extrusionClr>
            <a:contourClr>
              <a:srgbClr val="FFFF99"/>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CN" sz="32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差 異 訓 練</a:t>
            </a:r>
          </a:p>
          <a:p>
            <a:pPr algn="ctr"/>
            <a:r>
              <a:rPr kumimoji="0" lang="en-US" altLang="zh-CN" sz="20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Diversity</a:t>
            </a:r>
          </a:p>
          <a:p>
            <a:pPr algn="ctr"/>
            <a:r>
              <a:rPr kumimoji="0" lang="en-US" altLang="zh-CN" sz="20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Training</a:t>
            </a:r>
          </a:p>
        </p:txBody>
      </p:sp>
      <p:sp>
        <p:nvSpPr>
          <p:cNvPr id="157702" name="Rectangle 6">
            <a:extLst>
              <a:ext uri="{FF2B5EF4-FFF2-40B4-BE49-F238E27FC236}">
                <a16:creationId xmlns:a16="http://schemas.microsoft.com/office/drawing/2014/main" id="{9DE7ADF6-DA37-41BC-867D-F3BA78073B4C}"/>
              </a:ext>
            </a:extLst>
          </p:cNvPr>
          <p:cNvSpPr>
            <a:spLocks noChangeArrowheads="1"/>
          </p:cNvSpPr>
          <p:nvPr/>
        </p:nvSpPr>
        <p:spPr bwMode="auto">
          <a:xfrm>
            <a:off x="5029200" y="3668688"/>
            <a:ext cx="3429000" cy="1796008"/>
          </a:xfrm>
          <a:prstGeom prst="rect">
            <a:avLst/>
          </a:prstGeom>
          <a:gradFill rotWithShape="0">
            <a:gsLst>
              <a:gs pos="0">
                <a:srgbClr val="FFFF99"/>
              </a:gs>
              <a:gs pos="100000">
                <a:srgbClr val="FFFFFF"/>
              </a:gs>
            </a:gsLst>
            <a:lin ang="5400000" scaled="1"/>
          </a:gra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FFFF99"/>
            </a:extrusionClr>
            <a:contourClr>
              <a:srgbClr val="FFFF99"/>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CN" sz="32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自 愿 工 作 者</a:t>
            </a:r>
          </a:p>
          <a:p>
            <a:pPr algn="ctr"/>
            <a:r>
              <a:rPr kumimoji="0" lang="en-US" altLang="zh-CN" sz="20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Volunteer</a:t>
            </a:r>
          </a:p>
          <a:p>
            <a:pPr algn="ctr"/>
            <a:r>
              <a:rPr kumimoji="0" lang="en-US" altLang="zh-CN" sz="20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Work</a:t>
            </a:r>
          </a:p>
        </p:txBody>
      </p:sp>
    </p:spTree>
    <p:custDataLst>
      <p:tags r:id="rId1"/>
    </p:custDataLst>
  </p:cSld>
  <p:clrMapOvr>
    <a:masterClrMapping/>
  </p:clrMapOvr>
  <p:transition>
    <p:wipe dir="d"/>
  </p:transition>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9746" name="Rectangle 23">
            <a:extLst>
              <a:ext uri="{FF2B5EF4-FFF2-40B4-BE49-F238E27FC236}">
                <a16:creationId xmlns:a16="http://schemas.microsoft.com/office/drawing/2014/main" id="{92902FDD-A912-4746-91DD-BFC4838DAB8D}"/>
              </a:ext>
            </a:extLst>
          </p:cNvPr>
          <p:cNvSpPr>
            <a:spLocks noGrp="1" noChangeArrowheads="1"/>
          </p:cNvSpPr>
          <p:nvPr>
            <p:ph type="title" idx="4294967295"/>
          </p:nvPr>
        </p:nvSpPr>
        <p:spPr bwMode="auto">
          <a:xfrm>
            <a:off x="685800" y="609600"/>
            <a:ext cx="77724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0" lang="en-US" altLang="zh-CN">
                <a:solidFill>
                  <a:schemeClr val="hlink"/>
                </a:solidFill>
                <a:latin typeface="Arial Unicode MS" panose="020B0604020202020204" pitchFamily="34" charset="-128"/>
                <a:ea typeface="Arial Unicode MS" panose="020B0604020202020204" pitchFamily="34" charset="-128"/>
                <a:cs typeface="Arial Unicode MS" panose="020B0604020202020204" pitchFamily="34" charset="-128"/>
              </a:rPr>
              <a:t>工 作 滿 足 度 測 量</a:t>
            </a:r>
            <a:endParaRPr kumimoji="0" lang="zh-TW" altLang="en-US">
              <a:solidFill>
                <a:schemeClr val="hlink"/>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9747" name="Rectangle 2">
            <a:extLst>
              <a:ext uri="{FF2B5EF4-FFF2-40B4-BE49-F238E27FC236}">
                <a16:creationId xmlns:a16="http://schemas.microsoft.com/office/drawing/2014/main" id="{EE9EA3C5-1CEF-4E98-9A2C-995DCC088076}"/>
              </a:ext>
            </a:extLst>
          </p:cNvPr>
          <p:cNvSpPr>
            <a:spLocks noChangeArrowheads="1"/>
          </p:cNvSpPr>
          <p:nvPr/>
        </p:nvSpPr>
        <p:spPr bwMode="auto">
          <a:xfrm>
            <a:off x="457200" y="533400"/>
            <a:ext cx="8229600" cy="1600200"/>
          </a:xfrm>
          <a:prstGeom prst="rect">
            <a:avLst/>
          </a:prstGeom>
          <a:solidFill>
            <a:schemeClr val="folHlink"/>
          </a:solidFill>
          <a:ln w="57150" cmpd="thinThick">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0033CC"/>
                  </a:outerShdw>
                </a:effectLst>
              </a14:hiddenEffects>
            </a:ext>
          </a:extLst>
        </p:spPr>
        <p:txBody>
          <a:bodyPr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lnSpc>
                <a:spcPct val="90000"/>
              </a:lnSpc>
            </a:pPr>
            <a:r>
              <a:rPr kumimoji="0" lang="en-US" altLang="zh-CN" sz="4800" dirty="0">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5400" dirty="0">
                <a:solidFill>
                  <a:schemeClr val="hlink"/>
                </a:solidFill>
                <a:latin typeface="Arial Unicode MS" panose="020B0604020202020204" pitchFamily="34" charset="-128"/>
                <a:ea typeface="Arial Unicode MS" panose="020B0604020202020204" pitchFamily="34" charset="-128"/>
                <a:cs typeface="Arial Unicode MS" panose="020B0604020202020204" pitchFamily="34" charset="-128"/>
              </a:rPr>
              <a:t>工 作 滿 足 度 測 量</a:t>
            </a:r>
            <a:br>
              <a:rPr kumimoji="0" lang="en-US" altLang="zh-CN" sz="5400" dirty="0">
                <a:solidFill>
                  <a:schemeClr val="hlink"/>
                </a:solidFill>
                <a:latin typeface="Arial Unicode MS" panose="020B0604020202020204" pitchFamily="34" charset="-128"/>
                <a:ea typeface="Arial Unicode MS" panose="020B0604020202020204" pitchFamily="34" charset="-128"/>
                <a:cs typeface="Arial Unicode MS" panose="020B0604020202020204" pitchFamily="34" charset="-128"/>
              </a:rPr>
            </a:br>
            <a:r>
              <a:rPr kumimoji="0" lang="en-US" altLang="zh-CN" sz="2000" dirty="0">
                <a:solidFill>
                  <a:schemeClr val="hlink"/>
                </a:solidFill>
                <a:latin typeface="Arial Unicode MS" panose="020B0604020202020204" pitchFamily="34" charset="-128"/>
                <a:ea typeface="Arial Unicode MS" panose="020B0604020202020204" pitchFamily="34" charset="-128"/>
                <a:cs typeface="Arial Unicode MS" panose="020B0604020202020204" pitchFamily="34" charset="-128"/>
              </a:rPr>
              <a:t>Measuring Job Satisfaction</a:t>
            </a:r>
          </a:p>
        </p:txBody>
      </p:sp>
      <p:sp>
        <p:nvSpPr>
          <p:cNvPr id="159748" name="Rectangle 3">
            <a:extLst>
              <a:ext uri="{FF2B5EF4-FFF2-40B4-BE49-F238E27FC236}">
                <a16:creationId xmlns:a16="http://schemas.microsoft.com/office/drawing/2014/main" id="{3A3E8C49-DCFA-4149-AB8B-C5582D0356D9}"/>
              </a:ext>
            </a:extLst>
          </p:cNvPr>
          <p:cNvSpPr>
            <a:spLocks noChangeArrowheads="1"/>
          </p:cNvSpPr>
          <p:nvPr/>
        </p:nvSpPr>
        <p:spPr bwMode="auto">
          <a:xfrm>
            <a:off x="457200" y="2133600"/>
            <a:ext cx="8229600" cy="3962400"/>
          </a:xfrm>
          <a:prstGeom prst="rect">
            <a:avLst/>
          </a:prstGeom>
          <a:solidFill>
            <a:srgbClr val="CCFFFF"/>
          </a:solidFill>
          <a:ln w="57150" cmpd="thinThick">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9749" name="Oval 4">
            <a:extLst>
              <a:ext uri="{FF2B5EF4-FFF2-40B4-BE49-F238E27FC236}">
                <a16:creationId xmlns:a16="http://schemas.microsoft.com/office/drawing/2014/main" id="{683DC2E8-7B9D-4556-A17E-57F92AC62A42}"/>
              </a:ext>
            </a:extLst>
          </p:cNvPr>
          <p:cNvSpPr>
            <a:spLocks noChangeArrowheads="1"/>
          </p:cNvSpPr>
          <p:nvPr/>
        </p:nvSpPr>
        <p:spPr bwMode="auto">
          <a:xfrm>
            <a:off x="685800" y="2286000"/>
            <a:ext cx="3657600" cy="3552825"/>
          </a:xfrm>
          <a:prstGeom prst="ellipse">
            <a:avLst/>
          </a:prstGeom>
          <a:solidFill>
            <a:srgbClr val="00FF00"/>
          </a:solidFill>
          <a:ln w="12700">
            <a:solidFill>
              <a:srgbClr val="000000"/>
            </a:solidFill>
            <a:round/>
            <a:headEnd/>
            <a:tailEnd/>
          </a:ln>
          <a:effectLst>
            <a:outerShdw dist="35921" dir="2700000" algn="ctr" rotWithShape="0">
              <a:schemeClr val="bg2"/>
            </a:outerShdw>
          </a:effec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kumimoji="0" lang="en-US" altLang="zh-CN" sz="240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9750" name="Text Box 5">
            <a:extLst>
              <a:ext uri="{FF2B5EF4-FFF2-40B4-BE49-F238E27FC236}">
                <a16:creationId xmlns:a16="http://schemas.microsoft.com/office/drawing/2014/main" id="{AB98FFBD-0F9E-4FD8-96FF-0FE166C716C6}"/>
              </a:ext>
            </a:extLst>
          </p:cNvPr>
          <p:cNvSpPr txBox="1">
            <a:spLocks noChangeArrowheads="1"/>
          </p:cNvSpPr>
          <p:nvPr/>
        </p:nvSpPr>
        <p:spPr bwMode="auto">
          <a:xfrm>
            <a:off x="533400" y="2819400"/>
            <a:ext cx="4038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CN" sz="40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400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單一測評</a:t>
            </a:r>
            <a:br>
              <a:rPr kumimoji="0" lang="en-US" altLang="zh-CN" sz="400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br>
            <a:r>
              <a:rPr kumimoji="0" lang="en-US" altLang="zh-CN" sz="200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Single Global Rating</a:t>
            </a:r>
          </a:p>
          <a:p>
            <a:pPr algn="ctr"/>
            <a:endParaRPr kumimoji="0" lang="en-US" altLang="zh-CN" sz="160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kumimoji="0" lang="en-US" altLang="zh-CN" sz="24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〖當所有的東西都考慮后，你對你的工作有多滿意】</a:t>
            </a:r>
          </a:p>
        </p:txBody>
      </p:sp>
      <p:sp>
        <p:nvSpPr>
          <p:cNvPr id="159751" name="Oval 6">
            <a:extLst>
              <a:ext uri="{FF2B5EF4-FFF2-40B4-BE49-F238E27FC236}">
                <a16:creationId xmlns:a16="http://schemas.microsoft.com/office/drawing/2014/main" id="{A5D1F79D-542B-428E-818B-1E8DF940793F}"/>
              </a:ext>
            </a:extLst>
          </p:cNvPr>
          <p:cNvSpPr>
            <a:spLocks noChangeArrowheads="1"/>
          </p:cNvSpPr>
          <p:nvPr/>
        </p:nvSpPr>
        <p:spPr bwMode="auto">
          <a:xfrm>
            <a:off x="4648200" y="2286000"/>
            <a:ext cx="3575050" cy="3476625"/>
          </a:xfrm>
          <a:prstGeom prst="ellipse">
            <a:avLst/>
          </a:prstGeom>
          <a:solidFill>
            <a:srgbClr val="FFFF99"/>
          </a:solidFill>
          <a:ln w="12700">
            <a:solidFill>
              <a:srgbClr val="000000"/>
            </a:solidFill>
            <a:round/>
            <a:headEnd/>
            <a:tailEnd/>
          </a:ln>
          <a:effectLst>
            <a:outerShdw dist="35921" dir="2700000" algn="ctr" rotWithShape="0">
              <a:srgbClr val="808080"/>
            </a:outerShdw>
          </a:effec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endParaRPr kumimoji="0" lang="en-US" altLang="zh-CN" sz="240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59752" name="Text Box 7">
            <a:extLst>
              <a:ext uri="{FF2B5EF4-FFF2-40B4-BE49-F238E27FC236}">
                <a16:creationId xmlns:a16="http://schemas.microsoft.com/office/drawing/2014/main" id="{751EE530-961E-4CB9-BE7F-DD01079084BA}"/>
              </a:ext>
            </a:extLst>
          </p:cNvPr>
          <p:cNvSpPr txBox="1">
            <a:spLocks noChangeArrowheads="1"/>
          </p:cNvSpPr>
          <p:nvPr/>
        </p:nvSpPr>
        <p:spPr bwMode="auto">
          <a:xfrm>
            <a:off x="4800600" y="3048000"/>
            <a:ext cx="3505200" cy="2532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CN" sz="40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400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總結</a:t>
            </a:r>
            <a:r>
              <a:rPr kumimoji="0" lang="en-US" altLang="zh-CN" sz="360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工作層面的感覺</a:t>
            </a:r>
            <a:br>
              <a:rPr kumimoji="0" lang="en-US" altLang="zh-CN" sz="600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br>
            <a:r>
              <a:rPr kumimoji="0" lang="en-US" altLang="zh-CN" sz="280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Summing</a:t>
            </a:r>
          </a:p>
          <a:p>
            <a:pPr algn="ctr"/>
            <a:r>
              <a:rPr kumimoji="0" lang="en-US" altLang="zh-CN" sz="280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up Job</a:t>
            </a:r>
          </a:p>
          <a:p>
            <a:pPr algn="ctr"/>
            <a:r>
              <a:rPr kumimoji="0" lang="en-US" altLang="zh-CN" sz="2800">
                <a:solidFill>
                  <a:srgbClr val="800000"/>
                </a:solidFill>
                <a:latin typeface="Arial Unicode MS" panose="020B0604020202020204" pitchFamily="34" charset="-128"/>
                <a:ea typeface="Arial Unicode MS" panose="020B0604020202020204" pitchFamily="34" charset="-128"/>
                <a:cs typeface="Arial Unicode MS" panose="020B0604020202020204" pitchFamily="34" charset="-128"/>
              </a:rPr>
              <a:t>Facets</a:t>
            </a:r>
          </a:p>
        </p:txBody>
      </p:sp>
    </p:spTree>
    <p:custDataLst>
      <p:tags r:id="rId1"/>
    </p:custDataLst>
  </p:cSld>
  <p:clrMapOvr>
    <a:masterClrMapping/>
  </p:clrMapOvr>
  <p:transition>
    <p:checke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a:extLst>
              <a:ext uri="{FF2B5EF4-FFF2-40B4-BE49-F238E27FC236}">
                <a16:creationId xmlns:a16="http://schemas.microsoft.com/office/drawing/2014/main" id="{05CC8FD0-4DAF-4E98-B131-5BB996BFB236}"/>
              </a:ext>
            </a:extLst>
          </p:cNvPr>
          <p:cNvSpPr>
            <a:spLocks noGrp="1" noChangeArrowheads="1"/>
          </p:cNvSpPr>
          <p:nvPr>
            <p:ph type="title"/>
          </p:nvPr>
        </p:nvSpPr>
        <p:spPr>
          <a:xfrm>
            <a:off x="685800" y="980728"/>
            <a:ext cx="7772400" cy="771872"/>
          </a:xfrm>
          <a:gradFill rotWithShape="0">
            <a:gsLst>
              <a:gs pos="0">
                <a:schemeClr val="folHlink"/>
              </a:gs>
              <a:gs pos="50000">
                <a:srgbClr val="FFFFFF"/>
              </a:gs>
              <a:gs pos="100000">
                <a:schemeClr val="folHlink"/>
              </a:gs>
            </a:gsLst>
            <a:lin ang="5400000" scaled="1"/>
          </a:gradFill>
        </p:spPr>
        <p:txBody>
          <a:bodyPr/>
          <a:lstStyle/>
          <a:p>
            <a:pPr eaLnBrk="1" hangingPunct="1">
              <a:defRPr/>
            </a:pPr>
            <a:r>
              <a:rPr lang="en-US" altLang="zh-CN" b="1">
                <a:solidFill>
                  <a:srgbClr val="3333FF"/>
                </a:solidFill>
                <a:latin typeface="Arial Unicode MS" panose="020B0604020202020204" pitchFamily="34" charset="-128"/>
                <a:ea typeface="Arial Unicode MS" panose="020B0604020202020204" pitchFamily="34" charset="-128"/>
                <a:cs typeface="Arial Unicode MS" panose="020B0604020202020204" pitchFamily="34" charset="-128"/>
              </a:rPr>
              <a:t>工 作 滿 意 度</a:t>
            </a:r>
          </a:p>
        </p:txBody>
      </p:sp>
      <p:sp>
        <p:nvSpPr>
          <p:cNvPr id="161795" name="Rectangle 3">
            <a:extLst>
              <a:ext uri="{FF2B5EF4-FFF2-40B4-BE49-F238E27FC236}">
                <a16:creationId xmlns:a16="http://schemas.microsoft.com/office/drawing/2014/main" id="{218A14F6-FE28-4CA4-A55A-A135AD120AE3}"/>
              </a:ext>
            </a:extLst>
          </p:cNvPr>
          <p:cNvSpPr>
            <a:spLocks noGrp="1" noChangeArrowheads="1"/>
          </p:cNvSpPr>
          <p:nvPr>
            <p:ph type="body" idx="1"/>
          </p:nvPr>
        </p:nvSpPr>
        <p:spPr bwMode="auto">
          <a:xfrm>
            <a:off x="685800" y="2125216"/>
            <a:ext cx="7772400" cy="2167880"/>
          </a:xfrm>
          <a:noFill/>
          <a:ln>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indent="0" eaLnBrk="1" hangingPunct="1">
              <a:buFontTx/>
              <a:buNone/>
            </a:pPr>
            <a:r>
              <a:rPr lang="en-US" altLang="zh-CN" sz="3600" dirty="0">
                <a:latin typeface="Arial Unicode MS" panose="020B0604020202020204" pitchFamily="34" charset="-128"/>
                <a:ea typeface="Arial Unicode MS" panose="020B0604020202020204" pitchFamily="34" charset="-128"/>
                <a:cs typeface="Arial Unicode MS" panose="020B0604020202020204" pitchFamily="34" charset="-128"/>
              </a:rPr>
              <a:t>工 作 滿 意 度 是 員 工 對 自 己 工 作 喜 歡 或 不 喜 歡 的 感 情 和 情 緒。</a:t>
            </a:r>
          </a:p>
          <a:p>
            <a:pPr marL="0" indent="0" eaLnBrk="1" hangingPunct="1">
              <a:buFontTx/>
              <a:buNone/>
            </a:pPr>
            <a:r>
              <a:rPr lang="en-US" altLang="zh-CN" sz="3600" dirty="0">
                <a:latin typeface="Arial Unicode MS" panose="020B0604020202020204" pitchFamily="34" charset="-128"/>
                <a:ea typeface="Arial Unicode MS" panose="020B0604020202020204" pitchFamily="34" charset="-128"/>
                <a:cs typeface="Arial Unicode MS" panose="020B0604020202020204" pitchFamily="34" charset="-128"/>
              </a:rPr>
              <a:t>工 作 滿 意 度 是 一 種 情 感 態 度。</a:t>
            </a:r>
          </a:p>
        </p:txBody>
      </p:sp>
    </p:spTree>
    <p:custDataLst>
      <p:tags r:id="rId1"/>
    </p:custData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42" name="Rectangle 21">
            <a:extLst>
              <a:ext uri="{FF2B5EF4-FFF2-40B4-BE49-F238E27FC236}">
                <a16:creationId xmlns:a16="http://schemas.microsoft.com/office/drawing/2014/main" id="{9721A88B-0BB3-49D2-87AE-8ACEBBB50A0F}"/>
              </a:ext>
            </a:extLst>
          </p:cNvPr>
          <p:cNvSpPr>
            <a:spLocks noGrp="1" noChangeArrowheads="1"/>
          </p:cNvSpPr>
          <p:nvPr>
            <p:ph type="title" idx="4294967295"/>
          </p:nvPr>
        </p:nvSpPr>
        <p:spPr bwMode="auto">
          <a:xfrm>
            <a:off x="1835150" y="2492375"/>
            <a:ext cx="2371725"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0" lang="en-US" altLang="zh-CN" sz="8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工 作 滿 足 與 </a:t>
            </a:r>
            <a:br>
              <a:rPr kumimoji="0" lang="en-US" altLang="zh-CN" sz="8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br>
            <a:r>
              <a:rPr kumimoji="0" lang="en-US" altLang="zh-CN" sz="8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員 工 表 現</a:t>
            </a:r>
            <a:endParaRPr kumimoji="0" lang="zh-TW" altLang="en-US" sz="8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nvGrpSpPr>
          <p:cNvPr id="234498" name="Group 2">
            <a:extLst>
              <a:ext uri="{FF2B5EF4-FFF2-40B4-BE49-F238E27FC236}">
                <a16:creationId xmlns:a16="http://schemas.microsoft.com/office/drawing/2014/main" id="{A5A0F079-3B9F-4F16-9384-5E5B9C98744F}"/>
              </a:ext>
            </a:extLst>
          </p:cNvPr>
          <p:cNvGrpSpPr>
            <a:grpSpLocks/>
          </p:cNvGrpSpPr>
          <p:nvPr/>
        </p:nvGrpSpPr>
        <p:grpSpPr bwMode="auto">
          <a:xfrm>
            <a:off x="3305175" y="485775"/>
            <a:ext cx="5384800" cy="1770063"/>
            <a:chOff x="2082" y="306"/>
            <a:chExt cx="3392" cy="1115"/>
          </a:xfrm>
        </p:grpSpPr>
        <p:sp>
          <p:nvSpPr>
            <p:cNvPr id="234499" name="AutoShape 3">
              <a:extLst>
                <a:ext uri="{FF2B5EF4-FFF2-40B4-BE49-F238E27FC236}">
                  <a16:creationId xmlns:a16="http://schemas.microsoft.com/office/drawing/2014/main" id="{5A342220-863B-4580-8ACD-E73C992E5499}"/>
                </a:ext>
              </a:extLst>
            </p:cNvPr>
            <p:cNvSpPr>
              <a:spLocks noChangeArrowheads="1"/>
            </p:cNvSpPr>
            <p:nvPr/>
          </p:nvSpPr>
          <p:spPr bwMode="auto">
            <a:xfrm>
              <a:off x="2082" y="306"/>
              <a:ext cx="1422" cy="1115"/>
            </a:xfrm>
            <a:prstGeom prst="rightArrow">
              <a:avLst>
                <a:gd name="adj1" fmla="val 50000"/>
                <a:gd name="adj2" fmla="val 31883"/>
              </a:avLst>
            </a:prstGeom>
            <a:solidFill>
              <a:srgbClr val="CCFFFF"/>
            </a:solidFill>
            <a:ln>
              <a:noFill/>
            </a:ln>
            <a:effectLst>
              <a:outerShdw dist="107763" dir="13500000" algn="ctr" rotWithShape="0">
                <a:schemeClr val="bg2"/>
              </a:outerShdw>
            </a:effectLst>
          </p:spPr>
          <p:txBody>
            <a:bodyPr wrap="none" anchor="ctr"/>
            <a:lstStyle/>
            <a:p>
              <a:pPr algn="ctr">
                <a:defRPr/>
              </a:pPr>
              <a:endParaRPr kumimoji="0" lang="en-US" altLang="zh-CN" sz="2000">
                <a:solidFill>
                  <a:schemeClr val="bg1"/>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63852" name="Rectangle 4">
              <a:extLst>
                <a:ext uri="{FF2B5EF4-FFF2-40B4-BE49-F238E27FC236}">
                  <a16:creationId xmlns:a16="http://schemas.microsoft.com/office/drawing/2014/main" id="{7C52577F-0390-4C9C-AAF8-B723C95CB684}"/>
                </a:ext>
              </a:extLst>
            </p:cNvPr>
            <p:cNvSpPr>
              <a:spLocks noChangeArrowheads="1"/>
            </p:cNvSpPr>
            <p:nvPr/>
          </p:nvSpPr>
          <p:spPr bwMode="auto">
            <a:xfrm>
              <a:off x="3600" y="340"/>
              <a:ext cx="1874" cy="1067"/>
            </a:xfrm>
            <a:prstGeom prst="rect">
              <a:avLst/>
            </a:prstGeom>
            <a:solidFill>
              <a:srgbClr val="CCFFFF"/>
            </a:solidFill>
            <a:ln>
              <a:noFill/>
            </a:ln>
            <a:effectLst>
              <a:outerShdw dist="107763" dir="135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CN" sz="28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4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生 產 力</a:t>
              </a:r>
              <a:endParaRPr kumimoji="0" lang="en-US" altLang="zh-CN" sz="66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kumimoji="0" lang="en-US" altLang="zh-CN"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Productivity</a:t>
              </a:r>
            </a:p>
          </p:txBody>
        </p:sp>
      </p:grpSp>
      <p:grpSp>
        <p:nvGrpSpPr>
          <p:cNvPr id="234501" name="Group 5">
            <a:extLst>
              <a:ext uri="{FF2B5EF4-FFF2-40B4-BE49-F238E27FC236}">
                <a16:creationId xmlns:a16="http://schemas.microsoft.com/office/drawing/2014/main" id="{ABA1848D-F389-4943-A85C-2FA589EFB8DB}"/>
              </a:ext>
            </a:extLst>
          </p:cNvPr>
          <p:cNvGrpSpPr>
            <a:grpSpLocks/>
          </p:cNvGrpSpPr>
          <p:nvPr/>
        </p:nvGrpSpPr>
        <p:grpSpPr bwMode="auto">
          <a:xfrm>
            <a:off x="3305175" y="2476500"/>
            <a:ext cx="5384800" cy="1770063"/>
            <a:chOff x="2082" y="1560"/>
            <a:chExt cx="3392" cy="1115"/>
          </a:xfrm>
        </p:grpSpPr>
        <p:sp>
          <p:nvSpPr>
            <p:cNvPr id="163849" name="AutoShape 6">
              <a:extLst>
                <a:ext uri="{FF2B5EF4-FFF2-40B4-BE49-F238E27FC236}">
                  <a16:creationId xmlns:a16="http://schemas.microsoft.com/office/drawing/2014/main" id="{54082F4B-D374-4075-AD21-E14C2F99EC0B}"/>
                </a:ext>
              </a:extLst>
            </p:cNvPr>
            <p:cNvSpPr>
              <a:spLocks noChangeArrowheads="1"/>
            </p:cNvSpPr>
            <p:nvPr/>
          </p:nvSpPr>
          <p:spPr bwMode="auto">
            <a:xfrm>
              <a:off x="2082" y="1560"/>
              <a:ext cx="1422" cy="1115"/>
            </a:xfrm>
            <a:prstGeom prst="rightArrow">
              <a:avLst>
                <a:gd name="adj1" fmla="val 50000"/>
                <a:gd name="adj2" fmla="val 31883"/>
              </a:avLst>
            </a:prstGeom>
            <a:solidFill>
              <a:srgbClr val="FFFF99"/>
            </a:solidFill>
            <a:ln>
              <a:noFill/>
            </a:ln>
            <a:effectLst>
              <a:outerShdw dist="107763" dir="135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CN" altLang="en-US" sz="160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63850" name="Rectangle 7">
              <a:extLst>
                <a:ext uri="{FF2B5EF4-FFF2-40B4-BE49-F238E27FC236}">
                  <a16:creationId xmlns:a16="http://schemas.microsoft.com/office/drawing/2014/main" id="{D8F72CCF-8B4F-48EC-8B11-73C7C106813D}"/>
                </a:ext>
              </a:extLst>
            </p:cNvPr>
            <p:cNvSpPr>
              <a:spLocks noChangeArrowheads="1"/>
            </p:cNvSpPr>
            <p:nvPr/>
          </p:nvSpPr>
          <p:spPr bwMode="auto">
            <a:xfrm>
              <a:off x="3600" y="1573"/>
              <a:ext cx="1874" cy="1067"/>
            </a:xfrm>
            <a:prstGeom prst="rect">
              <a:avLst/>
            </a:prstGeom>
            <a:solidFill>
              <a:srgbClr val="FFFF99"/>
            </a:solidFill>
            <a:ln>
              <a:noFill/>
            </a:ln>
            <a:effectLst>
              <a:outerShdw dist="107763" dir="135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CN" sz="28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40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缺 勤 率</a:t>
              </a:r>
              <a:endParaRPr kumimoji="0" lang="en-US" altLang="zh-CN" sz="60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kumimoji="0" lang="en-US" altLang="zh-CN" sz="28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Absenteeism</a:t>
              </a:r>
            </a:p>
          </p:txBody>
        </p:sp>
      </p:grpSp>
      <p:grpSp>
        <p:nvGrpSpPr>
          <p:cNvPr id="234504" name="Group 8">
            <a:extLst>
              <a:ext uri="{FF2B5EF4-FFF2-40B4-BE49-F238E27FC236}">
                <a16:creationId xmlns:a16="http://schemas.microsoft.com/office/drawing/2014/main" id="{AFCD2204-7804-4398-8389-4808D0185B9A}"/>
              </a:ext>
            </a:extLst>
          </p:cNvPr>
          <p:cNvGrpSpPr>
            <a:grpSpLocks/>
          </p:cNvGrpSpPr>
          <p:nvPr/>
        </p:nvGrpSpPr>
        <p:grpSpPr bwMode="auto">
          <a:xfrm>
            <a:off x="3305175" y="4402138"/>
            <a:ext cx="5384800" cy="1770062"/>
            <a:chOff x="2082" y="2773"/>
            <a:chExt cx="3392" cy="1115"/>
          </a:xfrm>
        </p:grpSpPr>
        <p:sp>
          <p:nvSpPr>
            <p:cNvPr id="163847" name="AutoShape 9">
              <a:extLst>
                <a:ext uri="{FF2B5EF4-FFF2-40B4-BE49-F238E27FC236}">
                  <a16:creationId xmlns:a16="http://schemas.microsoft.com/office/drawing/2014/main" id="{F7FFF1A7-6AFA-426E-AF68-39698D0DBA63}"/>
                </a:ext>
              </a:extLst>
            </p:cNvPr>
            <p:cNvSpPr>
              <a:spLocks noChangeArrowheads="1"/>
            </p:cNvSpPr>
            <p:nvPr/>
          </p:nvSpPr>
          <p:spPr bwMode="auto">
            <a:xfrm>
              <a:off x="2082" y="2773"/>
              <a:ext cx="1422" cy="1115"/>
            </a:xfrm>
            <a:prstGeom prst="rightArrow">
              <a:avLst>
                <a:gd name="adj1" fmla="val 50000"/>
                <a:gd name="adj2" fmla="val 31883"/>
              </a:avLst>
            </a:prstGeom>
            <a:solidFill>
              <a:srgbClr val="C0C0C0"/>
            </a:solidFill>
            <a:ln>
              <a:noFill/>
            </a:ln>
            <a:effectLst>
              <a:outerShdw dist="107763" dir="135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CN" altLang="en-US" sz="160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34506" name="Rectangle 10">
              <a:extLst>
                <a:ext uri="{FF2B5EF4-FFF2-40B4-BE49-F238E27FC236}">
                  <a16:creationId xmlns:a16="http://schemas.microsoft.com/office/drawing/2014/main" id="{D3485DEF-3CD8-4C53-9DBA-4C2D840393B7}"/>
                </a:ext>
              </a:extLst>
            </p:cNvPr>
            <p:cNvSpPr>
              <a:spLocks noChangeArrowheads="1"/>
            </p:cNvSpPr>
            <p:nvPr/>
          </p:nvSpPr>
          <p:spPr bwMode="auto">
            <a:xfrm>
              <a:off x="3600" y="2821"/>
              <a:ext cx="1874" cy="1067"/>
            </a:xfrm>
            <a:prstGeom prst="rect">
              <a:avLst/>
            </a:prstGeom>
            <a:solidFill>
              <a:srgbClr val="C0C0C0"/>
            </a:solidFill>
            <a:ln>
              <a:noFill/>
            </a:ln>
            <a:effectLst>
              <a:outerShdw dist="107763" dir="13500000" algn="ctr" rotWithShape="0">
                <a:schemeClr val="bg2"/>
              </a:outerShdw>
            </a:effectLst>
          </p:spPr>
          <p:txBody>
            <a:bodyPr wrap="none" anchor="ctr"/>
            <a:lstStyle/>
            <a:p>
              <a:pPr algn="ctr">
                <a:defRPr/>
              </a:pPr>
              <a:r>
                <a:rPr kumimoji="0" lang="en-US" altLang="zh-CN" sz="2800">
                  <a:solidFill>
                    <a:schemeClr val="bg1"/>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40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離</a:t>
              </a:r>
              <a:r>
                <a:rPr kumimoji="0" lang="en-US" altLang="zh-CN" sz="4000">
                  <a:solidFill>
                    <a:schemeClr val="bg1"/>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 職 率</a:t>
              </a:r>
              <a:endParaRPr kumimoji="0" lang="en-US" altLang="zh-CN" sz="6000">
                <a:solidFill>
                  <a:schemeClr val="bg1"/>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endParaRPr>
            </a:p>
            <a:p>
              <a:pPr algn="ctr">
                <a:defRPr/>
              </a:pPr>
              <a:r>
                <a:rPr kumimoji="0" lang="en-US" altLang="zh-CN" sz="2400">
                  <a:solidFill>
                    <a:schemeClr val="bg1"/>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Turnover</a:t>
              </a:r>
            </a:p>
            <a:p>
              <a:pPr algn="ctr">
                <a:defRPr/>
              </a:pPr>
              <a:r>
                <a:rPr kumimoji="0" lang="en-US" altLang="zh-CN" sz="2400">
                  <a:solidFill>
                    <a:schemeClr val="bg1"/>
                  </a:solidFill>
                  <a:effectLst>
                    <a:outerShdw blurRad="38100" dist="38100" dir="2700000" algn="tl">
                      <a:srgbClr val="000000"/>
                    </a:outerShdw>
                  </a:effectLst>
                  <a:latin typeface="Arial Unicode MS" panose="020B0604020202020204" pitchFamily="34" charset="-128"/>
                  <a:ea typeface="Arial Unicode MS" panose="020B0604020202020204" pitchFamily="34" charset="-128"/>
                  <a:cs typeface="Arial Unicode MS" panose="020B0604020202020204" pitchFamily="34" charset="-128"/>
                </a:rPr>
                <a:t>p.233</a:t>
              </a:r>
            </a:p>
          </p:txBody>
        </p:sp>
      </p:grpSp>
      <p:sp>
        <p:nvSpPr>
          <p:cNvPr id="234507" name="Rectangle 11">
            <a:extLst>
              <a:ext uri="{FF2B5EF4-FFF2-40B4-BE49-F238E27FC236}">
                <a16:creationId xmlns:a16="http://schemas.microsoft.com/office/drawing/2014/main" id="{D2C500DF-270A-4117-8F3E-6C5DF4259D6E}"/>
              </a:ext>
            </a:extLst>
          </p:cNvPr>
          <p:cNvSpPr>
            <a:spLocks noChangeArrowheads="1"/>
          </p:cNvSpPr>
          <p:nvPr/>
        </p:nvSpPr>
        <p:spPr bwMode="auto">
          <a:xfrm>
            <a:off x="476250" y="685800"/>
            <a:ext cx="4095750" cy="5257800"/>
          </a:xfrm>
          <a:prstGeom prst="rect">
            <a:avLst/>
          </a:prstGeom>
          <a:gradFill rotWithShape="0">
            <a:gsLst>
              <a:gs pos="0">
                <a:srgbClr val="9966FF"/>
              </a:gs>
              <a:gs pos="50000">
                <a:srgbClr val="FFFFFF"/>
              </a:gs>
              <a:gs pos="100000">
                <a:srgbClr val="9966FF"/>
              </a:gs>
            </a:gsLst>
            <a:lin ang="5400000" scaled="1"/>
          </a:gradFill>
          <a:ln>
            <a:noFill/>
          </a:ln>
          <a:effectLst>
            <a:outerShdw dist="107763" dir="135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lnSpc>
                <a:spcPct val="130000"/>
              </a:lnSpc>
            </a:pPr>
            <a:r>
              <a:rPr kumimoji="0" lang="en-US" altLang="zh-CN" sz="40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工 作 滿 足 與 </a:t>
            </a:r>
          </a:p>
          <a:p>
            <a:pPr algn="ctr">
              <a:lnSpc>
                <a:spcPct val="130000"/>
              </a:lnSpc>
            </a:pPr>
            <a:r>
              <a:rPr kumimoji="0" lang="en-US" altLang="zh-CN" sz="40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員 工 表 現</a:t>
            </a:r>
            <a:endParaRPr kumimoji="0" lang="en-US" altLang="zh-CN" sz="72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ctr">
              <a:lnSpc>
                <a:spcPct val="130000"/>
              </a:lnSpc>
            </a:pPr>
            <a:r>
              <a:rPr kumimoji="0" lang="en-US" altLang="zh-CN" sz="32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Job</a:t>
            </a:r>
          </a:p>
          <a:p>
            <a:pPr algn="ctr">
              <a:lnSpc>
                <a:spcPct val="130000"/>
              </a:lnSpc>
            </a:pPr>
            <a:r>
              <a:rPr kumimoji="0" lang="en-US" altLang="zh-CN" sz="32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Satisfaction</a:t>
            </a:r>
          </a:p>
          <a:p>
            <a:pPr algn="ctr">
              <a:lnSpc>
                <a:spcPct val="130000"/>
              </a:lnSpc>
            </a:pPr>
            <a:r>
              <a:rPr kumimoji="0" lang="en-US" altLang="zh-CN" sz="32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and Employee</a:t>
            </a:r>
          </a:p>
          <a:p>
            <a:pPr algn="ctr">
              <a:lnSpc>
                <a:spcPct val="130000"/>
              </a:lnSpc>
            </a:pPr>
            <a:r>
              <a:rPr kumimoji="0" lang="en-US" altLang="zh-CN" sz="32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Performance</a:t>
            </a:r>
          </a:p>
        </p:txBody>
      </p:sp>
    </p:spTree>
    <p:custDataLst>
      <p:tags r:id="rId1"/>
    </p:custData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8" fill="hold" grpId="0" nodeType="afterEffect">
                                  <p:stCondLst>
                                    <p:cond delay="0"/>
                                  </p:stCondLst>
                                  <p:childTnLst>
                                    <p:set>
                                      <p:cBhvr>
                                        <p:cTn id="6" dur="1" fill="hold">
                                          <p:stCondLst>
                                            <p:cond delay="0"/>
                                          </p:stCondLst>
                                        </p:cTn>
                                        <p:tgtEl>
                                          <p:spTgt spid="234507"/>
                                        </p:tgtEl>
                                        <p:attrNameLst>
                                          <p:attrName>style.visibility</p:attrName>
                                        </p:attrNameLst>
                                      </p:cBhvr>
                                      <p:to>
                                        <p:strVal val="visible"/>
                                      </p:to>
                                    </p:set>
                                    <p:anim calcmode="lin" valueType="num">
                                      <p:cBhvr>
                                        <p:cTn id="7" dur="500" fill="hold"/>
                                        <p:tgtEl>
                                          <p:spTgt spid="234507"/>
                                        </p:tgtEl>
                                        <p:attrNameLst>
                                          <p:attrName>ppt_x</p:attrName>
                                        </p:attrNameLst>
                                      </p:cBhvr>
                                      <p:tavLst>
                                        <p:tav tm="0">
                                          <p:val>
                                            <p:strVal val="#ppt_x-#ppt_w/2"/>
                                          </p:val>
                                        </p:tav>
                                        <p:tav tm="100000">
                                          <p:val>
                                            <p:strVal val="#ppt_x"/>
                                          </p:val>
                                        </p:tav>
                                      </p:tavLst>
                                    </p:anim>
                                    <p:anim calcmode="lin" valueType="num">
                                      <p:cBhvr>
                                        <p:cTn id="8" dur="500" fill="hold"/>
                                        <p:tgtEl>
                                          <p:spTgt spid="234507"/>
                                        </p:tgtEl>
                                        <p:attrNameLst>
                                          <p:attrName>ppt_y</p:attrName>
                                        </p:attrNameLst>
                                      </p:cBhvr>
                                      <p:tavLst>
                                        <p:tav tm="0">
                                          <p:val>
                                            <p:strVal val="#ppt_y"/>
                                          </p:val>
                                        </p:tav>
                                        <p:tav tm="100000">
                                          <p:val>
                                            <p:strVal val="#ppt_y"/>
                                          </p:val>
                                        </p:tav>
                                      </p:tavLst>
                                    </p:anim>
                                    <p:anim calcmode="lin" valueType="num">
                                      <p:cBhvr>
                                        <p:cTn id="9" dur="500" fill="hold"/>
                                        <p:tgtEl>
                                          <p:spTgt spid="234507"/>
                                        </p:tgtEl>
                                        <p:attrNameLst>
                                          <p:attrName>ppt_w</p:attrName>
                                        </p:attrNameLst>
                                      </p:cBhvr>
                                      <p:tavLst>
                                        <p:tav tm="0">
                                          <p:val>
                                            <p:fltVal val="0"/>
                                          </p:val>
                                        </p:tav>
                                        <p:tav tm="100000">
                                          <p:val>
                                            <p:strVal val="#ppt_w"/>
                                          </p:val>
                                        </p:tav>
                                      </p:tavLst>
                                    </p:anim>
                                    <p:anim calcmode="lin" valueType="num">
                                      <p:cBhvr>
                                        <p:cTn id="10" dur="500" fill="hold"/>
                                        <p:tgtEl>
                                          <p:spTgt spid="234507"/>
                                        </p:tgtEl>
                                        <p:attrNameLst>
                                          <p:attrName>ppt_h</p:attrName>
                                        </p:attrNameLst>
                                      </p:cBhvr>
                                      <p:tavLst>
                                        <p:tav tm="0">
                                          <p:val>
                                            <p:strVal val="#ppt_h"/>
                                          </p:val>
                                        </p:tav>
                                        <p:tav tm="100000">
                                          <p:val>
                                            <p:strVal val="#ppt_h"/>
                                          </p:val>
                                        </p:tav>
                                      </p:tavLst>
                                    </p:anim>
                                  </p:childTnLst>
                                </p:cTn>
                              </p:par>
                            </p:childTnLst>
                          </p:cTn>
                        </p:par>
                        <p:par>
                          <p:cTn id="11" fill="hold" nodeType="afterGroup">
                            <p:stCondLst>
                              <p:cond delay="500"/>
                            </p:stCondLst>
                            <p:childTnLst>
                              <p:par>
                                <p:cTn id="12" presetID="22" presetClass="entr" presetSubtype="8" fill="hold" nodeType="afterEffect">
                                  <p:stCondLst>
                                    <p:cond delay="0"/>
                                  </p:stCondLst>
                                  <p:childTnLst>
                                    <p:set>
                                      <p:cBhvr>
                                        <p:cTn id="13" dur="1" fill="hold">
                                          <p:stCondLst>
                                            <p:cond delay="0"/>
                                          </p:stCondLst>
                                        </p:cTn>
                                        <p:tgtEl>
                                          <p:spTgt spid="234498"/>
                                        </p:tgtEl>
                                        <p:attrNameLst>
                                          <p:attrName>style.visibility</p:attrName>
                                        </p:attrNameLst>
                                      </p:cBhvr>
                                      <p:to>
                                        <p:strVal val="visible"/>
                                      </p:to>
                                    </p:set>
                                    <p:animEffect transition="in" filter="wipe(left)">
                                      <p:cBhvr>
                                        <p:cTn id="14" dur="500"/>
                                        <p:tgtEl>
                                          <p:spTgt spid="234498"/>
                                        </p:tgtEl>
                                      </p:cBhvr>
                                    </p:animEffect>
                                  </p:childTnLst>
                                </p:cTn>
                              </p:par>
                            </p:childTnLst>
                          </p:cTn>
                        </p:par>
                        <p:par>
                          <p:cTn id="15" fill="hold" nodeType="afterGroup">
                            <p:stCondLst>
                              <p:cond delay="1000"/>
                            </p:stCondLst>
                            <p:childTnLst>
                              <p:par>
                                <p:cTn id="16" presetID="22" presetClass="entr" presetSubtype="8" fill="hold" nodeType="afterEffect">
                                  <p:stCondLst>
                                    <p:cond delay="0"/>
                                  </p:stCondLst>
                                  <p:childTnLst>
                                    <p:set>
                                      <p:cBhvr>
                                        <p:cTn id="17" dur="1" fill="hold">
                                          <p:stCondLst>
                                            <p:cond delay="0"/>
                                          </p:stCondLst>
                                        </p:cTn>
                                        <p:tgtEl>
                                          <p:spTgt spid="234501"/>
                                        </p:tgtEl>
                                        <p:attrNameLst>
                                          <p:attrName>style.visibility</p:attrName>
                                        </p:attrNameLst>
                                      </p:cBhvr>
                                      <p:to>
                                        <p:strVal val="visible"/>
                                      </p:to>
                                    </p:set>
                                    <p:animEffect transition="in" filter="wipe(left)">
                                      <p:cBhvr>
                                        <p:cTn id="18" dur="500"/>
                                        <p:tgtEl>
                                          <p:spTgt spid="234501"/>
                                        </p:tgtEl>
                                      </p:cBhvr>
                                    </p:animEffect>
                                  </p:childTnLst>
                                </p:cTn>
                              </p:par>
                            </p:childTnLst>
                          </p:cTn>
                        </p:par>
                        <p:par>
                          <p:cTn id="19" fill="hold" nodeType="afterGroup">
                            <p:stCondLst>
                              <p:cond delay="1500"/>
                            </p:stCondLst>
                            <p:childTnLst>
                              <p:par>
                                <p:cTn id="20" presetID="22" presetClass="entr" presetSubtype="8" fill="hold" nodeType="afterEffect">
                                  <p:stCondLst>
                                    <p:cond delay="0"/>
                                  </p:stCondLst>
                                  <p:childTnLst>
                                    <p:set>
                                      <p:cBhvr>
                                        <p:cTn id="21" dur="1" fill="hold">
                                          <p:stCondLst>
                                            <p:cond delay="0"/>
                                          </p:stCondLst>
                                        </p:cTn>
                                        <p:tgtEl>
                                          <p:spTgt spid="234504"/>
                                        </p:tgtEl>
                                        <p:attrNameLst>
                                          <p:attrName>style.visibility</p:attrName>
                                        </p:attrNameLst>
                                      </p:cBhvr>
                                      <p:to>
                                        <p:strVal val="visible"/>
                                      </p:to>
                                    </p:set>
                                    <p:animEffect transition="in" filter="wipe(left)">
                                      <p:cBhvr>
                                        <p:cTn id="22" dur="500"/>
                                        <p:tgtEl>
                                          <p:spTgt spid="2345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507" grpId="0" animBg="1"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D5D0F562-D6C6-462F-8D31-D370486DF3EE}"/>
              </a:ext>
            </a:extLst>
          </p:cNvPr>
          <p:cNvSpPr>
            <a:spLocks noChangeArrowheads="1"/>
          </p:cNvSpPr>
          <p:nvPr/>
        </p:nvSpPr>
        <p:spPr bwMode="auto">
          <a:xfrm>
            <a:off x="533400" y="1600200"/>
            <a:ext cx="8229600" cy="4724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65891" name="Rectangle 3">
            <a:extLst>
              <a:ext uri="{FF2B5EF4-FFF2-40B4-BE49-F238E27FC236}">
                <a16:creationId xmlns:a16="http://schemas.microsoft.com/office/drawing/2014/main" id="{C68EAC41-018C-4FE6-A77A-AD8FE43214E9}"/>
              </a:ext>
            </a:extLst>
          </p:cNvPr>
          <p:cNvSpPr>
            <a:spLocks noGrp="1" noChangeArrowheads="1"/>
          </p:cNvSpPr>
          <p:nvPr>
            <p:ph type="title"/>
          </p:nvPr>
        </p:nvSpPr>
        <p:spPr bwMode="auto">
          <a:xfrm>
            <a:off x="914400" y="228600"/>
            <a:ext cx="7772400" cy="1143000"/>
          </a:xfrm>
          <a:solidFill>
            <a:schemeClr val="folHlink"/>
          </a:solidFill>
          <a:ln w="57150">
            <a:solidFill>
              <a:srgbClr val="00FF00"/>
            </a:solidFill>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CN" sz="36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工 作 不 滿 足 的 反 應</a:t>
            </a:r>
            <a:br>
              <a:rPr lang="en-US" altLang="zh-CN" dirty="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US" altLang="zh-CN" sz="24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Responses to Job Dissatisfaction</a:t>
            </a:r>
            <a:endParaRPr lang="en-US" altLang="zh-CN" sz="3200"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65892" name="Text Box 4">
            <a:extLst>
              <a:ext uri="{FF2B5EF4-FFF2-40B4-BE49-F238E27FC236}">
                <a16:creationId xmlns:a16="http://schemas.microsoft.com/office/drawing/2014/main" id="{1F9DCAB7-683D-4BD7-AFC9-DDBE06D49552}"/>
              </a:ext>
            </a:extLst>
          </p:cNvPr>
          <p:cNvSpPr txBox="1">
            <a:spLocks noChangeArrowheads="1"/>
          </p:cNvSpPr>
          <p:nvPr/>
        </p:nvSpPr>
        <p:spPr bwMode="auto">
          <a:xfrm>
            <a:off x="685800" y="3206750"/>
            <a:ext cx="172835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kumimoji="0" lang="en-US" altLang="zh-CN" sz="2400">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3200">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破 坏 性</a:t>
            </a:r>
          </a:p>
          <a:p>
            <a:r>
              <a:rPr kumimoji="0" lang="en-US" altLang="zh-CN" sz="2400">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Destructive</a:t>
            </a:r>
          </a:p>
        </p:txBody>
      </p:sp>
      <p:sp>
        <p:nvSpPr>
          <p:cNvPr id="165893" name="Text Box 5">
            <a:extLst>
              <a:ext uri="{FF2B5EF4-FFF2-40B4-BE49-F238E27FC236}">
                <a16:creationId xmlns:a16="http://schemas.microsoft.com/office/drawing/2014/main" id="{E5ADB381-BA44-435D-9F56-8642F4B61844}"/>
              </a:ext>
            </a:extLst>
          </p:cNvPr>
          <p:cNvSpPr txBox="1">
            <a:spLocks noChangeArrowheads="1"/>
          </p:cNvSpPr>
          <p:nvPr/>
        </p:nvSpPr>
        <p:spPr bwMode="auto">
          <a:xfrm>
            <a:off x="3835615" y="1530350"/>
            <a:ext cx="172835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CN" sz="2400" dirty="0">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3200" dirty="0">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主 動 的</a:t>
            </a:r>
          </a:p>
          <a:p>
            <a:pPr algn="ctr"/>
            <a:r>
              <a:rPr kumimoji="0" lang="en-US" altLang="zh-CN" sz="2400" dirty="0">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Active</a:t>
            </a:r>
          </a:p>
        </p:txBody>
      </p:sp>
      <p:sp>
        <p:nvSpPr>
          <p:cNvPr id="165894" name="Text Box 6">
            <a:extLst>
              <a:ext uri="{FF2B5EF4-FFF2-40B4-BE49-F238E27FC236}">
                <a16:creationId xmlns:a16="http://schemas.microsoft.com/office/drawing/2014/main" id="{21AC8908-FEEE-4904-9986-B64D6DCA4EC3}"/>
              </a:ext>
            </a:extLst>
          </p:cNvPr>
          <p:cNvSpPr txBox="1">
            <a:spLocks noChangeArrowheads="1"/>
          </p:cNvSpPr>
          <p:nvPr/>
        </p:nvSpPr>
        <p:spPr bwMode="auto">
          <a:xfrm>
            <a:off x="3770884" y="5359400"/>
            <a:ext cx="165462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CN" sz="2400">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3600">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被動的</a:t>
            </a:r>
          </a:p>
          <a:p>
            <a:pPr algn="ctr"/>
            <a:r>
              <a:rPr kumimoji="0" lang="en-US" altLang="zh-CN" sz="2800">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Passive</a:t>
            </a:r>
          </a:p>
        </p:txBody>
      </p:sp>
      <p:sp>
        <p:nvSpPr>
          <p:cNvPr id="165895" name="Text Box 7">
            <a:extLst>
              <a:ext uri="{FF2B5EF4-FFF2-40B4-BE49-F238E27FC236}">
                <a16:creationId xmlns:a16="http://schemas.microsoft.com/office/drawing/2014/main" id="{E36C42AC-758A-4BF6-8E4E-D15161C21403}"/>
              </a:ext>
            </a:extLst>
          </p:cNvPr>
          <p:cNvSpPr txBox="1">
            <a:spLocks noChangeArrowheads="1"/>
          </p:cNvSpPr>
          <p:nvPr/>
        </p:nvSpPr>
        <p:spPr bwMode="auto">
          <a:xfrm>
            <a:off x="6400800" y="3222625"/>
            <a:ext cx="189667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r>
              <a:rPr kumimoji="0" lang="en-US" altLang="zh-CN" sz="2400">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3200">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建 設 性</a:t>
            </a:r>
          </a:p>
          <a:p>
            <a:r>
              <a:rPr kumimoji="0" lang="en-US" altLang="zh-CN" sz="2400">
                <a:solidFill>
                  <a:srgbClr val="FFFF00"/>
                </a:solidFill>
                <a:latin typeface="Arial Unicode MS" panose="020B0604020202020204" pitchFamily="34" charset="-128"/>
                <a:ea typeface="Arial Unicode MS" panose="020B0604020202020204" pitchFamily="34" charset="-128"/>
                <a:cs typeface="Arial Unicode MS" panose="020B0604020202020204" pitchFamily="34" charset="-128"/>
              </a:rPr>
              <a:t>Constructive</a:t>
            </a:r>
          </a:p>
        </p:txBody>
      </p:sp>
      <p:sp>
        <p:nvSpPr>
          <p:cNvPr id="165896" name="Line 8">
            <a:extLst>
              <a:ext uri="{FF2B5EF4-FFF2-40B4-BE49-F238E27FC236}">
                <a16:creationId xmlns:a16="http://schemas.microsoft.com/office/drawing/2014/main" id="{85C8B220-B931-4117-9A68-1A2B1B1056FE}"/>
              </a:ext>
            </a:extLst>
          </p:cNvPr>
          <p:cNvSpPr>
            <a:spLocks noChangeShapeType="1"/>
          </p:cNvSpPr>
          <p:nvPr/>
        </p:nvSpPr>
        <p:spPr bwMode="auto">
          <a:xfrm flipV="1">
            <a:off x="2590800" y="3581400"/>
            <a:ext cx="3810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65897" name="Line 9">
            <a:extLst>
              <a:ext uri="{FF2B5EF4-FFF2-40B4-BE49-F238E27FC236}">
                <a16:creationId xmlns:a16="http://schemas.microsoft.com/office/drawing/2014/main" id="{DC342EEF-8469-45AC-A256-C3A76459814A}"/>
              </a:ext>
            </a:extLst>
          </p:cNvPr>
          <p:cNvSpPr>
            <a:spLocks noChangeShapeType="1"/>
          </p:cNvSpPr>
          <p:nvPr/>
        </p:nvSpPr>
        <p:spPr bwMode="auto">
          <a:xfrm>
            <a:off x="4572000" y="2636912"/>
            <a:ext cx="0" cy="25922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65898" name="Text Box 10">
            <a:extLst>
              <a:ext uri="{FF2B5EF4-FFF2-40B4-BE49-F238E27FC236}">
                <a16:creationId xmlns:a16="http://schemas.microsoft.com/office/drawing/2014/main" id="{AA359A20-8905-461C-A8A9-8BDB5C4BFB3C}"/>
              </a:ext>
            </a:extLst>
          </p:cNvPr>
          <p:cNvSpPr txBox="1">
            <a:spLocks noChangeArrowheads="1"/>
          </p:cNvSpPr>
          <p:nvPr/>
        </p:nvSpPr>
        <p:spPr bwMode="auto">
          <a:xfrm>
            <a:off x="2959627" y="2541588"/>
            <a:ext cx="133562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CN" sz="2800">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3600">
                <a:latin typeface="Arial Unicode MS" panose="020B0604020202020204" pitchFamily="34" charset="-128"/>
                <a:ea typeface="Arial Unicode MS" panose="020B0604020202020204" pitchFamily="34" charset="-128"/>
                <a:cs typeface="Arial Unicode MS" panose="020B0604020202020204" pitchFamily="34" charset="-128"/>
              </a:rPr>
              <a:t>離 開</a:t>
            </a:r>
            <a:endParaRPr kumimoji="0" lang="en-US" altLang="zh-CN" sz="4400">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kumimoji="0" lang="en-US" altLang="zh-CN" sz="2800">
                <a:latin typeface="Arial Unicode MS" panose="020B0604020202020204" pitchFamily="34" charset="-128"/>
                <a:ea typeface="Arial Unicode MS" panose="020B0604020202020204" pitchFamily="34" charset="-128"/>
                <a:cs typeface="Arial Unicode MS" panose="020B0604020202020204" pitchFamily="34" charset="-128"/>
              </a:rPr>
              <a:t>Exit</a:t>
            </a:r>
          </a:p>
        </p:txBody>
      </p:sp>
      <p:sp>
        <p:nvSpPr>
          <p:cNvPr id="165899" name="Text Box 11">
            <a:extLst>
              <a:ext uri="{FF2B5EF4-FFF2-40B4-BE49-F238E27FC236}">
                <a16:creationId xmlns:a16="http://schemas.microsoft.com/office/drawing/2014/main" id="{83F55959-D4A5-4BBC-BF44-45B829F0E481}"/>
              </a:ext>
            </a:extLst>
          </p:cNvPr>
          <p:cNvSpPr txBox="1">
            <a:spLocks noChangeArrowheads="1"/>
          </p:cNvSpPr>
          <p:nvPr/>
        </p:nvSpPr>
        <p:spPr bwMode="auto">
          <a:xfrm>
            <a:off x="4924952" y="2541588"/>
            <a:ext cx="1335622"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CN" sz="2800">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3600">
                <a:latin typeface="Arial Unicode MS" panose="020B0604020202020204" pitchFamily="34" charset="-128"/>
                <a:ea typeface="Arial Unicode MS" panose="020B0604020202020204" pitchFamily="34" charset="-128"/>
                <a:cs typeface="Arial Unicode MS" panose="020B0604020202020204" pitchFamily="34" charset="-128"/>
              </a:rPr>
              <a:t>聲 音</a:t>
            </a:r>
            <a:endParaRPr kumimoji="0" lang="en-US" altLang="zh-CN" sz="4400">
              <a:latin typeface="Arial Unicode MS" panose="020B0604020202020204" pitchFamily="34" charset="-128"/>
              <a:ea typeface="Arial Unicode MS" panose="020B0604020202020204" pitchFamily="34" charset="-128"/>
              <a:cs typeface="Arial Unicode MS" panose="020B0604020202020204" pitchFamily="34" charset="-128"/>
            </a:endParaRPr>
          </a:p>
          <a:p>
            <a:pPr algn="ctr"/>
            <a:r>
              <a:rPr kumimoji="0" lang="en-US" altLang="zh-CN" sz="2800">
                <a:latin typeface="Arial Unicode MS" panose="020B0604020202020204" pitchFamily="34" charset="-128"/>
                <a:ea typeface="Arial Unicode MS" panose="020B0604020202020204" pitchFamily="34" charset="-128"/>
                <a:cs typeface="Arial Unicode MS" panose="020B0604020202020204" pitchFamily="34" charset="-128"/>
              </a:rPr>
              <a:t>Voice</a:t>
            </a:r>
          </a:p>
        </p:txBody>
      </p:sp>
      <p:sp>
        <p:nvSpPr>
          <p:cNvPr id="165900" name="Text Box 12">
            <a:extLst>
              <a:ext uri="{FF2B5EF4-FFF2-40B4-BE49-F238E27FC236}">
                <a16:creationId xmlns:a16="http://schemas.microsoft.com/office/drawing/2014/main" id="{D5E8B576-D412-4AF3-983A-38392E0F107B}"/>
              </a:ext>
            </a:extLst>
          </p:cNvPr>
          <p:cNvSpPr txBox="1">
            <a:spLocks noChangeArrowheads="1"/>
          </p:cNvSpPr>
          <p:nvPr/>
        </p:nvSpPr>
        <p:spPr bwMode="auto">
          <a:xfrm>
            <a:off x="2947988" y="3762375"/>
            <a:ext cx="135731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CN" sz="2800">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3600">
                <a:latin typeface="Arial Unicode MS" panose="020B0604020202020204" pitchFamily="34" charset="-128"/>
                <a:ea typeface="Arial Unicode MS" panose="020B0604020202020204" pitchFamily="34" charset="-128"/>
                <a:cs typeface="Arial Unicode MS" panose="020B0604020202020204" pitchFamily="34" charset="-128"/>
              </a:rPr>
              <a:t>忽 略</a:t>
            </a:r>
          </a:p>
          <a:p>
            <a:pPr algn="ctr"/>
            <a:r>
              <a:rPr kumimoji="0" lang="en-US" altLang="zh-CN" sz="2400">
                <a:latin typeface="Arial Unicode MS" panose="020B0604020202020204" pitchFamily="34" charset="-128"/>
                <a:ea typeface="Arial Unicode MS" panose="020B0604020202020204" pitchFamily="34" charset="-128"/>
                <a:cs typeface="Arial Unicode MS" panose="020B0604020202020204" pitchFamily="34" charset="-128"/>
              </a:rPr>
              <a:t>Neglect</a:t>
            </a:r>
          </a:p>
        </p:txBody>
      </p:sp>
      <p:sp>
        <p:nvSpPr>
          <p:cNvPr id="165901" name="Text Box 13">
            <a:extLst>
              <a:ext uri="{FF2B5EF4-FFF2-40B4-BE49-F238E27FC236}">
                <a16:creationId xmlns:a16="http://schemas.microsoft.com/office/drawing/2014/main" id="{6C483780-7182-4572-BE89-BC719F7EEAA5}"/>
              </a:ext>
            </a:extLst>
          </p:cNvPr>
          <p:cNvSpPr txBox="1">
            <a:spLocks noChangeArrowheads="1"/>
          </p:cNvSpPr>
          <p:nvPr/>
        </p:nvSpPr>
        <p:spPr bwMode="auto">
          <a:xfrm>
            <a:off x="4924158" y="3762375"/>
            <a:ext cx="133562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CN" sz="2800">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3600">
                <a:latin typeface="Arial Unicode MS" panose="020B0604020202020204" pitchFamily="34" charset="-128"/>
                <a:ea typeface="Arial Unicode MS" panose="020B0604020202020204" pitchFamily="34" charset="-128"/>
                <a:cs typeface="Arial Unicode MS" panose="020B0604020202020204" pitchFamily="34" charset="-128"/>
              </a:rPr>
              <a:t>忠 誠</a:t>
            </a:r>
          </a:p>
          <a:p>
            <a:pPr algn="ctr"/>
            <a:r>
              <a:rPr kumimoji="0" lang="en-US" altLang="zh-CN" sz="2400">
                <a:latin typeface="Arial Unicode MS" panose="020B0604020202020204" pitchFamily="34" charset="-128"/>
                <a:ea typeface="Arial Unicode MS" panose="020B0604020202020204" pitchFamily="34" charset="-128"/>
                <a:cs typeface="Arial Unicode MS" panose="020B0604020202020204" pitchFamily="34" charset="-128"/>
              </a:rPr>
              <a:t>Loyalty</a:t>
            </a:r>
          </a:p>
        </p:txBody>
      </p:sp>
    </p:spTree>
    <p:custDataLst>
      <p:tags r:id="rId1"/>
    </p:custDataLst>
  </p:cSld>
  <p:clrMapOvr>
    <a:masterClrMapping/>
  </p:clrMapOvr>
  <p:transition>
    <p:checker/>
  </p:transition>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938" name="Rectangle 23">
            <a:extLst>
              <a:ext uri="{FF2B5EF4-FFF2-40B4-BE49-F238E27FC236}">
                <a16:creationId xmlns:a16="http://schemas.microsoft.com/office/drawing/2014/main" id="{E7D085AF-410C-4F2B-A0EA-9AE237A89D48}"/>
              </a:ext>
            </a:extLst>
          </p:cNvPr>
          <p:cNvSpPr>
            <a:spLocks noGrp="1" noChangeArrowheads="1"/>
          </p:cNvSpPr>
          <p:nvPr>
            <p:ph type="title" idx="4294967295"/>
          </p:nvPr>
        </p:nvSpPr>
        <p:spPr bwMode="auto">
          <a:xfrm>
            <a:off x="685800" y="609600"/>
            <a:ext cx="77724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0" lang="en-US" altLang="zh-CN">
                <a:solidFill>
                  <a:srgbClr val="0033CC"/>
                </a:solidFill>
                <a:latin typeface="Arial Unicode MS" panose="020B0604020202020204" pitchFamily="34" charset="-128"/>
                <a:ea typeface="Arial Unicode MS" panose="020B0604020202020204" pitchFamily="34" charset="-128"/>
                <a:cs typeface="Arial Unicode MS" panose="020B0604020202020204" pitchFamily="34" charset="-128"/>
              </a:rPr>
              <a:t>工作滿足與組織人員行為</a:t>
            </a:r>
            <a:endParaRPr kumimoji="0" lang="zh-TW" altLang="en-US">
              <a:solidFill>
                <a:srgbClr val="0033CC"/>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38594" name="Rectangle 2">
            <a:extLst>
              <a:ext uri="{FF2B5EF4-FFF2-40B4-BE49-F238E27FC236}">
                <a16:creationId xmlns:a16="http://schemas.microsoft.com/office/drawing/2014/main" id="{EABD451C-B7CD-49FF-BDBD-C83BF4693535}"/>
              </a:ext>
            </a:extLst>
          </p:cNvPr>
          <p:cNvSpPr>
            <a:spLocks noChangeArrowheads="1"/>
          </p:cNvSpPr>
          <p:nvPr/>
        </p:nvSpPr>
        <p:spPr bwMode="auto">
          <a:xfrm>
            <a:off x="457200" y="457200"/>
            <a:ext cx="8229600" cy="1295400"/>
          </a:xfrm>
          <a:prstGeom prst="rect">
            <a:avLst/>
          </a:prstGeom>
          <a:gradFill rotWithShape="0">
            <a:gsLst>
              <a:gs pos="0">
                <a:schemeClr val="folHlink"/>
              </a:gs>
              <a:gs pos="50000">
                <a:srgbClr val="FFFFFF"/>
              </a:gs>
              <a:gs pos="100000">
                <a:schemeClr val="folHlink"/>
              </a:gs>
            </a:gsLst>
            <a:lin ang="5400000" scaled="1"/>
          </a:gradFill>
          <a:ln w="9525">
            <a:miter lim="800000"/>
            <a:headEnd/>
            <a:tailEnd/>
          </a:ln>
          <a:effectLst/>
          <a:scene3d>
            <a:camera prst="legacyPerspectiveBottom"/>
            <a:lightRig rig="legacyFlat3" dir="t"/>
          </a:scene3d>
          <a:sp3d extrusionH="887400" prstMaterial="legacyMatte">
            <a:bevelT w="13500" h="13500" prst="angle"/>
            <a:bevelB w="13500" h="13500" prst="angle"/>
            <a:extrusionClr>
              <a:schemeClr val="folHlink"/>
            </a:extrusionClr>
            <a:contourClr>
              <a:schemeClr val="folHlink"/>
            </a:contourClr>
          </a:sp3d>
        </p:spPr>
        <p:txBody>
          <a:bodyPr anchor="ctr">
            <a:flatTx/>
          </a:bodyPr>
          <a:lstStyle/>
          <a:p>
            <a:pPr algn="ctr">
              <a:defRPr/>
            </a:pPr>
            <a:r>
              <a:rPr kumimoji="0" lang="en-US" altLang="zh-CN" sz="3600">
                <a:solidFill>
                  <a:srgbClr val="0033CC"/>
                </a:solidFill>
                <a:latin typeface="Arial Unicode MS" panose="020B0604020202020204" pitchFamily="34" charset="-128"/>
                <a:ea typeface="Arial Unicode MS" panose="020B0604020202020204" pitchFamily="34" charset="-128"/>
                <a:cs typeface="Arial Unicode MS" panose="020B0604020202020204" pitchFamily="34" charset="-128"/>
              </a:rPr>
              <a:t>工作滿足與組織人員行為</a:t>
            </a:r>
            <a:br>
              <a:rPr kumimoji="0" lang="en-US" altLang="zh-CN" sz="3600">
                <a:solidFill>
                  <a:srgbClr val="0033CC"/>
                </a:solidFill>
                <a:latin typeface="Arial Unicode MS" panose="020B0604020202020204" pitchFamily="34" charset="-128"/>
                <a:ea typeface="Arial Unicode MS" panose="020B0604020202020204" pitchFamily="34" charset="-128"/>
                <a:cs typeface="Arial Unicode MS" panose="020B0604020202020204" pitchFamily="34" charset="-128"/>
              </a:rPr>
            </a:br>
            <a:r>
              <a:rPr kumimoji="0" lang="en-US" altLang="zh-CN" sz="2800">
                <a:solidFill>
                  <a:srgbClr val="0033CC"/>
                </a:solidFill>
                <a:latin typeface="Arial Unicode MS" panose="020B0604020202020204" pitchFamily="34" charset="-128"/>
                <a:ea typeface="Arial Unicode MS" panose="020B0604020202020204" pitchFamily="34" charset="-128"/>
                <a:cs typeface="Arial Unicode MS" panose="020B0604020202020204" pitchFamily="34" charset="-128"/>
              </a:rPr>
              <a:t>JobSatisfactionandOCB</a:t>
            </a:r>
          </a:p>
        </p:txBody>
      </p:sp>
      <p:grpSp>
        <p:nvGrpSpPr>
          <p:cNvPr id="167940" name="Group 3">
            <a:extLst>
              <a:ext uri="{FF2B5EF4-FFF2-40B4-BE49-F238E27FC236}">
                <a16:creationId xmlns:a16="http://schemas.microsoft.com/office/drawing/2014/main" id="{0E8C5C24-1AAA-41B0-99CB-E4E55419949F}"/>
              </a:ext>
            </a:extLst>
          </p:cNvPr>
          <p:cNvGrpSpPr>
            <a:grpSpLocks/>
          </p:cNvGrpSpPr>
          <p:nvPr/>
        </p:nvGrpSpPr>
        <p:grpSpPr bwMode="auto">
          <a:xfrm>
            <a:off x="914400" y="3505200"/>
            <a:ext cx="3657600" cy="2590800"/>
            <a:chOff x="576" y="2208"/>
            <a:chExt cx="2304" cy="1632"/>
          </a:xfrm>
        </p:grpSpPr>
        <p:sp>
          <p:nvSpPr>
            <p:cNvPr id="167951" name="Rectangle 4">
              <a:extLst>
                <a:ext uri="{FF2B5EF4-FFF2-40B4-BE49-F238E27FC236}">
                  <a16:creationId xmlns:a16="http://schemas.microsoft.com/office/drawing/2014/main" id="{6F05A55E-7B1E-470B-9C40-D68B4C9755CF}"/>
                </a:ext>
              </a:extLst>
            </p:cNvPr>
            <p:cNvSpPr>
              <a:spLocks noChangeArrowheads="1"/>
            </p:cNvSpPr>
            <p:nvPr/>
          </p:nvSpPr>
          <p:spPr bwMode="auto">
            <a:xfrm>
              <a:off x="576" y="2736"/>
              <a:ext cx="1440" cy="1104"/>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CN" sz="40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結果</a:t>
              </a:r>
            </a:p>
            <a:p>
              <a:pPr algn="ctr"/>
              <a:r>
                <a:rPr kumimoji="0" lang="en-US" altLang="zh-CN" sz="32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Outcomes</a:t>
              </a:r>
            </a:p>
          </p:txBody>
        </p:sp>
        <p:cxnSp>
          <p:nvCxnSpPr>
            <p:cNvPr id="167952" name="AutoShape 5">
              <a:extLst>
                <a:ext uri="{FF2B5EF4-FFF2-40B4-BE49-F238E27FC236}">
                  <a16:creationId xmlns:a16="http://schemas.microsoft.com/office/drawing/2014/main" id="{D622D748-7F83-4ED6-8F8A-1797BF62C5B8}"/>
                </a:ext>
              </a:extLst>
            </p:cNvPr>
            <p:cNvCxnSpPr>
              <a:cxnSpLocks noChangeShapeType="1"/>
              <a:stCxn id="167944" idx="2"/>
              <a:endCxn id="167951" idx="0"/>
            </p:cNvCxnSpPr>
            <p:nvPr/>
          </p:nvCxnSpPr>
          <p:spPr bwMode="auto">
            <a:xfrm rot="5400000">
              <a:off x="1824" y="1680"/>
              <a:ext cx="528" cy="1584"/>
            </a:xfrm>
            <a:prstGeom prst="bentConnector3">
              <a:avLst>
                <a:gd name="adj1" fmla="val 50000"/>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7941" name="Group 6">
            <a:extLst>
              <a:ext uri="{FF2B5EF4-FFF2-40B4-BE49-F238E27FC236}">
                <a16:creationId xmlns:a16="http://schemas.microsoft.com/office/drawing/2014/main" id="{869B3DF8-EFAE-40CF-A03A-39E4CA7775E9}"/>
              </a:ext>
            </a:extLst>
          </p:cNvPr>
          <p:cNvGrpSpPr>
            <a:grpSpLocks/>
          </p:cNvGrpSpPr>
          <p:nvPr/>
        </p:nvGrpSpPr>
        <p:grpSpPr bwMode="auto">
          <a:xfrm>
            <a:off x="3429000" y="3505200"/>
            <a:ext cx="2286000" cy="2590800"/>
            <a:chOff x="2160" y="2208"/>
            <a:chExt cx="1440" cy="1632"/>
          </a:xfrm>
        </p:grpSpPr>
        <p:sp>
          <p:nvSpPr>
            <p:cNvPr id="167949" name="Rectangle 7">
              <a:extLst>
                <a:ext uri="{FF2B5EF4-FFF2-40B4-BE49-F238E27FC236}">
                  <a16:creationId xmlns:a16="http://schemas.microsoft.com/office/drawing/2014/main" id="{FD1EE0F7-D5CB-4108-A995-02EBADB3BD2C}"/>
                </a:ext>
              </a:extLst>
            </p:cNvPr>
            <p:cNvSpPr>
              <a:spLocks noChangeArrowheads="1"/>
            </p:cNvSpPr>
            <p:nvPr/>
          </p:nvSpPr>
          <p:spPr bwMode="auto">
            <a:xfrm>
              <a:off x="2160" y="2736"/>
              <a:ext cx="1440" cy="1104"/>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CN" sz="40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處理</a:t>
              </a:r>
            </a:p>
            <a:p>
              <a:pPr algn="ctr"/>
              <a:r>
                <a:rPr kumimoji="0" lang="en-US" altLang="zh-CN" sz="32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Treatment</a:t>
              </a:r>
            </a:p>
          </p:txBody>
        </p:sp>
        <p:cxnSp>
          <p:nvCxnSpPr>
            <p:cNvPr id="167950" name="AutoShape 8">
              <a:extLst>
                <a:ext uri="{FF2B5EF4-FFF2-40B4-BE49-F238E27FC236}">
                  <a16:creationId xmlns:a16="http://schemas.microsoft.com/office/drawing/2014/main" id="{BFAD5AE6-CA50-42A8-B22B-362B25BF6C00}"/>
                </a:ext>
              </a:extLst>
            </p:cNvPr>
            <p:cNvCxnSpPr>
              <a:cxnSpLocks noChangeShapeType="1"/>
              <a:stCxn id="167944" idx="2"/>
              <a:endCxn id="167949" idx="0"/>
            </p:cNvCxnSpPr>
            <p:nvPr/>
          </p:nvCxnSpPr>
          <p:spPr bwMode="auto">
            <a:xfrm rot="5400000">
              <a:off x="2616" y="2472"/>
              <a:ext cx="528" cy="0"/>
            </a:xfrm>
            <a:prstGeom prst="straightConnector1">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7942" name="Group 9">
            <a:extLst>
              <a:ext uri="{FF2B5EF4-FFF2-40B4-BE49-F238E27FC236}">
                <a16:creationId xmlns:a16="http://schemas.microsoft.com/office/drawing/2014/main" id="{E6108D83-754C-49F3-AF9D-D3B23C7B4F11}"/>
              </a:ext>
            </a:extLst>
          </p:cNvPr>
          <p:cNvGrpSpPr>
            <a:grpSpLocks/>
          </p:cNvGrpSpPr>
          <p:nvPr/>
        </p:nvGrpSpPr>
        <p:grpSpPr bwMode="auto">
          <a:xfrm>
            <a:off x="4572000" y="3505200"/>
            <a:ext cx="3657600" cy="2590800"/>
            <a:chOff x="2880" y="2208"/>
            <a:chExt cx="2304" cy="1632"/>
          </a:xfrm>
        </p:grpSpPr>
        <p:sp>
          <p:nvSpPr>
            <p:cNvPr id="167947" name="Rectangle 10">
              <a:extLst>
                <a:ext uri="{FF2B5EF4-FFF2-40B4-BE49-F238E27FC236}">
                  <a16:creationId xmlns:a16="http://schemas.microsoft.com/office/drawing/2014/main" id="{4CE572CA-A577-4E26-B4F5-8A36C7A8ACCB}"/>
                </a:ext>
              </a:extLst>
            </p:cNvPr>
            <p:cNvSpPr>
              <a:spLocks noChangeArrowheads="1"/>
            </p:cNvSpPr>
            <p:nvPr/>
          </p:nvSpPr>
          <p:spPr bwMode="auto">
            <a:xfrm>
              <a:off x="3744" y="2736"/>
              <a:ext cx="1440" cy="1104"/>
            </a:xfrm>
            <a:prstGeom prst="rect">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CN" sz="40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程序</a:t>
              </a:r>
            </a:p>
            <a:p>
              <a:pPr algn="ctr"/>
              <a:r>
                <a:rPr kumimoji="0" lang="en-US" altLang="zh-CN" sz="32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Procedures</a:t>
              </a:r>
            </a:p>
          </p:txBody>
        </p:sp>
        <p:cxnSp>
          <p:nvCxnSpPr>
            <p:cNvPr id="167948" name="AutoShape 11">
              <a:extLst>
                <a:ext uri="{FF2B5EF4-FFF2-40B4-BE49-F238E27FC236}">
                  <a16:creationId xmlns:a16="http://schemas.microsoft.com/office/drawing/2014/main" id="{390DC47D-C79E-4C28-AEEF-D83014FEF487}"/>
                </a:ext>
              </a:extLst>
            </p:cNvPr>
            <p:cNvCxnSpPr>
              <a:cxnSpLocks noChangeShapeType="1"/>
              <a:stCxn id="167944" idx="2"/>
              <a:endCxn id="167947" idx="0"/>
            </p:cNvCxnSpPr>
            <p:nvPr/>
          </p:nvCxnSpPr>
          <p:spPr bwMode="auto">
            <a:xfrm rot="16200000" flipH="1">
              <a:off x="3408" y="1680"/>
              <a:ext cx="528" cy="1584"/>
            </a:xfrm>
            <a:prstGeom prst="bentConnector3">
              <a:avLst>
                <a:gd name="adj1" fmla="val 50000"/>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7943" name="Group 12">
            <a:extLst>
              <a:ext uri="{FF2B5EF4-FFF2-40B4-BE49-F238E27FC236}">
                <a16:creationId xmlns:a16="http://schemas.microsoft.com/office/drawing/2014/main" id="{024C2B0C-2ECC-4EC9-B839-A34C1F54968D}"/>
              </a:ext>
            </a:extLst>
          </p:cNvPr>
          <p:cNvGrpSpPr>
            <a:grpSpLocks/>
          </p:cNvGrpSpPr>
          <p:nvPr/>
        </p:nvGrpSpPr>
        <p:grpSpPr bwMode="auto">
          <a:xfrm>
            <a:off x="1176338" y="1752600"/>
            <a:ext cx="6791325" cy="1752600"/>
            <a:chOff x="741" y="1104"/>
            <a:chExt cx="4278" cy="1104"/>
          </a:xfrm>
        </p:grpSpPr>
        <p:sp>
          <p:nvSpPr>
            <p:cNvPr id="167944" name="Rectangle 13">
              <a:extLst>
                <a:ext uri="{FF2B5EF4-FFF2-40B4-BE49-F238E27FC236}">
                  <a16:creationId xmlns:a16="http://schemas.microsoft.com/office/drawing/2014/main" id="{C8A35F55-F085-462B-A55B-CC2743B675F1}"/>
                </a:ext>
              </a:extLst>
            </p:cNvPr>
            <p:cNvSpPr>
              <a:spLocks noChangeArrowheads="1"/>
            </p:cNvSpPr>
            <p:nvPr/>
          </p:nvSpPr>
          <p:spPr bwMode="auto">
            <a:xfrm>
              <a:off x="741" y="1488"/>
              <a:ext cx="4278" cy="720"/>
            </a:xfrm>
            <a:prstGeom prst="rect">
              <a:avLst/>
            </a:prstGeom>
            <a:gradFill rotWithShape="0">
              <a:gsLst>
                <a:gs pos="0">
                  <a:srgbClr val="FFFFFF"/>
                </a:gs>
                <a:gs pos="50000">
                  <a:srgbClr val="CCFFFF"/>
                </a:gs>
                <a:gs pos="100000">
                  <a:srgbClr val="FFFFFF"/>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CN" sz="44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公平的知覺</a:t>
              </a:r>
            </a:p>
            <a:p>
              <a:pPr algn="ctr"/>
              <a:r>
                <a:rPr kumimoji="0" lang="en-US" altLang="zh-CN" sz="28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PerceptionsofFairness</a:t>
              </a:r>
            </a:p>
          </p:txBody>
        </p:sp>
        <p:cxnSp>
          <p:nvCxnSpPr>
            <p:cNvPr id="167945" name="AutoShape 14">
              <a:extLst>
                <a:ext uri="{FF2B5EF4-FFF2-40B4-BE49-F238E27FC236}">
                  <a16:creationId xmlns:a16="http://schemas.microsoft.com/office/drawing/2014/main" id="{0B15555D-1394-49E3-8F4B-6FE87F63449C}"/>
                </a:ext>
              </a:extLst>
            </p:cNvPr>
            <p:cNvCxnSpPr>
              <a:cxnSpLocks noChangeShapeType="1"/>
              <a:stCxn id="238594" idx="2"/>
              <a:endCxn id="167944" idx="1"/>
            </p:cNvCxnSpPr>
            <p:nvPr/>
          </p:nvCxnSpPr>
          <p:spPr bwMode="auto">
            <a:xfrm rot="5400000">
              <a:off x="1439" y="406"/>
              <a:ext cx="744" cy="2139"/>
            </a:xfrm>
            <a:prstGeom prst="bentConnector4">
              <a:avLst>
                <a:gd name="adj1" fmla="val 25806"/>
                <a:gd name="adj2" fmla="val 106731"/>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946" name="AutoShape 15">
              <a:extLst>
                <a:ext uri="{FF2B5EF4-FFF2-40B4-BE49-F238E27FC236}">
                  <a16:creationId xmlns:a16="http://schemas.microsoft.com/office/drawing/2014/main" id="{3DCC6416-D774-4BDC-8CE5-14B66657FC0B}"/>
                </a:ext>
              </a:extLst>
            </p:cNvPr>
            <p:cNvCxnSpPr>
              <a:cxnSpLocks noChangeShapeType="1"/>
              <a:stCxn id="238594" idx="2"/>
              <a:endCxn id="167944" idx="3"/>
            </p:cNvCxnSpPr>
            <p:nvPr/>
          </p:nvCxnSpPr>
          <p:spPr bwMode="auto">
            <a:xfrm rot="16200000" flipH="1">
              <a:off x="3578" y="406"/>
              <a:ext cx="744" cy="2139"/>
            </a:xfrm>
            <a:prstGeom prst="bentConnector4">
              <a:avLst>
                <a:gd name="adj1" fmla="val 25806"/>
                <a:gd name="adj2" fmla="val 106731"/>
              </a:avLst>
            </a:prstGeom>
            <a:noFill/>
            <a:ln w="2857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Tree>
    <p:custDataLst>
      <p:tags r:id="rId1"/>
    </p:custDataLst>
  </p:cSld>
  <p:clrMapOvr>
    <a:masterClrMapping/>
  </p:clrMapOvr>
  <p:transition>
    <p:zoom/>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a:extLst>
              <a:ext uri="{FF2B5EF4-FFF2-40B4-BE49-F238E27FC236}">
                <a16:creationId xmlns:a16="http://schemas.microsoft.com/office/drawing/2014/main" id="{06EC22D3-9186-49CC-813F-622D49A346FC}"/>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6000">
                <a:latin typeface="Arial Unicode MS" panose="020B0604020202020204" pitchFamily="34" charset="-128"/>
                <a:ea typeface="Arial Unicode MS" panose="020B0604020202020204" pitchFamily="34" charset="-128"/>
                <a:cs typeface="Arial Unicode MS" panose="020B0604020202020204" pitchFamily="34" charset="-128"/>
              </a:rPr>
              <a:t>小 型 案 例 討 論</a:t>
            </a:r>
            <a:r>
              <a:rPr lang="en-US" altLang="zh-CN" sz="4000">
                <a:latin typeface="Arial Unicode MS" panose="020B0604020202020204" pitchFamily="34" charset="-128"/>
                <a:ea typeface="Arial Unicode MS" panose="020B0604020202020204" pitchFamily="34" charset="-128"/>
                <a:cs typeface="Arial Unicode MS" panose="020B0604020202020204" pitchFamily="34" charset="-128"/>
              </a:rPr>
              <a:t> </a:t>
            </a:r>
          </a:p>
        </p:txBody>
      </p:sp>
      <p:sp>
        <p:nvSpPr>
          <p:cNvPr id="169987" name="Rectangle 3">
            <a:extLst>
              <a:ext uri="{FF2B5EF4-FFF2-40B4-BE49-F238E27FC236}">
                <a16:creationId xmlns:a16="http://schemas.microsoft.com/office/drawing/2014/main" id="{5EB8C4AE-49EA-4472-8006-A0E9A1DBE210}"/>
              </a:ext>
            </a:extLst>
          </p:cNvPr>
          <p:cNvSpPr>
            <a:spLocks noGrp="1" noChangeArrowheads="1"/>
          </p:cNvSpPr>
          <p:nvPr>
            <p:ph type="body" idx="1"/>
          </p:nvPr>
        </p:nvSpPr>
        <p:spPr bwMode="auto">
          <a:xfrm>
            <a:off x="685800" y="2268538"/>
            <a:ext cx="7772400" cy="3176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FF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buFontTx/>
              <a:buNone/>
            </a:pPr>
            <a:r>
              <a:rPr lang="en-US" altLang="zh-CN" sz="4400">
                <a:latin typeface="Arial Unicode MS" panose="020B0604020202020204" pitchFamily="34" charset="-128"/>
                <a:ea typeface="Arial Unicode MS" panose="020B0604020202020204" pitchFamily="34" charset="-128"/>
                <a:cs typeface="Arial Unicode MS" panose="020B0604020202020204" pitchFamily="34" charset="-128"/>
              </a:rPr>
              <a:t>Pg .247</a:t>
            </a:r>
          </a:p>
          <a:p>
            <a:pPr algn="ctr" eaLnBrk="1" hangingPunct="1">
              <a:buFontTx/>
              <a:buNone/>
            </a:pPr>
            <a:endParaRPr lang="en-US" altLang="zh-CN" sz="4400">
              <a:latin typeface="Arial Unicode MS" panose="020B0604020202020204" pitchFamily="34" charset="-128"/>
              <a:ea typeface="Arial Unicode MS" panose="020B0604020202020204" pitchFamily="34" charset="-128"/>
              <a:cs typeface="Arial Unicode MS" panose="020B0604020202020204" pitchFamily="34" charset="-128"/>
            </a:endParaRPr>
          </a:p>
          <a:p>
            <a:pPr algn="ctr" eaLnBrk="1" hangingPunct="1">
              <a:buFontTx/>
              <a:buNone/>
            </a:pPr>
            <a:r>
              <a:rPr lang="en-US" altLang="zh-CN" sz="4400">
                <a:latin typeface="Arial Unicode MS" panose="020B0604020202020204" pitchFamily="34" charset="-128"/>
                <a:ea typeface="Arial Unicode MS" panose="020B0604020202020204" pitchFamily="34" charset="-128"/>
                <a:cs typeface="Arial Unicode MS" panose="020B0604020202020204" pitchFamily="34" charset="-128"/>
              </a:rPr>
              <a:t>巴理.  尼蘭德</a:t>
            </a:r>
          </a:p>
        </p:txBody>
      </p:sp>
    </p:spTree>
    <p:custDataLst>
      <p:tags r:id="rId1"/>
    </p:custData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a:extLst>
              <a:ext uri="{FF2B5EF4-FFF2-40B4-BE49-F238E27FC236}">
                <a16:creationId xmlns:a16="http://schemas.microsoft.com/office/drawing/2014/main" id="{C215DEAA-7D12-4104-BBE6-161D38E2F1A9}"/>
              </a:ext>
            </a:extLst>
          </p:cNvPr>
          <p:cNvSpPr>
            <a:spLocks noGrp="1" noChangeArrowheads="1"/>
          </p:cNvSpPr>
          <p:nvPr>
            <p:ph type="ctrTitle"/>
          </p:nvPr>
        </p:nvSpPr>
        <p:spPr bwMode="auto">
          <a:xfrm>
            <a:off x="685800" y="602704"/>
            <a:ext cx="7772400" cy="1143000"/>
          </a:xfrm>
          <a:solidFill>
            <a:schemeClr val="folHlink"/>
          </a:solidFill>
          <a:ln w="57150">
            <a:solidFill>
              <a:srgbClr val="00FF00"/>
            </a:solidFill>
            <a:miter lim="800000"/>
            <a:headEnd/>
            <a:tailEnd/>
          </a:ln>
        </p:spPr>
        <p:txBody>
          <a:bodyPr vert="horz" wrap="square" lIns="91440" tIns="45720" rIns="91440" bIns="45720" numCol="1" anchor="t" anchorCtr="0" compatLnSpc="1">
            <a:prstTxWarp prst="textNoShape">
              <a:avLst/>
            </a:prstTxWarp>
          </a:bodyPr>
          <a:lstStyle/>
          <a:p>
            <a:pPr eaLnBrk="1" hangingPunct="1"/>
            <a:r>
              <a:rPr lang="en-US" altLang="zh-CN" sz="54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沖</a:t>
            </a:r>
            <a:r>
              <a:rPr lang="en-US" altLang="zh-CN" sz="48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突 管 理 與 協 商</a:t>
            </a:r>
          </a:p>
        </p:txBody>
      </p:sp>
      <p:sp>
        <p:nvSpPr>
          <p:cNvPr id="172035" name="Rectangle 3">
            <a:extLst>
              <a:ext uri="{FF2B5EF4-FFF2-40B4-BE49-F238E27FC236}">
                <a16:creationId xmlns:a16="http://schemas.microsoft.com/office/drawing/2014/main" id="{4675633D-A114-4A59-9B4E-9CF50D5B144F}"/>
              </a:ext>
            </a:extLst>
          </p:cNvPr>
          <p:cNvSpPr>
            <a:spLocks noGrp="1" noChangeArrowheads="1"/>
          </p:cNvSpPr>
          <p:nvPr>
            <p:ph type="subTitle" idx="1"/>
          </p:nvPr>
        </p:nvSpPr>
        <p:spPr bwMode="auto">
          <a:xfrm>
            <a:off x="685800" y="2202904"/>
            <a:ext cx="7924800" cy="3962400"/>
          </a:xfrm>
          <a:noFill/>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zh-CN" sz="28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2400" dirty="0">
                <a:latin typeface="Arial Unicode MS" panose="020B0604020202020204" pitchFamily="34" charset="-128"/>
                <a:ea typeface="Arial Unicode MS" panose="020B0604020202020204" pitchFamily="34" charset="-128"/>
                <a:cs typeface="Arial Unicode MS" panose="020B0604020202020204" pitchFamily="34" charset="-128"/>
              </a:rPr>
              <a:t>概 要   : </a:t>
            </a:r>
            <a:r>
              <a:rPr lang="en-US" altLang="zh-CN" sz="28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人 際 關 系</a:t>
            </a:r>
            <a:r>
              <a:rPr lang="en-US" altLang="zh-CN" sz="2400"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altLang="zh-CN" sz="2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l" eaLnBrk="1" hangingPunct="1"/>
            <a:r>
              <a:rPr lang="en-US" altLang="zh-CN" sz="2400" dirty="0">
                <a:latin typeface="Arial Unicode MS" panose="020B0604020202020204" pitchFamily="34" charset="-128"/>
                <a:ea typeface="Arial Unicode MS" panose="020B0604020202020204" pitchFamily="34" charset="-128"/>
                <a:cs typeface="Arial Unicode MS" panose="020B0604020202020204" pitchFamily="34" charset="-128"/>
              </a:rPr>
              <a:t>(一)</a:t>
            </a:r>
            <a:r>
              <a:rPr lang="en-US" altLang="zh-CN" dirty="0" err="1">
                <a:latin typeface="Arial Unicode MS" panose="020B0604020202020204" pitchFamily="34" charset="-128"/>
                <a:ea typeface="Arial Unicode MS" panose="020B0604020202020204" pitchFamily="34" charset="-128"/>
                <a:cs typeface="Arial Unicode MS" panose="020B0604020202020204" pitchFamily="34" charset="-128"/>
              </a:rPr>
              <a:t>在多元化的馬來西亞文化的各種族雜居彼此的互相了解</a:t>
            </a:r>
            <a:r>
              <a:rPr lang="en-US" altLang="zh-CN"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dirty="0" err="1">
                <a:latin typeface="Arial Unicode MS" panose="020B0604020202020204" pitchFamily="34" charset="-128"/>
                <a:ea typeface="Arial Unicode MS" panose="020B0604020202020204" pitchFamily="34" charset="-128"/>
                <a:cs typeface="Arial Unicode MS" panose="020B0604020202020204" pitchFamily="34" charset="-128"/>
              </a:rPr>
              <a:t>包容是處事待人的基本態度</a:t>
            </a:r>
            <a:r>
              <a:rPr lang="en-US" altLang="zh-CN" dirty="0">
                <a:latin typeface="Arial Unicode MS" panose="020B0604020202020204" pitchFamily="34" charset="-128"/>
                <a:ea typeface="Arial Unicode MS" panose="020B0604020202020204" pitchFamily="34" charset="-128"/>
                <a:cs typeface="Arial Unicode MS" panose="020B0604020202020204" pitchFamily="34" charset="-128"/>
              </a:rPr>
              <a:t> . </a:t>
            </a:r>
            <a:r>
              <a:rPr lang="en-US" altLang="zh-CN" dirty="0" err="1">
                <a:latin typeface="Arial Unicode MS" panose="020B0604020202020204" pitchFamily="34" charset="-128"/>
                <a:ea typeface="Arial Unicode MS" panose="020B0604020202020204" pitchFamily="34" charset="-128"/>
                <a:cs typeface="Arial Unicode MS" panose="020B0604020202020204" pitchFamily="34" charset="-128"/>
              </a:rPr>
              <a:t>是多元種族國家在協商的精神下要處理許多不同的意見是的必須的過</a:t>
            </a:r>
            <a:r>
              <a:rPr lang="en-US" altLang="zh-CN" dirty="0">
                <a:latin typeface="Arial Unicode MS" panose="020B0604020202020204" pitchFamily="34" charset="-128"/>
                <a:ea typeface="Arial Unicode MS" panose="020B0604020202020204" pitchFamily="34" charset="-128"/>
                <a:cs typeface="Arial Unicode MS" panose="020B0604020202020204" pitchFamily="34" charset="-128"/>
              </a:rPr>
              <a:t> 程.</a:t>
            </a:r>
          </a:p>
        </p:txBody>
      </p:sp>
    </p:spTree>
    <p:custDataLst>
      <p:tags r:id="rId1"/>
    </p:custData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13">
            <a:extLst>
              <a:ext uri="{FF2B5EF4-FFF2-40B4-BE49-F238E27FC236}">
                <a16:creationId xmlns:a16="http://schemas.microsoft.com/office/drawing/2014/main" id="{4247BDB7-AE67-44CB-9352-86D3558438C1}"/>
              </a:ext>
            </a:extLst>
          </p:cNvPr>
          <p:cNvSpPr>
            <a:spLocks noGrp="1" noChangeArrowheads="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900">
                <a:solidFill>
                  <a:schemeClr val="bg1"/>
                </a:solidFill>
                <a:latin typeface="華康儷特圓(P)" pitchFamily="34" charset="-120"/>
                <a:ea typeface="華康儷特圓(P)" pitchFamily="34" charset="-120"/>
              </a:rPr>
              <a:t>(二)</a:t>
            </a:r>
            <a:endParaRPr lang="en-US" altLang="zh-TW" sz="900">
              <a:solidFill>
                <a:schemeClr val="bg1"/>
              </a:solidFill>
              <a:latin typeface="華康儷特圓(P)" pitchFamily="34" charset="-120"/>
              <a:ea typeface="華康儷特圓(P)" pitchFamily="34" charset="-120"/>
            </a:endParaRPr>
          </a:p>
        </p:txBody>
      </p:sp>
      <p:pic>
        <p:nvPicPr>
          <p:cNvPr id="174083" name="Picture 2" descr="j0090563[1]">
            <a:extLst>
              <a:ext uri="{FF2B5EF4-FFF2-40B4-BE49-F238E27FC236}">
                <a16:creationId xmlns:a16="http://schemas.microsoft.com/office/drawing/2014/main" id="{ED31AE79-CB54-465D-B84E-979F278426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4200" y="3854450"/>
            <a:ext cx="3479800"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084" name="Rectangle 3">
            <a:extLst>
              <a:ext uri="{FF2B5EF4-FFF2-40B4-BE49-F238E27FC236}">
                <a16:creationId xmlns:a16="http://schemas.microsoft.com/office/drawing/2014/main" id="{CD05A902-55CA-41F9-8D25-0382AEA77853}"/>
              </a:ext>
            </a:extLst>
          </p:cNvPr>
          <p:cNvSpPr>
            <a:spLocks noGrp="1" noChangeArrowheads="1"/>
          </p:cNvSpPr>
          <p:nvPr>
            <p:ph type="subTitle" idx="1"/>
          </p:nvPr>
        </p:nvSpPr>
        <p:spPr bwMode="auto">
          <a:xfrm>
            <a:off x="495300" y="838200"/>
            <a:ext cx="7962900" cy="2590800"/>
          </a:xfrm>
          <a:noFill/>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lnSpc>
                <a:spcPct val="150000"/>
              </a:lnSpc>
            </a:pPr>
            <a:r>
              <a:rPr lang="en-US" altLang="zh-CN" sz="3600" dirty="0">
                <a:latin typeface="Arial Unicode MS" panose="020B0604020202020204" pitchFamily="34" charset="-128"/>
                <a:ea typeface="Arial Unicode MS" panose="020B0604020202020204" pitchFamily="34" charset="-128"/>
                <a:cs typeface="Arial Unicode MS" panose="020B0604020202020204" pitchFamily="34" charset="-128"/>
              </a:rPr>
              <a:t>(二) </a:t>
            </a:r>
            <a:r>
              <a:rPr lang="en-US" altLang="zh-CN" sz="3600" dirty="0" err="1">
                <a:latin typeface="Arial Unicode MS" panose="020B0604020202020204" pitchFamily="34" charset="-128"/>
                <a:ea typeface="Arial Unicode MS" panose="020B0604020202020204" pitchFamily="34" charset="-128"/>
                <a:cs typeface="Arial Unicode MS" panose="020B0604020202020204" pitchFamily="34" charset="-128"/>
              </a:rPr>
              <a:t>企業的經理人也就需要擁有</a:t>
            </a:r>
            <a:r>
              <a:rPr lang="en-US" altLang="zh-CN" sz="3600" b="1" dirty="0" err="1">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人際關系</a:t>
            </a:r>
            <a:r>
              <a:rPr lang="en-US" altLang="zh-CN" sz="3600" dirty="0" err="1">
                <a:latin typeface="Arial Unicode MS" panose="020B0604020202020204" pitchFamily="34" charset="-128"/>
                <a:ea typeface="Arial Unicode MS" panose="020B0604020202020204" pitchFamily="34" charset="-128"/>
                <a:cs typeface="Arial Unicode MS" panose="020B0604020202020204" pitchFamily="34" charset="-128"/>
              </a:rPr>
              <a:t>的合理手段以應付日常的各項問題</a:t>
            </a:r>
            <a:r>
              <a:rPr lang="en-US" altLang="zh-CN" sz="36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600" dirty="0" err="1">
                <a:latin typeface="Arial Unicode MS" panose="020B0604020202020204" pitchFamily="34" charset="-128"/>
                <a:ea typeface="Arial Unicode MS" panose="020B0604020202020204" pitchFamily="34" charset="-128"/>
                <a:cs typeface="Arial Unicode MS" panose="020B0604020202020204" pitchFamily="34" charset="-128"/>
              </a:rPr>
              <a:t>其中沖突管理也顯得格外的重要</a:t>
            </a:r>
            <a:r>
              <a:rPr lang="en-US" altLang="zh-CN" sz="3600" dirty="0">
                <a:latin typeface="Arial Unicode MS" panose="020B0604020202020204" pitchFamily="34" charset="-128"/>
                <a:ea typeface="Arial Unicode MS" panose="020B0604020202020204" pitchFamily="34" charset="-128"/>
                <a:cs typeface="Arial Unicode MS" panose="020B0604020202020204" pitchFamily="34" charset="-128"/>
              </a:rPr>
              <a:t>。</a:t>
            </a:r>
          </a:p>
        </p:txBody>
      </p:sp>
    </p:spTree>
    <p:custDataLst>
      <p:tags r:id="rId1"/>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5">
            <a:extLst>
              <a:ext uri="{FF2B5EF4-FFF2-40B4-BE49-F238E27FC236}">
                <a16:creationId xmlns:a16="http://schemas.microsoft.com/office/drawing/2014/main" id="{C2F3BB2A-49A7-4741-AA6C-1110F1B74D20}"/>
              </a:ext>
            </a:extLst>
          </p:cNvPr>
          <p:cNvSpPr>
            <a:spLocks noGrp="1" noChangeArrowheads="1"/>
          </p:cNvSpPr>
          <p:nvPr>
            <p:ph type="title" idx="4294967295"/>
          </p:nvPr>
        </p:nvSpPr>
        <p:spPr bwMode="auto">
          <a:xfrm>
            <a:off x="685800" y="609600"/>
            <a:ext cx="77724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sz="16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管理</a:t>
            </a:r>
          </a:p>
        </p:txBody>
      </p:sp>
      <p:sp>
        <p:nvSpPr>
          <p:cNvPr id="148482" name="Rectangle 2">
            <a:extLst>
              <a:ext uri="{FF2B5EF4-FFF2-40B4-BE49-F238E27FC236}">
                <a16:creationId xmlns:a16="http://schemas.microsoft.com/office/drawing/2014/main" id="{75E4F8F1-95B6-42D9-99BB-1A3FC76151EC}"/>
              </a:ext>
            </a:extLst>
          </p:cNvPr>
          <p:cNvSpPr>
            <a:spLocks noChangeArrowheads="1"/>
          </p:cNvSpPr>
          <p:nvPr/>
        </p:nvSpPr>
        <p:spPr bwMode="auto">
          <a:xfrm>
            <a:off x="152400" y="228600"/>
            <a:ext cx="2209800" cy="1447800"/>
          </a:xfrm>
          <a:prstGeom prst="rect">
            <a:avLst/>
          </a:prstGeom>
          <a:gradFill rotWithShape="0">
            <a:gsLst>
              <a:gs pos="0">
                <a:schemeClr val="folHlink"/>
              </a:gs>
              <a:gs pos="50000">
                <a:schemeClr val="folHlink">
                  <a:gamma/>
                  <a:tint val="0"/>
                  <a:invGamma/>
                </a:schemeClr>
              </a:gs>
              <a:gs pos="100000">
                <a:schemeClr val="folHlink"/>
              </a:gs>
            </a:gsLst>
            <a:lin ang="5400000" scaled="1"/>
          </a:gradFill>
          <a:ln w="9525">
            <a:miter lim="800000"/>
            <a:headEnd/>
            <a:tailEnd/>
          </a:ln>
          <a:effectLst/>
          <a:scene3d>
            <a:camera prst="legacyPerspectiveBottom"/>
            <a:lightRig rig="legacyFlat3" dir="t"/>
          </a:scene3d>
          <a:sp3d extrusionH="887400" prstMaterial="legacyMatte">
            <a:bevelT w="13500" h="13500" prst="angle"/>
            <a:bevelB w="13500" h="13500" prst="angle"/>
            <a:extrusionClr>
              <a:srgbClr val="FFFF99"/>
            </a:extrusionClr>
            <a:contourClr>
              <a:schemeClr val="folHlink"/>
            </a:contourClr>
          </a:sp3d>
        </p:spPr>
        <p:txBody>
          <a:bodyPr wrap="none" anchor="ctr">
            <a:flatTx/>
          </a:bodyPr>
          <a:lstStyle/>
          <a:p>
            <a:pPr algn="ctr" eaLnBrk="1" hangingPunct="1">
              <a:lnSpc>
                <a:spcPct val="80000"/>
              </a:lnSpc>
              <a:defRPr/>
            </a:pPr>
            <a:r>
              <a:rPr lang="en-US" altLang="zh-TW" sz="2000" dirty="0">
                <a:solidFill>
                  <a:srgbClr val="FF00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6600" dirty="0">
                <a:solidFill>
                  <a:srgbClr val="0000FF"/>
                </a:solidFill>
                <a:latin typeface="Arial Unicode MS" panose="020B0604020202020204" pitchFamily="34" charset="-128"/>
                <a:ea typeface="Arial Unicode MS" panose="020B0604020202020204" pitchFamily="34" charset="-128"/>
                <a:cs typeface="Arial Unicode MS" panose="020B0604020202020204" pitchFamily="34" charset="-128"/>
              </a:rPr>
              <a:t>管理</a:t>
            </a:r>
          </a:p>
          <a:p>
            <a:pPr algn="ctr" eaLnBrk="1" hangingPunct="1">
              <a:lnSpc>
                <a:spcPct val="45000"/>
              </a:lnSpc>
              <a:defRPr/>
            </a:pPr>
            <a:r>
              <a:rPr lang="zh-TW" altLang="en-US" sz="2400" dirty="0">
                <a:solidFill>
                  <a:srgbClr val="0000F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b="1" dirty="0">
                <a:solidFill>
                  <a:srgbClr val="0000CC"/>
                </a:solidFill>
                <a:latin typeface="Arial Unicode MS" panose="020B0604020202020204" pitchFamily="34" charset="-128"/>
                <a:ea typeface="Arial Unicode MS" panose="020B0604020202020204" pitchFamily="34" charset="-128"/>
                <a:cs typeface="Arial Unicode MS" panose="020B0604020202020204" pitchFamily="34" charset="-128"/>
              </a:rPr>
              <a:t>MANAGEMENT</a:t>
            </a:r>
          </a:p>
        </p:txBody>
      </p:sp>
      <p:sp>
        <p:nvSpPr>
          <p:cNvPr id="29700" name="Rectangle 3">
            <a:extLst>
              <a:ext uri="{FF2B5EF4-FFF2-40B4-BE49-F238E27FC236}">
                <a16:creationId xmlns:a16="http://schemas.microsoft.com/office/drawing/2014/main" id="{508AB013-8308-4D44-8EAD-95476886C270}"/>
              </a:ext>
            </a:extLst>
          </p:cNvPr>
          <p:cNvSpPr>
            <a:spLocks noChangeArrowheads="1"/>
          </p:cNvSpPr>
          <p:nvPr/>
        </p:nvSpPr>
        <p:spPr bwMode="auto">
          <a:xfrm>
            <a:off x="2971800" y="304800"/>
            <a:ext cx="1143000" cy="609600"/>
          </a:xfrm>
          <a:prstGeom prst="rect">
            <a:avLst/>
          </a:prstGeom>
          <a:noFill/>
          <a:ln w="9525">
            <a:solidFill>
              <a:schemeClr val="accent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3600" b="1"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工作</a:t>
            </a:r>
            <a:endParaRPr lang="zh-TW" altLang="en-US" sz="1600" b="1"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9701" name="Text Box 4">
            <a:extLst>
              <a:ext uri="{FF2B5EF4-FFF2-40B4-BE49-F238E27FC236}">
                <a16:creationId xmlns:a16="http://schemas.microsoft.com/office/drawing/2014/main" id="{3B13219F-D635-4E6C-95ED-8746F132BD91}"/>
              </a:ext>
            </a:extLst>
          </p:cNvPr>
          <p:cNvSpPr txBox="1">
            <a:spLocks noChangeArrowheads="1"/>
          </p:cNvSpPr>
          <p:nvPr/>
        </p:nvSpPr>
        <p:spPr bwMode="auto">
          <a:xfrm>
            <a:off x="4191000" y="304800"/>
            <a:ext cx="4953000" cy="52322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sz="2800"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勞動 </a:t>
            </a:r>
            <a:r>
              <a:rPr lang="zh-TW" altLang="en-US" sz="2800"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sym typeface="Wingdings 3" panose="05040102010807070707" pitchFamily="18" charset="2"/>
              </a:rPr>
              <a:t> 金錢</a:t>
            </a:r>
            <a:r>
              <a:rPr lang="en-US" altLang="zh-TW" sz="2800"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sym typeface="Wingdings 3" panose="05040102010807070707" pitchFamily="18" charset="2"/>
              </a:rPr>
              <a:t>(</a:t>
            </a:r>
            <a:r>
              <a:rPr lang="zh-TW" altLang="en-US" sz="2800"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sym typeface="Wingdings 3" panose="05040102010807070707" pitchFamily="18" charset="2"/>
              </a:rPr>
              <a:t>生產行為</a:t>
            </a:r>
            <a:r>
              <a:rPr lang="en-US" altLang="zh-TW" sz="2800"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sym typeface="Wingdings 3" panose="05040102010807070707" pitchFamily="18" charset="2"/>
              </a:rPr>
              <a:t>)</a:t>
            </a:r>
            <a:endParaRPr lang="en-US" altLang="zh-TW" sz="2800"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9702" name="Rectangle 5">
            <a:extLst>
              <a:ext uri="{FF2B5EF4-FFF2-40B4-BE49-F238E27FC236}">
                <a16:creationId xmlns:a16="http://schemas.microsoft.com/office/drawing/2014/main" id="{D4F4ADB4-0E6D-42B6-AA3E-382C16E5969D}"/>
              </a:ext>
            </a:extLst>
          </p:cNvPr>
          <p:cNvSpPr>
            <a:spLocks noChangeArrowheads="1"/>
          </p:cNvSpPr>
          <p:nvPr/>
        </p:nvSpPr>
        <p:spPr bwMode="auto">
          <a:xfrm>
            <a:off x="2895600" y="1371600"/>
            <a:ext cx="1147763" cy="609600"/>
          </a:xfrm>
          <a:prstGeom prst="rect">
            <a:avLst/>
          </a:prstGeom>
          <a:noFill/>
          <a:ln w="9525">
            <a:solidFill>
              <a:schemeClr val="accent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3600" b="1"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定義</a:t>
            </a:r>
          </a:p>
        </p:txBody>
      </p:sp>
      <p:sp>
        <p:nvSpPr>
          <p:cNvPr id="29703" name="Text Box 6">
            <a:extLst>
              <a:ext uri="{FF2B5EF4-FFF2-40B4-BE49-F238E27FC236}">
                <a16:creationId xmlns:a16="http://schemas.microsoft.com/office/drawing/2014/main" id="{733997F2-9A7E-4823-AE1F-53AF63BA6A0C}"/>
              </a:ext>
            </a:extLst>
          </p:cNvPr>
          <p:cNvSpPr txBox="1">
            <a:spLocks noChangeArrowheads="1"/>
          </p:cNvSpPr>
          <p:nvPr/>
        </p:nvSpPr>
        <p:spPr bwMode="auto">
          <a:xfrm>
            <a:off x="4114800" y="1057275"/>
            <a:ext cx="4648200" cy="1538883"/>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defTabSz="952500">
              <a:tabLst>
                <a:tab pos="476250" algn="l"/>
              </a:tabLst>
              <a:defRPr kumimoji="1">
                <a:solidFill>
                  <a:schemeClr val="tx1"/>
                </a:solidFill>
                <a:latin typeface="Arial" panose="020B0604020202020204" pitchFamily="34" charset="0"/>
                <a:ea typeface="新細明體" panose="02020500000000000000" pitchFamily="18" charset="-120"/>
              </a:defRPr>
            </a:lvl1pPr>
            <a:lvl2pPr marL="742950" indent="-285750" defTabSz="952500">
              <a:tabLst>
                <a:tab pos="476250" algn="l"/>
              </a:tabLst>
              <a:defRPr kumimoji="1">
                <a:solidFill>
                  <a:schemeClr val="tx1"/>
                </a:solidFill>
                <a:latin typeface="Arial" panose="020B0604020202020204" pitchFamily="34" charset="0"/>
                <a:ea typeface="新細明體" panose="02020500000000000000" pitchFamily="18" charset="-120"/>
              </a:defRPr>
            </a:lvl2pPr>
            <a:lvl3pPr marL="1143000" indent="-228600" defTabSz="952500">
              <a:tabLst>
                <a:tab pos="476250" algn="l"/>
              </a:tabLst>
              <a:defRPr kumimoji="1">
                <a:solidFill>
                  <a:schemeClr val="tx1"/>
                </a:solidFill>
                <a:latin typeface="Arial" panose="020B0604020202020204" pitchFamily="34" charset="0"/>
                <a:ea typeface="新細明體" panose="02020500000000000000" pitchFamily="18" charset="-120"/>
              </a:defRPr>
            </a:lvl3pPr>
            <a:lvl4pPr marL="1600200" indent="-228600" defTabSz="952500">
              <a:tabLst>
                <a:tab pos="476250" algn="l"/>
              </a:tabLst>
              <a:defRPr kumimoji="1">
                <a:solidFill>
                  <a:schemeClr val="tx1"/>
                </a:solidFill>
                <a:latin typeface="Arial" panose="020B0604020202020204" pitchFamily="34" charset="0"/>
                <a:ea typeface="新細明體" panose="02020500000000000000" pitchFamily="18" charset="-120"/>
              </a:defRPr>
            </a:lvl4pPr>
            <a:lvl5pPr marL="2057400" indent="-228600" defTabSz="952500">
              <a:tabLst>
                <a:tab pos="476250" algn="l"/>
              </a:tabLst>
              <a:defRPr kumimoji="1">
                <a:solidFill>
                  <a:schemeClr val="tx1"/>
                </a:solidFill>
                <a:latin typeface="Arial" panose="020B0604020202020204" pitchFamily="34" charset="0"/>
                <a:ea typeface="新細明體" panose="02020500000000000000" pitchFamily="18" charset="-120"/>
              </a:defRPr>
            </a:lvl5pPr>
            <a:lvl6pPr marL="2514600" indent="-228600" defTabSz="952500" eaLnBrk="0" fontAlgn="base" hangingPunct="0">
              <a:spcBef>
                <a:spcPct val="0"/>
              </a:spcBef>
              <a:spcAft>
                <a:spcPct val="0"/>
              </a:spcAft>
              <a:tabLst>
                <a:tab pos="476250" algn="l"/>
              </a:tabLst>
              <a:defRPr kumimoji="1">
                <a:solidFill>
                  <a:schemeClr val="tx1"/>
                </a:solidFill>
                <a:latin typeface="Arial" panose="020B0604020202020204" pitchFamily="34" charset="0"/>
                <a:ea typeface="新細明體" panose="02020500000000000000" pitchFamily="18" charset="-120"/>
              </a:defRPr>
            </a:lvl6pPr>
            <a:lvl7pPr marL="2971800" indent="-228600" defTabSz="952500" eaLnBrk="0" fontAlgn="base" hangingPunct="0">
              <a:spcBef>
                <a:spcPct val="0"/>
              </a:spcBef>
              <a:spcAft>
                <a:spcPct val="0"/>
              </a:spcAft>
              <a:tabLst>
                <a:tab pos="476250" algn="l"/>
              </a:tabLst>
              <a:defRPr kumimoji="1">
                <a:solidFill>
                  <a:schemeClr val="tx1"/>
                </a:solidFill>
                <a:latin typeface="Arial" panose="020B0604020202020204" pitchFamily="34" charset="0"/>
                <a:ea typeface="新細明體" panose="02020500000000000000" pitchFamily="18" charset="-120"/>
              </a:defRPr>
            </a:lvl7pPr>
            <a:lvl8pPr marL="3429000" indent="-228600" defTabSz="952500" eaLnBrk="0" fontAlgn="base" hangingPunct="0">
              <a:spcBef>
                <a:spcPct val="0"/>
              </a:spcBef>
              <a:spcAft>
                <a:spcPct val="0"/>
              </a:spcAft>
              <a:tabLst>
                <a:tab pos="476250" algn="l"/>
              </a:tabLst>
              <a:defRPr kumimoji="1">
                <a:solidFill>
                  <a:schemeClr val="tx1"/>
                </a:solidFill>
                <a:latin typeface="Arial" panose="020B0604020202020204" pitchFamily="34" charset="0"/>
                <a:ea typeface="新細明體" panose="02020500000000000000" pitchFamily="18" charset="-120"/>
              </a:defRPr>
            </a:lvl8pPr>
            <a:lvl9pPr marL="3886200" indent="-228600" defTabSz="952500" eaLnBrk="0" fontAlgn="base" hangingPunct="0">
              <a:spcBef>
                <a:spcPct val="0"/>
              </a:spcBef>
              <a:spcAft>
                <a:spcPct val="0"/>
              </a:spcAft>
              <a:tabLst>
                <a:tab pos="476250" algn="l"/>
              </a:tabLs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TW"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3200"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實現目標 </a:t>
            </a:r>
            <a:r>
              <a:rPr lang="zh-TW" altLang="en-US" sz="2800"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a:t>
            </a:r>
            <a:r>
              <a:rPr lang="zh-TW" altLang="en-US" sz="3200"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利用資源</a:t>
            </a:r>
          </a:p>
          <a:p>
            <a:pPr eaLnBrk="1" hangingPunct="1">
              <a:spcBef>
                <a:spcPct val="50000"/>
              </a:spcBef>
            </a:pPr>
            <a:r>
              <a:rPr lang="zh-TW" altLang="en-US" sz="2000"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     </a:t>
            </a:r>
            <a:r>
              <a:rPr lang="zh-TW" altLang="en-US" sz="2800"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計畫、組織、指導、控制</a:t>
            </a:r>
            <a:br>
              <a:rPr lang="zh-TW" altLang="en-US" sz="2000"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br>
            <a:r>
              <a:rPr lang="zh-TW" altLang="en-US" sz="2000"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   </a:t>
            </a:r>
            <a:r>
              <a:rPr lang="en-US" altLang="zh-TW" sz="2000"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PLAN   ORG   DIRECT   CONTROL</a:t>
            </a:r>
            <a:endParaRPr lang="en-US" altLang="zh-TW"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9704" name="Line 7">
            <a:extLst>
              <a:ext uri="{FF2B5EF4-FFF2-40B4-BE49-F238E27FC236}">
                <a16:creationId xmlns:a16="http://schemas.microsoft.com/office/drawing/2014/main" id="{18FC06FE-D23D-40E5-B35A-E5B56D9177B6}"/>
              </a:ext>
            </a:extLst>
          </p:cNvPr>
          <p:cNvSpPr>
            <a:spLocks noChangeShapeType="1"/>
          </p:cNvSpPr>
          <p:nvPr/>
        </p:nvSpPr>
        <p:spPr bwMode="auto">
          <a:xfrm>
            <a:off x="4191000" y="1362075"/>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9705" name="Line 8">
            <a:extLst>
              <a:ext uri="{FF2B5EF4-FFF2-40B4-BE49-F238E27FC236}">
                <a16:creationId xmlns:a16="http://schemas.microsoft.com/office/drawing/2014/main" id="{F7D744DD-FB22-4F75-B086-56A647A80B4F}"/>
              </a:ext>
            </a:extLst>
          </p:cNvPr>
          <p:cNvSpPr>
            <a:spLocks noChangeShapeType="1"/>
          </p:cNvSpPr>
          <p:nvPr/>
        </p:nvSpPr>
        <p:spPr bwMode="auto">
          <a:xfrm>
            <a:off x="4191000" y="1971675"/>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9706" name="Line 9">
            <a:extLst>
              <a:ext uri="{FF2B5EF4-FFF2-40B4-BE49-F238E27FC236}">
                <a16:creationId xmlns:a16="http://schemas.microsoft.com/office/drawing/2014/main" id="{605CEDCF-53AA-41A3-93F0-D0853E6BCC46}"/>
              </a:ext>
            </a:extLst>
          </p:cNvPr>
          <p:cNvSpPr>
            <a:spLocks noChangeShapeType="1"/>
          </p:cNvSpPr>
          <p:nvPr/>
        </p:nvSpPr>
        <p:spPr bwMode="auto">
          <a:xfrm flipV="1">
            <a:off x="8559898" y="1438275"/>
            <a:ext cx="328612" cy="95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9707" name="Line 10">
            <a:extLst>
              <a:ext uri="{FF2B5EF4-FFF2-40B4-BE49-F238E27FC236}">
                <a16:creationId xmlns:a16="http://schemas.microsoft.com/office/drawing/2014/main" id="{1D9D9F48-4EAF-4DA2-A9E6-9BADF03C0B25}"/>
              </a:ext>
            </a:extLst>
          </p:cNvPr>
          <p:cNvSpPr>
            <a:spLocks noChangeShapeType="1"/>
          </p:cNvSpPr>
          <p:nvPr/>
        </p:nvSpPr>
        <p:spPr bwMode="auto">
          <a:xfrm>
            <a:off x="8559800" y="2047875"/>
            <a:ext cx="304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9708" name="Rectangle 11">
            <a:extLst>
              <a:ext uri="{FF2B5EF4-FFF2-40B4-BE49-F238E27FC236}">
                <a16:creationId xmlns:a16="http://schemas.microsoft.com/office/drawing/2014/main" id="{54B25EA3-70F3-44E7-9A9B-64B9ABD53F86}"/>
              </a:ext>
            </a:extLst>
          </p:cNvPr>
          <p:cNvSpPr>
            <a:spLocks noChangeArrowheads="1"/>
          </p:cNvSpPr>
          <p:nvPr/>
        </p:nvSpPr>
        <p:spPr bwMode="auto">
          <a:xfrm>
            <a:off x="990600" y="2438400"/>
            <a:ext cx="2057400" cy="609600"/>
          </a:xfrm>
          <a:prstGeom prst="rect">
            <a:avLst/>
          </a:prstGeom>
          <a:noFill/>
          <a:ln w="9525">
            <a:solidFill>
              <a:schemeClr val="accent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3600" b="1"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三種技能</a:t>
            </a:r>
          </a:p>
        </p:txBody>
      </p:sp>
      <p:sp>
        <p:nvSpPr>
          <p:cNvPr id="29709" name="Line 12">
            <a:extLst>
              <a:ext uri="{FF2B5EF4-FFF2-40B4-BE49-F238E27FC236}">
                <a16:creationId xmlns:a16="http://schemas.microsoft.com/office/drawing/2014/main" id="{EA16D6D2-2BDF-41C5-8025-37206F58EAD5}"/>
              </a:ext>
            </a:extLst>
          </p:cNvPr>
          <p:cNvSpPr>
            <a:spLocks noChangeShapeType="1"/>
          </p:cNvSpPr>
          <p:nvPr/>
        </p:nvSpPr>
        <p:spPr bwMode="auto">
          <a:xfrm>
            <a:off x="2362200" y="609600"/>
            <a:ext cx="609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9710" name="Line 13">
            <a:extLst>
              <a:ext uri="{FF2B5EF4-FFF2-40B4-BE49-F238E27FC236}">
                <a16:creationId xmlns:a16="http://schemas.microsoft.com/office/drawing/2014/main" id="{5FA3321C-2A29-4E68-B7B4-4172F23E748C}"/>
              </a:ext>
            </a:extLst>
          </p:cNvPr>
          <p:cNvSpPr>
            <a:spLocks noChangeShapeType="1"/>
          </p:cNvSpPr>
          <p:nvPr/>
        </p:nvSpPr>
        <p:spPr bwMode="auto">
          <a:xfrm>
            <a:off x="2286000" y="1066800"/>
            <a:ext cx="609600" cy="45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9711" name="Line 14">
            <a:extLst>
              <a:ext uri="{FF2B5EF4-FFF2-40B4-BE49-F238E27FC236}">
                <a16:creationId xmlns:a16="http://schemas.microsoft.com/office/drawing/2014/main" id="{2B5CEF26-65CA-4A59-B1D4-0E99BD85EBA1}"/>
              </a:ext>
            </a:extLst>
          </p:cNvPr>
          <p:cNvSpPr>
            <a:spLocks noChangeShapeType="1"/>
          </p:cNvSpPr>
          <p:nvPr/>
        </p:nvSpPr>
        <p:spPr bwMode="auto">
          <a:xfrm>
            <a:off x="1828800" y="1600200"/>
            <a:ext cx="0" cy="838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9712" name="Line 15">
            <a:extLst>
              <a:ext uri="{FF2B5EF4-FFF2-40B4-BE49-F238E27FC236}">
                <a16:creationId xmlns:a16="http://schemas.microsoft.com/office/drawing/2014/main" id="{E8C8F30F-EE61-4A6D-A7F5-3A5CA23BCE0C}"/>
              </a:ext>
            </a:extLst>
          </p:cNvPr>
          <p:cNvSpPr>
            <a:spLocks noChangeShapeType="1"/>
          </p:cNvSpPr>
          <p:nvPr/>
        </p:nvSpPr>
        <p:spPr bwMode="auto">
          <a:xfrm>
            <a:off x="457200" y="1524000"/>
            <a:ext cx="0" cy="42672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9713" name="Text Box 16">
            <a:extLst>
              <a:ext uri="{FF2B5EF4-FFF2-40B4-BE49-F238E27FC236}">
                <a16:creationId xmlns:a16="http://schemas.microsoft.com/office/drawing/2014/main" id="{47CDF5EF-EC60-402D-A30C-534F60A2E294}"/>
              </a:ext>
            </a:extLst>
          </p:cNvPr>
          <p:cNvSpPr txBox="1">
            <a:spLocks noChangeArrowheads="1"/>
          </p:cNvSpPr>
          <p:nvPr/>
        </p:nvSpPr>
        <p:spPr bwMode="auto">
          <a:xfrm>
            <a:off x="0" y="5867400"/>
            <a:ext cx="2484438" cy="41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TW" sz="21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Cont. Pg. 6</a:t>
            </a:r>
          </a:p>
        </p:txBody>
      </p:sp>
      <p:sp>
        <p:nvSpPr>
          <p:cNvPr id="29714" name="Text Box 17">
            <a:extLst>
              <a:ext uri="{FF2B5EF4-FFF2-40B4-BE49-F238E27FC236}">
                <a16:creationId xmlns:a16="http://schemas.microsoft.com/office/drawing/2014/main" id="{7337E85B-81B2-4EAA-B6D3-2D74B743A6A5}"/>
              </a:ext>
            </a:extLst>
          </p:cNvPr>
          <p:cNvSpPr txBox="1">
            <a:spLocks noChangeArrowheads="1"/>
          </p:cNvSpPr>
          <p:nvPr/>
        </p:nvSpPr>
        <p:spPr bwMode="auto">
          <a:xfrm>
            <a:off x="6978650" y="2790825"/>
            <a:ext cx="2057400" cy="80817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r" eaLnBrk="1" hangingPunct="1">
              <a:spcBef>
                <a:spcPct val="50000"/>
              </a:spcBef>
            </a:pPr>
            <a:r>
              <a:rPr lang="zh-TW" altLang="en-US" sz="2800" b="1"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過程</a:t>
            </a:r>
          </a:p>
          <a:p>
            <a:pPr algn="r" eaLnBrk="1" hangingPunct="1">
              <a:lnSpc>
                <a:spcPct val="45000"/>
              </a:lnSpc>
              <a:spcBef>
                <a:spcPct val="50000"/>
              </a:spcBef>
            </a:pPr>
            <a:r>
              <a:rPr lang="en-US" altLang="zh-TW" b="1"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 Process</a:t>
            </a:r>
            <a:r>
              <a:rPr lang="en-US" altLang="zh-TW"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 </a:t>
            </a:r>
          </a:p>
        </p:txBody>
      </p:sp>
      <p:sp>
        <p:nvSpPr>
          <p:cNvPr id="29715" name="Line 18">
            <a:extLst>
              <a:ext uri="{FF2B5EF4-FFF2-40B4-BE49-F238E27FC236}">
                <a16:creationId xmlns:a16="http://schemas.microsoft.com/office/drawing/2014/main" id="{C0221DE1-094C-4540-8661-C185EECD205B}"/>
              </a:ext>
            </a:extLst>
          </p:cNvPr>
          <p:cNvSpPr>
            <a:spLocks noChangeShapeType="1"/>
          </p:cNvSpPr>
          <p:nvPr/>
        </p:nvSpPr>
        <p:spPr bwMode="auto">
          <a:xfrm flipH="1">
            <a:off x="4191000" y="1362075"/>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9716" name="Line 19">
            <a:extLst>
              <a:ext uri="{FF2B5EF4-FFF2-40B4-BE49-F238E27FC236}">
                <a16:creationId xmlns:a16="http://schemas.microsoft.com/office/drawing/2014/main" id="{4B9C9CC6-2FD2-4269-9E1D-C30FB0406F7C}"/>
              </a:ext>
            </a:extLst>
          </p:cNvPr>
          <p:cNvSpPr>
            <a:spLocks noChangeShapeType="1"/>
          </p:cNvSpPr>
          <p:nvPr/>
        </p:nvSpPr>
        <p:spPr bwMode="auto">
          <a:xfrm>
            <a:off x="8869363" y="1438275"/>
            <a:ext cx="0" cy="6096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9717" name="Line 20">
            <a:extLst>
              <a:ext uri="{FF2B5EF4-FFF2-40B4-BE49-F238E27FC236}">
                <a16:creationId xmlns:a16="http://schemas.microsoft.com/office/drawing/2014/main" id="{B7C728F6-C1D2-4DE0-813D-C7D5E7A36DFE}"/>
              </a:ext>
            </a:extLst>
          </p:cNvPr>
          <p:cNvSpPr>
            <a:spLocks noChangeShapeType="1"/>
          </p:cNvSpPr>
          <p:nvPr/>
        </p:nvSpPr>
        <p:spPr bwMode="auto">
          <a:xfrm>
            <a:off x="8793163" y="2057400"/>
            <a:ext cx="0" cy="762000"/>
          </a:xfrm>
          <a:prstGeom prst="line">
            <a:avLst/>
          </a:prstGeom>
          <a:noFill/>
          <a:ln w="38100"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9718" name="Text Box 21">
            <a:extLst>
              <a:ext uri="{FF2B5EF4-FFF2-40B4-BE49-F238E27FC236}">
                <a16:creationId xmlns:a16="http://schemas.microsoft.com/office/drawing/2014/main" id="{C7FEAEFE-1581-4A29-8A0C-CEC3D2F8DD4C}"/>
              </a:ext>
            </a:extLst>
          </p:cNvPr>
          <p:cNvSpPr txBox="1">
            <a:spLocks noChangeArrowheads="1"/>
          </p:cNvSpPr>
          <p:nvPr/>
        </p:nvSpPr>
        <p:spPr bwMode="auto">
          <a:xfrm>
            <a:off x="609600" y="3581400"/>
            <a:ext cx="3657600" cy="1499065"/>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lnSpc>
                <a:spcPct val="75000"/>
              </a:lnSpc>
              <a:spcBef>
                <a:spcPct val="50000"/>
              </a:spcBef>
            </a:pPr>
            <a:r>
              <a:rPr lang="en-US" altLang="zh-TW" sz="2400"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1.</a:t>
            </a:r>
            <a:r>
              <a:rPr lang="zh-TW" altLang="en-US" sz="2800"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技術</a:t>
            </a:r>
            <a:r>
              <a:rPr lang="zh-TW" altLang="en-US" sz="1600"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1100"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1200"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TECHNICAL</a:t>
            </a:r>
            <a:r>
              <a:rPr lang="en-US" altLang="zh-TW" sz="1600"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eaLnBrk="1" hangingPunct="1">
              <a:lnSpc>
                <a:spcPct val="75000"/>
              </a:lnSpc>
              <a:spcBef>
                <a:spcPct val="50000"/>
              </a:spcBef>
            </a:pPr>
            <a:r>
              <a:rPr lang="en-US" altLang="zh-TW" sz="2400"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2.</a:t>
            </a:r>
            <a:r>
              <a:rPr lang="zh-TW" altLang="en-US" sz="2800"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人際關係</a:t>
            </a:r>
            <a:r>
              <a:rPr lang="zh-TW" altLang="en-US" sz="1600"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1200"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HUMAN</a:t>
            </a:r>
            <a:r>
              <a:rPr lang="en-US" altLang="zh-TW" sz="1600"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eaLnBrk="1" hangingPunct="1">
              <a:lnSpc>
                <a:spcPct val="75000"/>
              </a:lnSpc>
              <a:spcBef>
                <a:spcPct val="50000"/>
              </a:spcBef>
            </a:pPr>
            <a:r>
              <a:rPr lang="en-US" altLang="zh-TW" sz="2400"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3.</a:t>
            </a:r>
            <a:r>
              <a:rPr lang="zh-TW" altLang="en-US" sz="2800"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觀念</a:t>
            </a:r>
            <a:r>
              <a:rPr lang="zh-TW" altLang="en-US" sz="1600"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1200"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CONCEPTUAL</a:t>
            </a:r>
            <a:endParaRPr lang="en-US" altLang="zh-TW" sz="1600"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9719" name="Text Box 22">
            <a:extLst>
              <a:ext uri="{FF2B5EF4-FFF2-40B4-BE49-F238E27FC236}">
                <a16:creationId xmlns:a16="http://schemas.microsoft.com/office/drawing/2014/main" id="{1D712403-0408-4DA6-930D-E4A8F6203DE8}"/>
              </a:ext>
            </a:extLst>
          </p:cNvPr>
          <p:cNvSpPr txBox="1">
            <a:spLocks noChangeArrowheads="1"/>
          </p:cNvSpPr>
          <p:nvPr/>
        </p:nvSpPr>
        <p:spPr bwMode="auto">
          <a:xfrm>
            <a:off x="4114800" y="3276600"/>
            <a:ext cx="335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endParaRPr lang="en-US" altLang="zh-CN" sz="280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9720" name="Text Box 23">
            <a:extLst>
              <a:ext uri="{FF2B5EF4-FFF2-40B4-BE49-F238E27FC236}">
                <a16:creationId xmlns:a16="http://schemas.microsoft.com/office/drawing/2014/main" id="{6D96BD87-C29A-4091-96DB-DCC146FA8290}"/>
              </a:ext>
            </a:extLst>
          </p:cNvPr>
          <p:cNvSpPr txBox="1">
            <a:spLocks noChangeArrowheads="1"/>
          </p:cNvSpPr>
          <p:nvPr/>
        </p:nvSpPr>
        <p:spPr bwMode="auto">
          <a:xfrm>
            <a:off x="4191000" y="3429000"/>
            <a:ext cx="5486400" cy="2403158"/>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sz="36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管理人才</a:t>
            </a:r>
          </a:p>
          <a:p>
            <a:pPr eaLnBrk="1" hangingPunct="1">
              <a:lnSpc>
                <a:spcPct val="50000"/>
              </a:lnSpc>
              <a:spcBef>
                <a:spcPct val="50000"/>
              </a:spcBef>
            </a:pPr>
            <a:r>
              <a:rPr lang="zh-TW" altLang="en-US" sz="2800"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全球策略家 </a:t>
            </a:r>
            <a:r>
              <a:rPr lang="en-US" altLang="zh-TW"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Global Strategist</a:t>
            </a:r>
            <a:r>
              <a:rPr lang="en-US" altLang="zh-TW" sz="2000"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eaLnBrk="1" hangingPunct="1">
              <a:lnSpc>
                <a:spcPct val="50000"/>
              </a:lnSpc>
              <a:spcBef>
                <a:spcPct val="50000"/>
              </a:spcBef>
            </a:pPr>
            <a:r>
              <a:rPr lang="zh-TW" altLang="en-US" sz="2800"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技術能手 </a:t>
            </a:r>
            <a:r>
              <a:rPr lang="en-US" altLang="zh-TW"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Master Of Technology</a:t>
            </a:r>
          </a:p>
          <a:p>
            <a:pPr eaLnBrk="1" hangingPunct="1">
              <a:lnSpc>
                <a:spcPct val="50000"/>
              </a:lnSpc>
              <a:spcBef>
                <a:spcPct val="50000"/>
              </a:spcBef>
            </a:pPr>
            <a:r>
              <a:rPr lang="zh-TW" altLang="en-US" sz="2800"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優秀政治家 </a:t>
            </a:r>
            <a:r>
              <a:rPr lang="en-US" altLang="zh-TW"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Politician </a:t>
            </a:r>
            <a:r>
              <a:rPr lang="en-US" altLang="zh-TW" dirty="0" err="1">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Parexcellence</a:t>
            </a:r>
            <a:r>
              <a:rPr lang="en-US" altLang="zh-TW" sz="2800"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 </a:t>
            </a:r>
          </a:p>
          <a:p>
            <a:pPr eaLnBrk="1" hangingPunct="1">
              <a:lnSpc>
                <a:spcPct val="50000"/>
              </a:lnSpc>
              <a:spcBef>
                <a:spcPct val="50000"/>
              </a:spcBef>
            </a:pPr>
            <a:r>
              <a:rPr lang="zh-TW" altLang="en-US" sz="2800"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領導激勵者  </a:t>
            </a:r>
            <a:r>
              <a:rPr lang="en-US" altLang="zh-TW"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Leader- Motivator</a:t>
            </a:r>
          </a:p>
        </p:txBody>
      </p:sp>
      <p:sp>
        <p:nvSpPr>
          <p:cNvPr id="29721" name="AutoShape 24">
            <a:extLst>
              <a:ext uri="{FF2B5EF4-FFF2-40B4-BE49-F238E27FC236}">
                <a16:creationId xmlns:a16="http://schemas.microsoft.com/office/drawing/2014/main" id="{D4471084-B0AF-4895-AE98-B51ED9F5676E}"/>
              </a:ext>
            </a:extLst>
          </p:cNvPr>
          <p:cNvSpPr>
            <a:spLocks/>
          </p:cNvSpPr>
          <p:nvPr/>
        </p:nvSpPr>
        <p:spPr bwMode="auto">
          <a:xfrm>
            <a:off x="3657600" y="3429000"/>
            <a:ext cx="457200" cy="2209800"/>
          </a:xfrm>
          <a:prstGeom prst="rightBrace">
            <a:avLst>
              <a:gd name="adj1" fmla="val 40278"/>
              <a:gd name="adj2" fmla="val 50000"/>
            </a:avLst>
          </a:prstGeom>
          <a:noFill/>
          <a:ln w="349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endParaRPr lang="en-US" altLang="zh-CN" sz="2800" b="1">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ustDataLst>
      <p:tags r:id="rId1"/>
    </p:custDataLst>
  </p:cSld>
  <p:clrMapOvr>
    <a:masterClrMapping/>
  </p:clrMapOvr>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1" name="Rectangle 2">
            <a:extLst>
              <a:ext uri="{FF2B5EF4-FFF2-40B4-BE49-F238E27FC236}">
                <a16:creationId xmlns:a16="http://schemas.microsoft.com/office/drawing/2014/main" id="{1F58F5E2-7F23-44EC-924F-517EB7DCAC95}"/>
              </a:ext>
            </a:extLst>
          </p:cNvPr>
          <p:cNvSpPr>
            <a:spLocks noGrp="1" noChangeArrowheads="1"/>
          </p:cNvSpPr>
          <p:nvPr>
            <p:ph type="subTitle" idx="1"/>
          </p:nvPr>
        </p:nvSpPr>
        <p:spPr bwMode="auto">
          <a:xfrm>
            <a:off x="457200" y="457200"/>
            <a:ext cx="7848600" cy="1143000"/>
          </a:xfrm>
          <a:noFill/>
          <a:effectLst>
            <a:outerShdw dist="35921" dir="2700000" algn="ctr" rotWithShape="0">
              <a:schemeClr val="bg2"/>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zh-CN" sz="4600" dirty="0">
                <a:latin typeface="Arial Unicode MS" panose="020B0604020202020204" pitchFamily="34" charset="-128"/>
                <a:ea typeface="Arial Unicode MS" panose="020B0604020202020204" pitchFamily="34" charset="-128"/>
                <a:cs typeface="Arial Unicode MS" panose="020B0604020202020204" pitchFamily="34" charset="-128"/>
              </a:rPr>
              <a:t>(三) </a:t>
            </a:r>
            <a:r>
              <a:rPr lang="en-US" altLang="zh-CN" sz="46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何 謂 沖 突</a:t>
            </a:r>
            <a:endParaRPr lang="en-US" altLang="zh-CN" sz="3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76132" name="Rectangle 3">
            <a:extLst>
              <a:ext uri="{FF2B5EF4-FFF2-40B4-BE49-F238E27FC236}">
                <a16:creationId xmlns:a16="http://schemas.microsoft.com/office/drawing/2014/main" id="{F9BDC94F-BE90-4619-84A7-AB139AEC24A6}"/>
              </a:ext>
            </a:extLst>
          </p:cNvPr>
          <p:cNvSpPr>
            <a:spLocks noChangeArrowheads="1"/>
          </p:cNvSpPr>
          <p:nvPr/>
        </p:nvSpPr>
        <p:spPr bwMode="auto">
          <a:xfrm>
            <a:off x="1447800" y="1524000"/>
            <a:ext cx="7010400" cy="32766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just">
              <a:spcBef>
                <a:spcPct val="20000"/>
              </a:spcBef>
            </a:pPr>
            <a:r>
              <a:rPr kumimoji="0" lang="en-US" altLang="zh-CN" sz="3600" dirty="0">
                <a:latin typeface="Arial Unicode MS" panose="020B0604020202020204" pitchFamily="34" charset="-128"/>
                <a:ea typeface="Arial Unicode MS" panose="020B0604020202020204" pitchFamily="34" charset="-128"/>
                <a:cs typeface="Arial Unicode MS" panose="020B0604020202020204" pitchFamily="34" charset="-128"/>
              </a:rPr>
              <a:t>沖 突 是 人 與 人 之 間 的  一 種 過 程， 這 種 過 程 由 任 何 一 方 感 覺 到 另 一 方 對 自 己 關 心 的 事 務 產 生 消 極 影 嚮 或 將 要 產 生 消 極 影 嚮 而 開 始。</a:t>
            </a:r>
          </a:p>
        </p:txBody>
      </p:sp>
    </p:spTree>
    <p:custDataLst>
      <p:tags r:id="rId1"/>
    </p:custData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10">
            <a:extLst>
              <a:ext uri="{FF2B5EF4-FFF2-40B4-BE49-F238E27FC236}">
                <a16:creationId xmlns:a16="http://schemas.microsoft.com/office/drawing/2014/main" id="{5F96499F-C2FD-4803-B97F-0910F683FA98}"/>
              </a:ext>
            </a:extLst>
          </p:cNvPr>
          <p:cNvSpPr>
            <a:spLocks noGrp="1" noChangeArrowheads="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1400">
                <a:solidFill>
                  <a:schemeClr val="bg1"/>
                </a:solidFill>
              </a:rPr>
              <a:t>(四)部門間功能正常之沖突原因</a:t>
            </a:r>
            <a:endParaRPr lang="zh-TW" altLang="en-US" sz="1400">
              <a:solidFill>
                <a:schemeClr val="bg1"/>
              </a:solidFill>
            </a:endParaRPr>
          </a:p>
        </p:txBody>
      </p:sp>
      <p:sp>
        <p:nvSpPr>
          <p:cNvPr id="178179" name="Rectangle 2">
            <a:extLst>
              <a:ext uri="{FF2B5EF4-FFF2-40B4-BE49-F238E27FC236}">
                <a16:creationId xmlns:a16="http://schemas.microsoft.com/office/drawing/2014/main" id="{E02AC131-0A0C-4890-8C1B-33FF8582676D}"/>
              </a:ext>
            </a:extLst>
          </p:cNvPr>
          <p:cNvSpPr>
            <a:spLocks noChangeArrowheads="1"/>
          </p:cNvSpPr>
          <p:nvPr/>
        </p:nvSpPr>
        <p:spPr bwMode="auto">
          <a:xfrm>
            <a:off x="228600" y="304800"/>
            <a:ext cx="86868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lnSpc>
                <a:spcPct val="90000"/>
              </a:lnSpc>
              <a:spcBef>
                <a:spcPct val="20000"/>
              </a:spcBef>
              <a:buFontTx/>
              <a:buChar char="•"/>
            </a:pPr>
            <a:endParaRPr lang="en-US" altLang="zh-CN"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lnSpc>
                <a:spcPct val="90000"/>
              </a:lnSpc>
              <a:spcBef>
                <a:spcPct val="20000"/>
              </a:spcBef>
              <a:buFontTx/>
              <a:buChar char="•"/>
            </a:pPr>
            <a:r>
              <a:rPr lang="en-US" altLang="zh-CN" sz="28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CN" sz="4000" dirty="0">
                <a:latin typeface="Arial Unicode MS" panose="020B0604020202020204" pitchFamily="34" charset="-128"/>
                <a:ea typeface="Arial Unicode MS" panose="020B0604020202020204" pitchFamily="34" charset="-128"/>
                <a:cs typeface="Arial Unicode MS" panose="020B0604020202020204" pitchFamily="34" charset="-128"/>
              </a:rPr>
              <a:t>四)</a:t>
            </a:r>
            <a:r>
              <a:rPr lang="en-US" altLang="zh-CN" sz="4000" dirty="0" err="1">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部門間功能正常之沖突原因</a:t>
            </a:r>
            <a:r>
              <a:rPr lang="en-US" altLang="zh-CN" sz="3600" dirty="0">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1" eaLnBrk="1" hangingPunct="1">
              <a:lnSpc>
                <a:spcPct val="90000"/>
              </a:lnSpc>
              <a:spcBef>
                <a:spcPct val="20000"/>
              </a:spcBef>
              <a:buFontTx/>
              <a:buChar char="–"/>
            </a:pPr>
            <a:r>
              <a:rPr lang="en-US" altLang="zh-CN" sz="3200" dirty="0" err="1">
                <a:latin typeface="Arial Unicode MS" panose="020B0604020202020204" pitchFamily="34" charset="-128"/>
                <a:ea typeface="Arial Unicode MS" panose="020B0604020202020204" pitchFamily="34" charset="-128"/>
                <a:cs typeface="Arial Unicode MS" panose="020B0604020202020204" pitchFamily="34" charset="-128"/>
              </a:rPr>
              <a:t>i</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CN" sz="24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err="1">
                <a:latin typeface="Arial Unicode MS" panose="020B0604020202020204" pitchFamily="34" charset="-128"/>
                <a:ea typeface="Arial Unicode MS" panose="020B0604020202020204" pitchFamily="34" charset="-128"/>
                <a:cs typeface="Arial Unicode MS" panose="020B0604020202020204" pitchFamily="34" charset="-128"/>
              </a:rPr>
              <a:t>雙方對共同目標十分關心</a:t>
            </a:r>
            <a:endPar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lvl="1" eaLnBrk="1" hangingPunct="1">
              <a:lnSpc>
                <a:spcPct val="90000"/>
              </a:lnSpc>
              <a:spcBef>
                <a:spcPct val="20000"/>
              </a:spcBef>
              <a:buFontTx/>
              <a:buChar char="–"/>
            </a:pP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ii) </a:t>
            </a:r>
            <a:r>
              <a:rPr lang="en-US" altLang="zh-CN" sz="3200" dirty="0" err="1">
                <a:latin typeface="Arial Unicode MS" panose="020B0604020202020204" pitchFamily="34" charset="-128"/>
                <a:ea typeface="Arial Unicode MS" panose="020B0604020202020204" pitchFamily="34" charset="-128"/>
                <a:cs typeface="Arial Unicode MS" panose="020B0604020202020204" pitchFamily="34" charset="-128"/>
              </a:rPr>
              <a:t>不同意見產生良性競爭的中心</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lvl="1" algn="just" eaLnBrk="1" hangingPunct="1">
              <a:lnSpc>
                <a:spcPct val="90000"/>
              </a:lnSpc>
              <a:spcBef>
                <a:spcPct val="20000"/>
              </a:spcBef>
              <a:buFontTx/>
              <a:buChar char="–"/>
            </a:pP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iii) </a:t>
            </a:r>
            <a:r>
              <a:rPr lang="en-US" altLang="zh-CN" sz="3200" dirty="0" err="1">
                <a:latin typeface="Arial Unicode MS" panose="020B0604020202020204" pitchFamily="34" charset="-128"/>
                <a:ea typeface="Arial Unicode MS" panose="020B0604020202020204" pitchFamily="34" charset="-128"/>
                <a:cs typeface="Arial Unicode MS" panose="020B0604020202020204" pitchFamily="34" charset="-128"/>
              </a:rPr>
              <a:t>彼此都愿意接受對方的觀點</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lvl="1" eaLnBrk="1" hangingPunct="1">
              <a:lnSpc>
                <a:spcPct val="90000"/>
              </a:lnSpc>
              <a:spcBef>
                <a:spcPct val="20000"/>
              </a:spcBef>
              <a:buFontTx/>
              <a:buChar char="–"/>
            </a:pP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iv) </a:t>
            </a:r>
            <a:r>
              <a:rPr lang="en-US" altLang="zh-CN" sz="3200" dirty="0" err="1">
                <a:latin typeface="Arial Unicode MS" panose="020B0604020202020204" pitchFamily="34" charset="-128"/>
                <a:ea typeface="Arial Unicode MS" panose="020B0604020202020204" pitchFamily="34" charset="-128"/>
                <a:cs typeface="Arial Unicode MS" panose="020B0604020202020204" pitchFamily="34" charset="-128"/>
              </a:rPr>
              <a:t>溝通不再增加,造成多少的磨擦</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lvl="1" eaLnBrk="1" hangingPunct="1">
              <a:lnSpc>
                <a:spcPct val="90000"/>
              </a:lnSpc>
              <a:spcBef>
                <a:spcPct val="20000"/>
              </a:spcBef>
              <a:buFontTx/>
              <a:buChar char="–"/>
            </a:pP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v) </a:t>
            </a:r>
            <a:r>
              <a:rPr lang="en-US" altLang="zh-CN" sz="3200" dirty="0" err="1">
                <a:latin typeface="Arial Unicode MS" panose="020B0604020202020204" pitchFamily="34" charset="-128"/>
                <a:ea typeface="Arial Unicode MS" panose="020B0604020202020204" pitchFamily="34" charset="-128"/>
                <a:cs typeface="Arial Unicode MS" panose="020B0604020202020204" pitchFamily="34" charset="-128"/>
              </a:rPr>
              <a:t>組織文化，領導，員工之間之差異</a:t>
            </a:r>
            <a:b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altLang="zh-CN" sz="2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lnSpc>
                <a:spcPct val="90000"/>
              </a:lnSpc>
              <a:spcBef>
                <a:spcPct val="20000"/>
              </a:spcBef>
              <a:buFontTx/>
              <a:buChar char="•"/>
            </a:pPr>
            <a:r>
              <a:rPr lang="en-US" altLang="zh-CN" sz="4000" dirty="0" err="1">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結果</a:t>
            </a:r>
            <a:r>
              <a:rPr lang="en-US" altLang="zh-CN" sz="3100" dirty="0" err="1">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CN" sz="3200" dirty="0" err="1">
                <a:latin typeface="Arial Unicode MS" panose="020B0604020202020204" pitchFamily="34" charset="-128"/>
                <a:ea typeface="Arial Unicode MS" panose="020B0604020202020204" pitchFamily="34" charset="-128"/>
                <a:cs typeface="Arial Unicode MS" panose="020B0604020202020204" pitchFamily="34" charset="-128"/>
              </a:rPr>
              <a:t>對共同目標的發現有利工作績效得</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 </a:t>
            </a:r>
            <a:b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err="1">
                <a:latin typeface="Arial Unicode MS" panose="020B0604020202020204" pitchFamily="34" charset="-128"/>
                <a:ea typeface="Arial Unicode MS" panose="020B0604020202020204" pitchFamily="34" charset="-128"/>
                <a:cs typeface="Arial Unicode MS" panose="020B0604020202020204" pitchFamily="34" charset="-128"/>
              </a:rPr>
              <a:t>以提高激發創新與提升決策質量為</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 </a:t>
            </a:r>
            <a:b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err="1">
                <a:latin typeface="Arial Unicode MS" panose="020B0604020202020204" pitchFamily="34" charset="-128"/>
                <a:ea typeface="Arial Unicode MS" panose="020B0604020202020204" pitchFamily="34" charset="-128"/>
                <a:cs typeface="Arial Unicode MS" panose="020B0604020202020204" pitchFamily="34" charset="-128"/>
              </a:rPr>
              <a:t>一種激勵的方法</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a:t>
            </a:r>
            <a:endParaRPr lang="en-US" altLang="zh-CN" sz="31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ustDataLst>
      <p:tags r:id="rId1"/>
    </p:custData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17">
            <a:extLst>
              <a:ext uri="{FF2B5EF4-FFF2-40B4-BE49-F238E27FC236}">
                <a16:creationId xmlns:a16="http://schemas.microsoft.com/office/drawing/2014/main" id="{32D4F589-294C-4725-B2CF-3F1893F59414}"/>
              </a:ext>
            </a:extLst>
          </p:cNvPr>
          <p:cNvSpPr>
            <a:spLocks noGrp="1" noChangeArrowheads="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16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(五)思考</a:t>
            </a:r>
            <a:endParaRPr lang="zh-TW" altLang="en-US" sz="16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180227" name="Picture 2" descr="j0097891[1]">
            <a:extLst>
              <a:ext uri="{FF2B5EF4-FFF2-40B4-BE49-F238E27FC236}">
                <a16:creationId xmlns:a16="http://schemas.microsoft.com/office/drawing/2014/main" id="{8BA77DC5-77BE-4328-B657-695D057AAC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908720"/>
            <a:ext cx="2543175"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0228" name="Picture 3" descr="j0277078[1]">
            <a:extLst>
              <a:ext uri="{FF2B5EF4-FFF2-40B4-BE49-F238E27FC236}">
                <a16:creationId xmlns:a16="http://schemas.microsoft.com/office/drawing/2014/main" id="{FC6F8146-FD74-4AE0-8C08-A40586DF72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4191000"/>
            <a:ext cx="2065338"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0229" name="Rectangle 4">
            <a:extLst>
              <a:ext uri="{FF2B5EF4-FFF2-40B4-BE49-F238E27FC236}">
                <a16:creationId xmlns:a16="http://schemas.microsoft.com/office/drawing/2014/main" id="{49F1B0DD-EB99-4987-B821-86FAEAA72BAB}"/>
              </a:ext>
            </a:extLst>
          </p:cNvPr>
          <p:cNvSpPr>
            <a:spLocks noChangeArrowheads="1"/>
          </p:cNvSpPr>
          <p:nvPr/>
        </p:nvSpPr>
        <p:spPr bwMode="auto">
          <a:xfrm>
            <a:off x="381000" y="420036"/>
            <a:ext cx="4191000" cy="9144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20000"/>
              </a:spcBef>
              <a:buFontTx/>
              <a:buChar char="•"/>
            </a:pPr>
            <a:r>
              <a:rPr lang="en-US" altLang="zh-CN" sz="44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(五)</a:t>
            </a:r>
            <a:r>
              <a:rPr lang="en-US" altLang="zh-CN" sz="4400" dirty="0" err="1">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思考</a:t>
            </a:r>
            <a:r>
              <a:rPr lang="en-US" altLang="zh-CN" sz="44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a:t>
            </a:r>
          </a:p>
        </p:txBody>
      </p:sp>
      <p:sp>
        <p:nvSpPr>
          <p:cNvPr id="180230" name="Rectangle 5">
            <a:extLst>
              <a:ext uri="{FF2B5EF4-FFF2-40B4-BE49-F238E27FC236}">
                <a16:creationId xmlns:a16="http://schemas.microsoft.com/office/drawing/2014/main" id="{4C5AD9C0-3E89-4147-8B4C-453F0B42D92D}"/>
              </a:ext>
            </a:extLst>
          </p:cNvPr>
          <p:cNvSpPr>
            <a:spLocks noChangeArrowheads="1"/>
          </p:cNvSpPr>
          <p:nvPr/>
        </p:nvSpPr>
        <p:spPr bwMode="auto">
          <a:xfrm>
            <a:off x="457200" y="1354138"/>
            <a:ext cx="5943600" cy="3572389"/>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just" eaLnBrk="1" hangingPunct="1">
              <a:spcBef>
                <a:spcPct val="50000"/>
              </a:spcBef>
            </a:pP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a:t>
            </a:r>
            <a:r>
              <a:rPr lang="en-US" altLang="zh-CN" sz="3200" dirty="0" err="1">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許多高層者是冲突的回避者，喜歡听好消息，造成下属</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&lt;</a:t>
            </a:r>
            <a:r>
              <a:rPr lang="en-US" altLang="zh-CN" sz="3200" dirty="0" err="1">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報喜不報優</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&gt;</a:t>
            </a:r>
            <a:r>
              <a:rPr lang="en-US" altLang="zh-CN" sz="3200" dirty="0" err="1">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也不喜歡由反面去談論及思考問題，怕激怒上司</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a:t>
            </a:r>
          </a:p>
          <a:p>
            <a:pPr algn="just" eaLnBrk="1" hangingPunct="1">
              <a:spcBef>
                <a:spcPct val="50000"/>
              </a:spcBef>
            </a:pPr>
            <a:endParaRPr lang="en-US" altLang="zh-CN" sz="1200" dirty="0">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endParaRPr>
          </a:p>
          <a:p>
            <a:pPr algn="just" eaLnBrk="1" hangingPunct="1">
              <a:spcBef>
                <a:spcPct val="50000"/>
              </a:spcBef>
            </a:pPr>
            <a:r>
              <a:rPr lang="en-US" altLang="zh-CN" sz="3200" dirty="0" err="1">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北美企業至少有七十百仙人會保持沉默，而給上司犯錯的机會</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a:t>
            </a:r>
          </a:p>
        </p:txBody>
      </p:sp>
    </p:spTree>
    <p:custDataLst>
      <p:tags r:id="rId1"/>
    </p:custData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11">
            <a:extLst>
              <a:ext uri="{FF2B5EF4-FFF2-40B4-BE49-F238E27FC236}">
                <a16:creationId xmlns:a16="http://schemas.microsoft.com/office/drawing/2014/main" id="{6FF7CF58-1694-4A75-AB3D-AB9738C7B892}"/>
              </a:ext>
            </a:extLst>
          </p:cNvPr>
          <p:cNvSpPr>
            <a:spLocks noGrp="1" noChangeArrowheads="1"/>
          </p:cNvSpPr>
          <p:nvPr>
            <p:ph type="ctrTitle"/>
          </p:nvPr>
        </p:nvSpPr>
        <p:spPr bwMode="auto">
          <a:xfrm>
            <a:off x="685800" y="476672"/>
            <a:ext cx="7772400" cy="7822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zh-CN" sz="3600" b="1" dirty="0">
                <a:latin typeface="Arial Unicode MS" panose="020B0604020202020204" pitchFamily="34" charset="-128"/>
                <a:ea typeface="Arial Unicode MS" panose="020B0604020202020204" pitchFamily="34" charset="-128"/>
                <a:cs typeface="Arial Unicode MS" panose="020B0604020202020204" pitchFamily="34" charset="-128"/>
              </a:rPr>
              <a:t>(六) </a:t>
            </a:r>
            <a:r>
              <a:rPr lang="en-US" altLang="zh-CN" dirty="0" err="1">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處</a:t>
            </a:r>
            <a:r>
              <a:rPr lang="en-US" altLang="zh-CN" b="1" dirty="0" err="1">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理手段</a:t>
            </a:r>
            <a:r>
              <a:rPr lang="en-US" altLang="zh-CN" b="1"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CN" b="1" dirty="0" err="1">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方法</a:t>
            </a:r>
            <a:endParaRPr lang="en-US" altLang="zh-CN"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82275" name="Text Box 3">
            <a:extLst>
              <a:ext uri="{FF2B5EF4-FFF2-40B4-BE49-F238E27FC236}">
                <a16:creationId xmlns:a16="http://schemas.microsoft.com/office/drawing/2014/main" id="{4192B82F-92B4-4B26-ADAF-F9707A3F8386}"/>
              </a:ext>
            </a:extLst>
          </p:cNvPr>
          <p:cNvSpPr txBox="1">
            <a:spLocks noChangeArrowheads="1"/>
          </p:cNvSpPr>
          <p:nvPr/>
        </p:nvSpPr>
        <p:spPr bwMode="auto">
          <a:xfrm>
            <a:off x="571500" y="1600200"/>
            <a:ext cx="8001000" cy="4329520"/>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just" eaLnBrk="1" hangingPunct="1">
              <a:spcBef>
                <a:spcPct val="20000"/>
              </a:spcBef>
              <a:buFontTx/>
              <a:buChar char="•"/>
            </a:pP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CN" sz="3200" dirty="0" err="1">
                <a:latin typeface="Arial Unicode MS" panose="020B0604020202020204" pitchFamily="34" charset="-128"/>
                <a:ea typeface="Arial Unicode MS" panose="020B0604020202020204" pitchFamily="34" charset="-128"/>
                <a:cs typeface="Arial Unicode MS" panose="020B0604020202020204" pitchFamily="34" charset="-128"/>
              </a:rPr>
              <a:t>由獎勵制度來引發競爭机制</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eaLnBrk="1" hangingPunct="1">
              <a:spcBef>
                <a:spcPct val="20000"/>
              </a:spcBef>
              <a:buFontTx/>
              <a:buChar char="•"/>
            </a:pP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CN" sz="3200" dirty="0" err="1">
                <a:latin typeface="Arial Unicode MS" panose="020B0604020202020204" pitchFamily="34" charset="-128"/>
                <a:ea typeface="Arial Unicode MS" panose="020B0604020202020204" pitchFamily="34" charset="-128"/>
                <a:cs typeface="Arial Unicode MS" panose="020B0604020202020204" pitchFamily="34" charset="-128"/>
              </a:rPr>
              <a:t>民主領導、授權、團隊、技術引進公司</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 </a:t>
            </a:r>
            <a:b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err="1">
                <a:latin typeface="Arial Unicode MS" panose="020B0604020202020204" pitchFamily="34" charset="-128"/>
                <a:ea typeface="Arial Unicode MS" panose="020B0604020202020204" pitchFamily="34" charset="-128"/>
                <a:cs typeface="Arial Unicode MS" panose="020B0604020202020204" pitchFamily="34" charset="-128"/>
              </a:rPr>
              <a:t>的愿景、目標之共同設訂</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algn="just" eaLnBrk="1" hangingPunct="1">
              <a:spcBef>
                <a:spcPct val="20000"/>
              </a:spcBef>
              <a:buFontTx/>
              <a:buChar char="•"/>
            </a:pP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CN" sz="3200" dirty="0" err="1">
                <a:latin typeface="Arial Unicode MS" panose="020B0604020202020204" pitchFamily="34" charset="-128"/>
                <a:ea typeface="Arial Unicode MS" panose="020B0604020202020204" pitchFamily="34" charset="-128"/>
                <a:cs typeface="Arial Unicode MS" panose="020B0604020202020204" pitchFamily="34" charset="-128"/>
              </a:rPr>
              <a:t>引用新技術及人才</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algn="just" eaLnBrk="1" hangingPunct="1">
              <a:spcBef>
                <a:spcPct val="20000"/>
              </a:spcBef>
              <a:buFontTx/>
              <a:buChar char="•"/>
            </a:pP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CN" sz="3200" dirty="0" err="1">
                <a:latin typeface="Arial Unicode MS" panose="020B0604020202020204" pitchFamily="34" charset="-128"/>
                <a:ea typeface="Arial Unicode MS" panose="020B0604020202020204" pitchFamily="34" charset="-128"/>
                <a:cs typeface="Arial Unicode MS" panose="020B0604020202020204" pitchFamily="34" charset="-128"/>
              </a:rPr>
              <a:t>任用外部專家</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algn="just" eaLnBrk="1" hangingPunct="1">
              <a:spcBef>
                <a:spcPct val="20000"/>
              </a:spcBef>
              <a:buFontTx/>
              <a:buChar char="•"/>
            </a:pP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CN" sz="3200" dirty="0" err="1">
                <a:latin typeface="Arial Unicode MS" panose="020B0604020202020204" pitchFamily="34" charset="-128"/>
                <a:ea typeface="Arial Unicode MS" panose="020B0604020202020204" pitchFamily="34" charset="-128"/>
                <a:cs typeface="Arial Unicode MS" panose="020B0604020202020204" pitchFamily="34" charset="-128"/>
              </a:rPr>
              <a:t>重新調建組織，強化互相監督及依懶性</a:t>
            </a:r>
            <a:r>
              <a:rPr lang="en-US" altLang="zh-CN" sz="4000" dirty="0">
                <a:latin typeface="Arial Unicode MS" panose="020B0604020202020204" pitchFamily="34" charset="-128"/>
                <a:ea typeface="Arial Unicode MS" panose="020B0604020202020204" pitchFamily="34" charset="-128"/>
                <a:cs typeface="Arial Unicode MS" panose="020B0604020202020204" pitchFamily="34" charset="-128"/>
              </a:rPr>
              <a:t>。</a:t>
            </a:r>
            <a:endParaRPr kumimoji="0" lang="en-US" altLang="zh-CN" sz="4000"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spcBef>
                <a:spcPct val="50000"/>
              </a:spcBef>
            </a:pPr>
            <a:endParaRPr lang="en-US" altLang="zh-TW" sz="3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ustDataLst>
      <p:tags r:id="rId1"/>
    </p:custData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Text Box 3">
            <a:extLst>
              <a:ext uri="{FF2B5EF4-FFF2-40B4-BE49-F238E27FC236}">
                <a16:creationId xmlns:a16="http://schemas.microsoft.com/office/drawing/2014/main" id="{CE48F607-3B1D-4EC3-8528-5DFECA273C21}"/>
              </a:ext>
            </a:extLst>
          </p:cNvPr>
          <p:cNvSpPr txBox="1">
            <a:spLocks noChangeArrowheads="1"/>
          </p:cNvSpPr>
          <p:nvPr/>
        </p:nvSpPr>
        <p:spPr bwMode="auto">
          <a:xfrm>
            <a:off x="723900" y="1411312"/>
            <a:ext cx="7880548" cy="4231031"/>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marL="1139825" indent="-1139825">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just">
              <a:spcBef>
                <a:spcPct val="20000"/>
              </a:spcBef>
            </a:pPr>
            <a:r>
              <a:rPr kumimoji="0" lang="en-US" altLang="zh-CN" sz="3200" dirty="0" err="1">
                <a:latin typeface="Arial Unicode MS" panose="020B0604020202020204" pitchFamily="34" charset="-128"/>
                <a:ea typeface="Arial Unicode MS" panose="020B0604020202020204" pitchFamily="34" charset="-128"/>
                <a:cs typeface="Arial Unicode MS" panose="020B0604020202020204" pitchFamily="34" charset="-128"/>
              </a:rPr>
              <a:t>原因：双方只考慮自己的觀点,不愿意听取對方的意見。由不同意見的爭論變生个人人身攻擊，缺乏良性溝通，甚至沒有溝通</a:t>
            </a:r>
            <a:r>
              <a:rPr kumimoji="0"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algn="just">
              <a:spcBef>
                <a:spcPct val="20000"/>
              </a:spcBef>
            </a:pPr>
            <a:endParaRPr kumimoji="0"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a:spcBef>
                <a:spcPct val="20000"/>
              </a:spcBef>
            </a:pPr>
            <a:r>
              <a:rPr kumimoji="0" lang="en-US" altLang="zh-CN" sz="3200" dirty="0" err="1">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結果</a:t>
            </a:r>
            <a:r>
              <a:rPr kumimoji="0" lang="en-US" altLang="zh-CN" sz="3200" dirty="0" err="1">
                <a:latin typeface="Arial Unicode MS" panose="020B0604020202020204" pitchFamily="34" charset="-128"/>
                <a:ea typeface="Arial Unicode MS" panose="020B0604020202020204" pitchFamily="34" charset="-128"/>
                <a:cs typeface="Arial Unicode MS" panose="020B0604020202020204" pitchFamily="34" charset="-128"/>
              </a:rPr>
              <a:t>：工作績效下降，共同目標難于實現。團隊精神及凝聚力分散，造成明爭暗斗</a:t>
            </a:r>
            <a:r>
              <a:rPr kumimoji="0"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a:t>
            </a:r>
          </a:p>
        </p:txBody>
      </p:sp>
      <p:sp>
        <p:nvSpPr>
          <p:cNvPr id="184323" name="Rectangle 11">
            <a:extLst>
              <a:ext uri="{FF2B5EF4-FFF2-40B4-BE49-F238E27FC236}">
                <a16:creationId xmlns:a16="http://schemas.microsoft.com/office/drawing/2014/main" id="{3D617E91-9BE1-4134-A129-F54EB1C8CF81}"/>
              </a:ext>
            </a:extLst>
          </p:cNvPr>
          <p:cNvSpPr>
            <a:spLocks noGrp="1" noChangeArrowheads="1"/>
          </p:cNvSpPr>
          <p:nvPr>
            <p:ph type="ctrTitle"/>
          </p:nvPr>
        </p:nvSpPr>
        <p:spPr bwMode="auto">
          <a:xfrm>
            <a:off x="685800" y="476672"/>
            <a:ext cx="7772400" cy="83145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zh-CN" sz="4000" dirty="0">
                <a:latin typeface="Arial Unicode MS" panose="020B0604020202020204" pitchFamily="34" charset="-128"/>
                <a:ea typeface="Arial Unicode MS" panose="020B0604020202020204" pitchFamily="34" charset="-128"/>
                <a:cs typeface="Arial Unicode MS" panose="020B0604020202020204" pitchFamily="34" charset="-128"/>
              </a:rPr>
              <a:t>(七)</a:t>
            </a:r>
            <a:r>
              <a:rPr lang="en-US" altLang="zh-CN" sz="4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40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功</a:t>
            </a:r>
            <a:r>
              <a:rPr lang="en-US" altLang="zh-CN" sz="4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40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能</a:t>
            </a:r>
            <a:r>
              <a:rPr lang="en-US" altLang="zh-CN" sz="4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40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不</a:t>
            </a:r>
            <a:r>
              <a:rPr lang="en-US" altLang="zh-CN" sz="4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40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正</a:t>
            </a:r>
            <a:r>
              <a:rPr lang="en-US" altLang="zh-CN" sz="4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40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常</a:t>
            </a:r>
            <a:r>
              <a:rPr lang="en-US" altLang="zh-CN" sz="4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40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冲</a:t>
            </a:r>
            <a:r>
              <a:rPr lang="en-US" altLang="zh-CN" sz="4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40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突</a:t>
            </a:r>
            <a:endParaRPr lang="en-US" altLang="zh-CN" sz="4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ustDataLst>
      <p:tags r:id="rId1"/>
    </p:custData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9858" name="Group 2">
            <a:extLst>
              <a:ext uri="{FF2B5EF4-FFF2-40B4-BE49-F238E27FC236}">
                <a16:creationId xmlns:a16="http://schemas.microsoft.com/office/drawing/2014/main" id="{9137A639-E1D6-47AD-90EE-203F2D8F75E0}"/>
              </a:ext>
            </a:extLst>
          </p:cNvPr>
          <p:cNvGraphicFramePr>
            <a:graphicFrameLocks noGrp="1"/>
          </p:cNvGraphicFramePr>
          <p:nvPr>
            <p:extLst>
              <p:ext uri="{D42A27DB-BD31-4B8C-83A1-F6EECF244321}">
                <p14:modId xmlns:p14="http://schemas.microsoft.com/office/powerpoint/2010/main" val="1884028694"/>
              </p:ext>
            </p:extLst>
          </p:nvPr>
        </p:nvGraphicFramePr>
        <p:xfrm>
          <a:off x="1043612" y="1295400"/>
          <a:ext cx="7056776" cy="4413613"/>
        </p:xfrm>
        <a:graphic>
          <a:graphicData uri="http://schemas.openxmlformats.org/drawingml/2006/table">
            <a:tbl>
              <a:tblPr/>
              <a:tblGrid>
                <a:gridCol w="3180192">
                  <a:extLst>
                    <a:ext uri="{9D8B030D-6E8A-4147-A177-3AD203B41FA5}">
                      <a16:colId xmlns:a16="http://schemas.microsoft.com/office/drawing/2014/main" val="20000"/>
                    </a:ext>
                  </a:extLst>
                </a:gridCol>
                <a:gridCol w="835671">
                  <a:extLst>
                    <a:ext uri="{9D8B030D-6E8A-4147-A177-3AD203B41FA5}">
                      <a16:colId xmlns:a16="http://schemas.microsoft.com/office/drawing/2014/main" val="20001"/>
                    </a:ext>
                  </a:extLst>
                </a:gridCol>
                <a:gridCol w="3040913">
                  <a:extLst>
                    <a:ext uri="{9D8B030D-6E8A-4147-A177-3AD203B41FA5}">
                      <a16:colId xmlns:a16="http://schemas.microsoft.com/office/drawing/2014/main" val="20002"/>
                    </a:ext>
                  </a:extLst>
                </a:gridCol>
              </a:tblGrid>
              <a:tr h="660305">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rgbClr val="00FF00"/>
                          </a:solidFill>
                          <a:effectLst/>
                          <a:latin typeface="華康儷特圓(P)" pitchFamily="34" charset="-120"/>
                          <a:ea typeface="華康儷特圓(P)" pitchFamily="34" charset="-120"/>
                        </a:rPr>
                        <a:t>完 全 的 冲 突</a:t>
                      </a:r>
                    </a:p>
                  </a:txBody>
                  <a:tcPr marT="45713" marB="45713"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CN" sz="2800" b="0" i="0" u="none" strike="noStrike" cap="none" normalizeH="0" baseline="0">
                        <a:ln>
                          <a:noFill/>
                        </a:ln>
                        <a:solidFill>
                          <a:schemeClr val="tx1"/>
                        </a:solidFill>
                        <a:effectLst/>
                        <a:latin typeface="華康儷特圓(P)" pitchFamily="34" charset="-120"/>
                        <a:ea typeface="華康儷特圓(P)" pitchFamily="34" charset="-120"/>
                      </a:endParaRPr>
                    </a:p>
                  </a:txBody>
                  <a:tcPr marT="45713" marB="45713"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CN" sz="2800" b="0" i="0" u="none" strike="noStrike" cap="none" normalizeH="0" baseline="0">
                        <a:ln>
                          <a:noFill/>
                        </a:ln>
                        <a:solidFill>
                          <a:schemeClr val="tx1"/>
                        </a:solidFill>
                        <a:effectLst>
                          <a:outerShdw blurRad="38100" dist="38100" dir="2700000" algn="tl">
                            <a:srgbClr val="000000"/>
                          </a:outerShdw>
                        </a:effectLst>
                        <a:latin typeface="華康儷特圓(P)" pitchFamily="34" charset="-120"/>
                        <a:ea typeface="華康儷特圓(P)" pitchFamily="34" charset="-120"/>
                      </a:endParaRPr>
                    </a:p>
                  </a:txBody>
                  <a:tcPr marT="45713" marB="45713" horzOverflow="overflow">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0"/>
                  </a:ext>
                </a:extLst>
              </a:tr>
              <a:tr h="644432">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CN" sz="2800" b="0" i="0" u="none" strike="noStrike" cap="none" normalizeH="0" baseline="0">
                        <a:ln>
                          <a:noFill/>
                        </a:ln>
                        <a:solidFill>
                          <a:srgbClr val="00FF00"/>
                        </a:solidFill>
                        <a:effectLst/>
                        <a:latin typeface="華康儷特圓(P)" pitchFamily="34" charset="-120"/>
                        <a:ea typeface="華康儷特圓(P)" pitchFamily="34" charset="-120"/>
                      </a:endParaRPr>
                    </a:p>
                  </a:txBody>
                  <a:tcPr marT="45713" marB="45713"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CN" sz="2800" b="0" i="0" u="none" strike="noStrike" cap="none" normalizeH="0" baseline="0">
                        <a:ln>
                          <a:noFill/>
                        </a:ln>
                        <a:solidFill>
                          <a:schemeClr val="tx1"/>
                        </a:solidFill>
                        <a:effectLst/>
                        <a:latin typeface="華康儷特圓(P)" pitchFamily="34" charset="-120"/>
                        <a:ea typeface="華康儷特圓(P)" pitchFamily="34" charset="-120"/>
                      </a:endParaRPr>
                    </a:p>
                  </a:txBody>
                  <a:tcPr marT="45713" marB="45713" horzOverflow="overflow">
                    <a:lnL>
                      <a:noFill/>
                    </a:lnL>
                    <a:lnR>
                      <a:noFill/>
                    </a:lnR>
                    <a:lnT>
                      <a:noFill/>
                    </a:lnT>
                    <a:lnB>
                      <a:noFill/>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rgbClr val="00FF00"/>
                          </a:solidFill>
                          <a:effectLst/>
                          <a:latin typeface="華康儷特圓(P)" pitchFamily="34" charset="-120"/>
                          <a:ea typeface="華康儷特圓(P)" pitchFamily="34" charset="-120"/>
                        </a:rPr>
                        <a:t>消 減 對 方</a:t>
                      </a:r>
                    </a:p>
                  </a:txBody>
                  <a:tcPr marT="45713" marB="45713"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1"/>
                  </a:ext>
                </a:extLst>
              </a:tr>
              <a:tr h="518085">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CN" sz="2800" b="0" i="0" u="none" strike="noStrike" cap="none" normalizeH="0" baseline="0">
                        <a:ln>
                          <a:noFill/>
                        </a:ln>
                        <a:solidFill>
                          <a:srgbClr val="00FF00"/>
                        </a:solidFill>
                        <a:effectLst/>
                        <a:latin typeface="華康儷特圓(P)" pitchFamily="34" charset="-120"/>
                        <a:ea typeface="華康儷特圓(P)" pitchFamily="34" charset="-120"/>
                      </a:endParaRPr>
                    </a:p>
                  </a:txBody>
                  <a:tcPr marT="45713" marB="45713"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CN" sz="2800" b="0" i="0" u="none" strike="noStrike" cap="none" normalizeH="0" baseline="0">
                        <a:ln>
                          <a:noFill/>
                        </a:ln>
                        <a:solidFill>
                          <a:schemeClr val="tx1"/>
                        </a:solidFill>
                        <a:effectLst/>
                        <a:latin typeface="華康儷特圓(P)" pitchFamily="34" charset="-120"/>
                        <a:ea typeface="華康儷特圓(P)" pitchFamily="34" charset="-120"/>
                      </a:endParaRPr>
                    </a:p>
                  </a:txBody>
                  <a:tcPr marT="45713" marB="45713" horzOverflow="overflow">
                    <a:lnL>
                      <a:noFill/>
                    </a:lnL>
                    <a:lnR>
                      <a:noFill/>
                    </a:lnR>
                    <a:lnT>
                      <a:noFill/>
                    </a:lnT>
                    <a:lnB>
                      <a:noFill/>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rgbClr val="00FF00"/>
                          </a:solidFill>
                          <a:effectLst/>
                          <a:latin typeface="華康儷特圓(P)" pitchFamily="34" charset="-120"/>
                          <a:ea typeface="華康儷特圓(P)" pitchFamily="34" charset="-120"/>
                        </a:rPr>
                        <a:t>挑 戰</a:t>
                      </a:r>
                    </a:p>
                  </a:txBody>
                  <a:tcPr marT="45713" marB="45713"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2"/>
                  </a:ext>
                </a:extLst>
              </a:tr>
              <a:tr h="518085">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rgbClr val="00FF00"/>
                          </a:solidFill>
                          <a:effectLst/>
                          <a:latin typeface="華康儷特圓(P)" pitchFamily="34" charset="-120"/>
                          <a:ea typeface="華康儷特圓(P)" pitchFamily="34" charset="-120"/>
                        </a:rPr>
                        <a:t> 威 脅</a:t>
                      </a:r>
                    </a:p>
                  </a:txBody>
                  <a:tcPr marT="45713" marB="45713"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CN" sz="2800" b="0" i="0" u="none" strike="noStrike" cap="none" normalizeH="0" baseline="0">
                        <a:ln>
                          <a:noFill/>
                        </a:ln>
                        <a:solidFill>
                          <a:schemeClr val="tx1"/>
                        </a:solidFill>
                        <a:effectLst/>
                        <a:latin typeface="華康儷特圓(P)" pitchFamily="34" charset="-120"/>
                        <a:ea typeface="華康儷特圓(P)" pitchFamily="34" charset="-120"/>
                      </a:endParaRPr>
                    </a:p>
                  </a:txBody>
                  <a:tcPr marT="45713" marB="45713" horzOverflow="overflow">
                    <a:lnL>
                      <a:noFill/>
                    </a:lnL>
                    <a:lnR>
                      <a:noFill/>
                    </a:lnR>
                    <a:lnT>
                      <a:noFill/>
                    </a:lnT>
                    <a:lnB>
                      <a:noFill/>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CN" sz="2800" b="0" i="0" u="none" strike="noStrike" cap="none" normalizeH="0" baseline="0">
                        <a:ln>
                          <a:noFill/>
                        </a:ln>
                        <a:solidFill>
                          <a:srgbClr val="00FF00"/>
                        </a:solidFill>
                        <a:effectLst/>
                        <a:latin typeface="華康儷特圓(P)" pitchFamily="34" charset="-120"/>
                        <a:ea typeface="華康儷特圓(P)" pitchFamily="34" charset="-120"/>
                      </a:endParaRPr>
                    </a:p>
                  </a:txBody>
                  <a:tcPr marT="45713" marB="45713"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3"/>
                  </a:ext>
                </a:extLst>
              </a:tr>
              <a:tr h="518085">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CN" sz="2800" b="0" i="0" u="none" strike="noStrike" cap="none" normalizeH="0" baseline="0">
                        <a:ln>
                          <a:noFill/>
                        </a:ln>
                        <a:solidFill>
                          <a:srgbClr val="00FF00"/>
                        </a:solidFill>
                        <a:effectLst/>
                        <a:latin typeface="華康儷特圓(P)" pitchFamily="34" charset="-120"/>
                        <a:ea typeface="華康儷特圓(P)" pitchFamily="34" charset="-120"/>
                      </a:endParaRPr>
                    </a:p>
                  </a:txBody>
                  <a:tcPr marT="45713" marB="45713"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CN" sz="2800" b="0" i="0" u="none" strike="noStrike" cap="none" normalizeH="0" baseline="0">
                        <a:ln>
                          <a:noFill/>
                        </a:ln>
                        <a:solidFill>
                          <a:schemeClr val="tx1"/>
                        </a:solidFill>
                        <a:effectLst/>
                        <a:latin typeface="華康儷特圓(P)" pitchFamily="34" charset="-120"/>
                        <a:ea typeface="華康儷特圓(P)" pitchFamily="34" charset="-120"/>
                      </a:endParaRPr>
                    </a:p>
                  </a:txBody>
                  <a:tcPr marT="45713" marB="45713" horzOverflow="overflow">
                    <a:lnL>
                      <a:noFill/>
                    </a:lnL>
                    <a:lnR>
                      <a:noFill/>
                    </a:lnR>
                    <a:lnT>
                      <a:noFill/>
                    </a:lnT>
                    <a:lnB>
                      <a:noFill/>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rgbClr val="00FF00"/>
                          </a:solidFill>
                          <a:effectLst/>
                          <a:latin typeface="華康儷特圓(P)" pitchFamily="34" charset="-120"/>
                          <a:ea typeface="華康儷特圓(P)" pitchFamily="34" charset="-120"/>
                        </a:rPr>
                        <a:t>語 言 攻 擊</a:t>
                      </a:r>
                    </a:p>
                  </a:txBody>
                  <a:tcPr marT="45713" marB="45713"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4"/>
                  </a:ext>
                </a:extLst>
              </a:tr>
              <a:tr h="518085">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rgbClr val="00FF00"/>
                          </a:solidFill>
                          <a:effectLst/>
                          <a:latin typeface="華康儷特圓(P)" pitchFamily="34" charset="-120"/>
                          <a:ea typeface="華康儷特圓(P)" pitchFamily="34" charset="-120"/>
                        </a:rPr>
                        <a:t> 公 開 質 疑</a:t>
                      </a:r>
                    </a:p>
                  </a:txBody>
                  <a:tcPr marT="45713" marB="45713"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CN" sz="2800" b="0" i="0" u="none" strike="noStrike" cap="none" normalizeH="0" baseline="0">
                        <a:ln>
                          <a:noFill/>
                        </a:ln>
                        <a:solidFill>
                          <a:schemeClr val="tx1"/>
                        </a:solidFill>
                        <a:effectLst/>
                        <a:latin typeface="華康儷特圓(P)" pitchFamily="34" charset="-120"/>
                        <a:ea typeface="華康儷特圓(P)" pitchFamily="34" charset="-120"/>
                      </a:endParaRPr>
                    </a:p>
                  </a:txBody>
                  <a:tcPr marT="45713" marB="45713" horzOverflow="overflow">
                    <a:lnL>
                      <a:noFill/>
                    </a:lnL>
                    <a:lnR>
                      <a:noFill/>
                    </a:lnR>
                    <a:lnT>
                      <a:noFill/>
                    </a:lnT>
                    <a:lnB>
                      <a:noFill/>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CN" sz="2800" b="0" i="0" u="none" strike="noStrike" cap="none" normalizeH="0" baseline="0">
                        <a:ln>
                          <a:noFill/>
                        </a:ln>
                        <a:solidFill>
                          <a:srgbClr val="00FF00"/>
                        </a:solidFill>
                        <a:effectLst/>
                        <a:latin typeface="華康儷特圓(P)" pitchFamily="34" charset="-120"/>
                        <a:ea typeface="華康儷特圓(P)" pitchFamily="34" charset="-120"/>
                      </a:endParaRPr>
                    </a:p>
                  </a:txBody>
                  <a:tcPr marT="45713" marB="45713"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5"/>
                  </a:ext>
                </a:extLst>
              </a:tr>
              <a:tr h="518085">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CN" sz="2800" b="0" i="0" u="none" strike="noStrike" cap="none" normalizeH="0" baseline="0">
                        <a:ln>
                          <a:noFill/>
                        </a:ln>
                        <a:solidFill>
                          <a:srgbClr val="00FF00"/>
                        </a:solidFill>
                        <a:effectLst/>
                        <a:latin typeface="華康儷特圓(P)" pitchFamily="34" charset="-120"/>
                        <a:ea typeface="華康儷特圓(P)" pitchFamily="34" charset="-120"/>
                      </a:endParaRPr>
                    </a:p>
                  </a:txBody>
                  <a:tcPr marT="45713" marB="45713"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CN" sz="2800" b="0" i="0" u="none" strike="noStrike" cap="none" normalizeH="0" baseline="0">
                        <a:ln>
                          <a:noFill/>
                        </a:ln>
                        <a:solidFill>
                          <a:schemeClr val="tx1"/>
                        </a:solidFill>
                        <a:effectLst/>
                        <a:latin typeface="華康儷特圓(P)" pitchFamily="34" charset="-120"/>
                        <a:ea typeface="華康儷特圓(P)" pitchFamily="34" charset="-120"/>
                      </a:endParaRPr>
                    </a:p>
                  </a:txBody>
                  <a:tcPr marT="45713" marB="45713" horzOverflow="overflow">
                    <a:lnL>
                      <a:noFill/>
                    </a:lnL>
                    <a:lnR>
                      <a:noFill/>
                    </a:lnR>
                    <a:lnT>
                      <a:noFill/>
                    </a:lnT>
                    <a:lnB>
                      <a:noFill/>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a:ln>
                            <a:noFill/>
                          </a:ln>
                          <a:solidFill>
                            <a:srgbClr val="00FF00"/>
                          </a:solidFill>
                          <a:effectLst/>
                          <a:latin typeface="華康儷特圓(P)" pitchFamily="34" charset="-120"/>
                          <a:ea typeface="華康儷特圓(P)" pitchFamily="34" charset="-120"/>
                        </a:rPr>
                        <a:t>輕 度 誤 解</a:t>
                      </a:r>
                    </a:p>
                  </a:txBody>
                  <a:tcPr marT="45713" marB="45713" horzOverflow="overflow">
                    <a:lnL>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extLst>
                  <a:ext uri="{0D108BD9-81ED-4DB2-BD59-A6C34878D82A}">
                    <a16:rowId xmlns:a16="http://schemas.microsoft.com/office/drawing/2014/main" val="10006"/>
                  </a:ext>
                </a:extLst>
              </a:tr>
              <a:tr h="518085">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en-US" altLang="zh-CN" sz="2800" b="0" i="0" u="none" strike="noStrike" cap="none" normalizeH="0" baseline="0" dirty="0">
                          <a:ln>
                            <a:noFill/>
                          </a:ln>
                          <a:solidFill>
                            <a:srgbClr val="00FF00"/>
                          </a:solidFill>
                          <a:effectLst/>
                          <a:latin typeface="華康儷特圓(P)" pitchFamily="34" charset="-120"/>
                          <a:ea typeface="華康儷特圓(P)" pitchFamily="34" charset="-120"/>
                        </a:rPr>
                        <a:t> 沒 冲 突</a:t>
                      </a:r>
                    </a:p>
                  </a:txBody>
                  <a:tcPr marT="45713" marB="45713" horzOverflow="overflow">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CN" sz="2800" b="0" i="0" u="none" strike="noStrike" cap="none" normalizeH="0" baseline="0">
                        <a:ln>
                          <a:noFill/>
                        </a:ln>
                        <a:solidFill>
                          <a:schemeClr val="tx1"/>
                        </a:solidFill>
                        <a:effectLst/>
                        <a:latin typeface="華康儷特圓(P)" pitchFamily="34" charset="-120"/>
                        <a:ea typeface="華康儷特圓(P)" pitchFamily="34" charset="-120"/>
                      </a:endParaRPr>
                    </a:p>
                  </a:txBody>
                  <a:tcPr marT="45713" marB="45713"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Times New Roman" panose="02020603050405020304" pitchFamily="18" charset="0"/>
                          <a:ea typeface="新細明體" panose="02020500000000000000" pitchFamily="18" charset="-120"/>
                        </a:defRPr>
                      </a:lvl1pPr>
                      <a:lvl2pPr>
                        <a:spcBef>
                          <a:spcPct val="20000"/>
                        </a:spcBef>
                        <a:defRPr kumimoji="1" sz="2400">
                          <a:solidFill>
                            <a:schemeClr val="tx1"/>
                          </a:solidFill>
                          <a:latin typeface="Times New Roman" panose="02020603050405020304" pitchFamily="18" charset="0"/>
                          <a:ea typeface="新細明體" panose="02020500000000000000" pitchFamily="18" charset="-120"/>
                        </a:defRPr>
                      </a:lvl2pPr>
                      <a:lvl3pPr>
                        <a:spcBef>
                          <a:spcPct val="20000"/>
                        </a:spcBef>
                        <a:defRPr kumimoji="1" sz="2000">
                          <a:solidFill>
                            <a:schemeClr val="tx1"/>
                          </a:solidFill>
                          <a:latin typeface="Times New Roman" panose="02020603050405020304" pitchFamily="18" charset="0"/>
                          <a:ea typeface="新細明體" panose="02020500000000000000" pitchFamily="18" charset="-120"/>
                        </a:defRPr>
                      </a:lvl3pPr>
                      <a:lvl4pPr>
                        <a:spcBef>
                          <a:spcPct val="20000"/>
                        </a:spcBef>
                        <a:defRPr kumimoji="1">
                          <a:solidFill>
                            <a:schemeClr val="tx1"/>
                          </a:solidFill>
                          <a:latin typeface="Times New Roman" panose="02020603050405020304" pitchFamily="18" charset="0"/>
                          <a:ea typeface="新細明體" panose="02020500000000000000" pitchFamily="18" charset="-120"/>
                        </a:defRPr>
                      </a:lvl4pPr>
                      <a:lvl5pPr>
                        <a:spcBef>
                          <a:spcPct val="20000"/>
                        </a:spcBef>
                        <a:defRPr kumimoji="1">
                          <a:solidFill>
                            <a:schemeClr val="tx1"/>
                          </a:solidFill>
                          <a:latin typeface="Times New Roman" panose="02020603050405020304" pitchFamily="18" charset="0"/>
                          <a:ea typeface="新細明體" panose="02020500000000000000" pitchFamily="18" charset="-120"/>
                        </a:defRPr>
                      </a:lvl5pPr>
                      <a:lvl6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6pPr>
                      <a:lvl7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7pPr>
                      <a:lvl8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8pPr>
                      <a:lvl9pPr fontAlgn="base">
                        <a:spcBef>
                          <a:spcPct val="20000"/>
                        </a:spcBef>
                        <a:spcAft>
                          <a:spcPct val="0"/>
                        </a:spcAft>
                        <a:defRPr kumimoji="1">
                          <a:solidFill>
                            <a:schemeClr val="tx1"/>
                          </a:solidFill>
                          <a:latin typeface="Times New Roman" panose="02020603050405020304" pitchFamily="18" charset="0"/>
                          <a:ea typeface="新細明體" panose="02020500000000000000" pitchFamily="18" charset="-12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CN" sz="2800" b="0" i="0" u="none" strike="noStrike" cap="none" normalizeH="0" baseline="0" dirty="0">
                        <a:ln>
                          <a:noFill/>
                        </a:ln>
                        <a:solidFill>
                          <a:srgbClr val="00FF00"/>
                        </a:solidFill>
                        <a:effectLst/>
                        <a:latin typeface="華康儷特圓(P)" pitchFamily="34" charset="-120"/>
                        <a:ea typeface="華康儷特圓(P)" pitchFamily="34" charset="-120"/>
                      </a:endParaRPr>
                    </a:p>
                  </a:txBody>
                  <a:tcPr marT="45713" marB="45713" horzOverflow="overflow">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86399" name="Line 32">
            <a:extLst>
              <a:ext uri="{FF2B5EF4-FFF2-40B4-BE49-F238E27FC236}">
                <a16:creationId xmlns:a16="http://schemas.microsoft.com/office/drawing/2014/main" id="{9DECD560-1B76-435D-9C97-A93F087DC78D}"/>
              </a:ext>
            </a:extLst>
          </p:cNvPr>
          <p:cNvSpPr>
            <a:spLocks noChangeShapeType="1"/>
          </p:cNvSpPr>
          <p:nvPr/>
        </p:nvSpPr>
        <p:spPr bwMode="auto">
          <a:xfrm>
            <a:off x="4648200" y="1676400"/>
            <a:ext cx="0" cy="403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86400" name="Line 33">
            <a:extLst>
              <a:ext uri="{FF2B5EF4-FFF2-40B4-BE49-F238E27FC236}">
                <a16:creationId xmlns:a16="http://schemas.microsoft.com/office/drawing/2014/main" id="{625BCF2D-4654-4117-BB7C-007BB5BA0D85}"/>
              </a:ext>
            </a:extLst>
          </p:cNvPr>
          <p:cNvSpPr>
            <a:spLocks noChangeShapeType="1"/>
          </p:cNvSpPr>
          <p:nvPr/>
        </p:nvSpPr>
        <p:spPr bwMode="auto">
          <a:xfrm>
            <a:off x="4191000" y="1676400"/>
            <a:ext cx="91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86401" name="Line 34">
            <a:extLst>
              <a:ext uri="{FF2B5EF4-FFF2-40B4-BE49-F238E27FC236}">
                <a16:creationId xmlns:a16="http://schemas.microsoft.com/office/drawing/2014/main" id="{DF95113B-DC08-44E0-AED1-E5491CD170D3}"/>
              </a:ext>
            </a:extLst>
          </p:cNvPr>
          <p:cNvSpPr>
            <a:spLocks noChangeShapeType="1"/>
          </p:cNvSpPr>
          <p:nvPr/>
        </p:nvSpPr>
        <p:spPr bwMode="auto">
          <a:xfrm>
            <a:off x="4191000" y="2438400"/>
            <a:ext cx="91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86402" name="Line 35">
            <a:extLst>
              <a:ext uri="{FF2B5EF4-FFF2-40B4-BE49-F238E27FC236}">
                <a16:creationId xmlns:a16="http://schemas.microsoft.com/office/drawing/2014/main" id="{967F289B-693E-4F26-AE8F-87C55082D7E3}"/>
              </a:ext>
            </a:extLst>
          </p:cNvPr>
          <p:cNvSpPr>
            <a:spLocks noChangeShapeType="1"/>
          </p:cNvSpPr>
          <p:nvPr/>
        </p:nvSpPr>
        <p:spPr bwMode="auto">
          <a:xfrm>
            <a:off x="4191000" y="3048000"/>
            <a:ext cx="91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86403" name="Line 36">
            <a:extLst>
              <a:ext uri="{FF2B5EF4-FFF2-40B4-BE49-F238E27FC236}">
                <a16:creationId xmlns:a16="http://schemas.microsoft.com/office/drawing/2014/main" id="{1DE78762-A385-42D7-8FD0-FD41D49940D1}"/>
              </a:ext>
            </a:extLst>
          </p:cNvPr>
          <p:cNvSpPr>
            <a:spLocks noChangeShapeType="1"/>
          </p:cNvSpPr>
          <p:nvPr/>
        </p:nvSpPr>
        <p:spPr bwMode="auto">
          <a:xfrm>
            <a:off x="4191000" y="3581400"/>
            <a:ext cx="91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86404" name="Line 37">
            <a:extLst>
              <a:ext uri="{FF2B5EF4-FFF2-40B4-BE49-F238E27FC236}">
                <a16:creationId xmlns:a16="http://schemas.microsoft.com/office/drawing/2014/main" id="{6DE8E335-83E4-488B-96DE-0822CCEEB6B0}"/>
              </a:ext>
            </a:extLst>
          </p:cNvPr>
          <p:cNvSpPr>
            <a:spLocks noChangeShapeType="1"/>
          </p:cNvSpPr>
          <p:nvPr/>
        </p:nvSpPr>
        <p:spPr bwMode="auto">
          <a:xfrm>
            <a:off x="4191000" y="4114800"/>
            <a:ext cx="91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86405" name="Line 38">
            <a:extLst>
              <a:ext uri="{FF2B5EF4-FFF2-40B4-BE49-F238E27FC236}">
                <a16:creationId xmlns:a16="http://schemas.microsoft.com/office/drawing/2014/main" id="{81B8CEDD-FDD0-4F20-8837-9072989D00F3}"/>
              </a:ext>
            </a:extLst>
          </p:cNvPr>
          <p:cNvSpPr>
            <a:spLocks noChangeShapeType="1"/>
          </p:cNvSpPr>
          <p:nvPr/>
        </p:nvSpPr>
        <p:spPr bwMode="auto">
          <a:xfrm>
            <a:off x="4191000" y="4648200"/>
            <a:ext cx="91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86406" name="Line 39">
            <a:extLst>
              <a:ext uri="{FF2B5EF4-FFF2-40B4-BE49-F238E27FC236}">
                <a16:creationId xmlns:a16="http://schemas.microsoft.com/office/drawing/2014/main" id="{3D33833E-E73D-44EB-A033-0027C65FF3BA}"/>
              </a:ext>
            </a:extLst>
          </p:cNvPr>
          <p:cNvSpPr>
            <a:spLocks noChangeShapeType="1"/>
          </p:cNvSpPr>
          <p:nvPr/>
        </p:nvSpPr>
        <p:spPr bwMode="auto">
          <a:xfrm>
            <a:off x="4165600" y="5181600"/>
            <a:ext cx="91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86407" name="Line 40">
            <a:extLst>
              <a:ext uri="{FF2B5EF4-FFF2-40B4-BE49-F238E27FC236}">
                <a16:creationId xmlns:a16="http://schemas.microsoft.com/office/drawing/2014/main" id="{B97A817D-B9A4-4D26-B46F-3E3485E978CA}"/>
              </a:ext>
            </a:extLst>
          </p:cNvPr>
          <p:cNvSpPr>
            <a:spLocks noChangeShapeType="1"/>
          </p:cNvSpPr>
          <p:nvPr/>
        </p:nvSpPr>
        <p:spPr bwMode="auto">
          <a:xfrm>
            <a:off x="4191000" y="5715000"/>
            <a:ext cx="9144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86408" name="Rectangle 52">
            <a:extLst>
              <a:ext uri="{FF2B5EF4-FFF2-40B4-BE49-F238E27FC236}">
                <a16:creationId xmlns:a16="http://schemas.microsoft.com/office/drawing/2014/main" id="{4F9E0441-7014-464F-B5CA-AE43090D09F7}"/>
              </a:ext>
            </a:extLst>
          </p:cNvPr>
          <p:cNvSpPr>
            <a:spLocks noGrp="1" noChangeArrowheads="1"/>
          </p:cNvSpPr>
          <p:nvPr>
            <p:ph type="ctrTitle"/>
          </p:nvPr>
        </p:nvSpPr>
        <p:spPr bwMode="auto">
          <a:xfrm>
            <a:off x="755575" y="404663"/>
            <a:ext cx="7561337" cy="7923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zh-CN" sz="4000">
                <a:latin typeface="Arial Unicode MS" panose="020B0604020202020204" pitchFamily="34" charset="-128"/>
                <a:ea typeface="Arial Unicode MS" panose="020B0604020202020204" pitchFamily="34" charset="-128"/>
                <a:cs typeface="Arial Unicode MS" panose="020B0604020202020204" pitchFamily="34" charset="-128"/>
              </a:rPr>
              <a:t>(八)</a:t>
            </a:r>
            <a:r>
              <a:rPr lang="en-US" altLang="zh-CN" sz="40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4000">
                <a:latin typeface="Arial Unicode MS" panose="020B0604020202020204" pitchFamily="34" charset="-128"/>
                <a:ea typeface="Arial Unicode MS" panose="020B0604020202020204" pitchFamily="34" charset="-128"/>
                <a:cs typeface="Arial Unicode MS" panose="020B0604020202020204" pitchFamily="34" charset="-128"/>
              </a:rPr>
              <a:t>冲</a:t>
            </a:r>
            <a:r>
              <a:rPr lang="en-US" altLang="zh-CN" sz="40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4000">
                <a:latin typeface="Arial Unicode MS" panose="020B0604020202020204" pitchFamily="34" charset="-128"/>
                <a:ea typeface="Arial Unicode MS" panose="020B0604020202020204" pitchFamily="34" charset="-128"/>
                <a:cs typeface="Arial Unicode MS" panose="020B0604020202020204" pitchFamily="34" charset="-128"/>
              </a:rPr>
              <a:t>突</a:t>
            </a:r>
            <a:r>
              <a:rPr lang="en-US" altLang="zh-CN" sz="40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4000">
                <a:latin typeface="Arial Unicode MS" panose="020B0604020202020204" pitchFamily="34" charset="-128"/>
                <a:ea typeface="Arial Unicode MS" panose="020B0604020202020204" pitchFamily="34" charset="-128"/>
                <a:cs typeface="Arial Unicode MS" panose="020B0604020202020204" pitchFamily="34" charset="-128"/>
              </a:rPr>
              <a:t>程</a:t>
            </a:r>
            <a:r>
              <a:rPr lang="en-US" altLang="zh-CN" sz="40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4000">
                <a:latin typeface="Arial Unicode MS" panose="020B0604020202020204" pitchFamily="34" charset="-128"/>
                <a:ea typeface="Arial Unicode MS" panose="020B0604020202020204" pitchFamily="34" charset="-128"/>
                <a:cs typeface="Arial Unicode MS" panose="020B0604020202020204" pitchFamily="34" charset="-128"/>
              </a:rPr>
              <a:t>度</a:t>
            </a:r>
          </a:p>
        </p:txBody>
      </p:sp>
    </p:spTree>
    <p:custDataLst>
      <p:tags r:id="rId1"/>
    </p:custData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9">
            <a:extLst>
              <a:ext uri="{FF2B5EF4-FFF2-40B4-BE49-F238E27FC236}">
                <a16:creationId xmlns:a16="http://schemas.microsoft.com/office/drawing/2014/main" id="{CC03AA73-5A07-4EA4-95D8-2AE574423D83}"/>
              </a:ext>
            </a:extLst>
          </p:cNvPr>
          <p:cNvSpPr>
            <a:spLocks noGrp="1" noChangeArrowheads="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8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(九) 冲 突 過 程</a:t>
            </a:r>
            <a:endParaRPr lang="zh-TW" altLang="en-US" sz="8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88419" name="Rectangle 2">
            <a:extLst>
              <a:ext uri="{FF2B5EF4-FFF2-40B4-BE49-F238E27FC236}">
                <a16:creationId xmlns:a16="http://schemas.microsoft.com/office/drawing/2014/main" id="{C065A314-75C2-4060-BC2E-8029A8D4CF78}"/>
              </a:ext>
            </a:extLst>
          </p:cNvPr>
          <p:cNvSpPr>
            <a:spLocks noGrp="1" noChangeArrowheads="1"/>
          </p:cNvSpPr>
          <p:nvPr>
            <p:ph type="subTitle" idx="1"/>
          </p:nvPr>
        </p:nvSpPr>
        <p:spPr bwMode="auto">
          <a:xfrm>
            <a:off x="685800" y="533400"/>
            <a:ext cx="7772400" cy="533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zh-CN" sz="3600" dirty="0">
                <a:latin typeface="Arial Unicode MS" panose="020B0604020202020204" pitchFamily="34" charset="-128"/>
                <a:ea typeface="Arial Unicode MS" panose="020B0604020202020204" pitchFamily="34" charset="-128"/>
                <a:cs typeface="Arial Unicode MS" panose="020B0604020202020204" pitchFamily="34" charset="-128"/>
              </a:rPr>
              <a:t>(九) </a:t>
            </a:r>
            <a:r>
              <a:rPr lang="en-US" altLang="zh-CN" sz="40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冲 突 過 程</a:t>
            </a:r>
          </a:p>
          <a:p>
            <a:pPr algn="l" eaLnBrk="1" hangingPunct="1"/>
            <a:endParaRPr lang="en-US" altLang="zh-CN" sz="36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l" eaLnBrk="1" hangingPunct="1"/>
            <a:endParaRPr lang="en-US" altLang="zh-CN" sz="2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l" eaLnBrk="1" hangingPunct="1"/>
            <a:endParaRPr lang="en-US" altLang="zh-CN" sz="2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l" eaLnBrk="1" hangingPunct="1"/>
            <a:endParaRPr lang="en-US" altLang="zh-CN" sz="2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l" eaLnBrk="1" hangingPunct="1"/>
            <a:endParaRPr lang="en-US" altLang="zh-CN" sz="2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l" eaLnBrk="1" hangingPunct="1"/>
            <a:endParaRPr lang="en-US" altLang="zh-CN" sz="2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l" eaLnBrk="1" hangingPunct="1"/>
            <a:endParaRPr lang="en-US" altLang="zh-CN" sz="2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l" eaLnBrk="1" hangingPunct="1"/>
            <a:endParaRPr lang="en-US" altLang="zh-CN" sz="26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l" eaLnBrk="1" hangingPunct="1"/>
            <a:endParaRPr lang="en-US" altLang="zh-CN" sz="26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88420" name="Rectangle 3">
            <a:extLst>
              <a:ext uri="{FF2B5EF4-FFF2-40B4-BE49-F238E27FC236}">
                <a16:creationId xmlns:a16="http://schemas.microsoft.com/office/drawing/2014/main" id="{83598B5D-C899-45CA-A56B-09F57DB4FDBF}"/>
              </a:ext>
            </a:extLst>
          </p:cNvPr>
          <p:cNvSpPr>
            <a:spLocks noChangeArrowheads="1"/>
          </p:cNvSpPr>
          <p:nvPr/>
        </p:nvSpPr>
        <p:spPr bwMode="auto">
          <a:xfrm>
            <a:off x="2540000" y="1447800"/>
            <a:ext cx="4368800" cy="609600"/>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kumimoji="0" lang="en-US" altLang="zh-CN" sz="2400">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3000">
                <a:latin typeface="Arial Unicode MS" panose="020B0604020202020204" pitchFamily="34" charset="-128"/>
                <a:ea typeface="Arial Unicode MS" panose="020B0604020202020204" pitchFamily="34" charset="-128"/>
                <a:cs typeface="Arial Unicode MS" panose="020B0604020202020204" pitchFamily="34" charset="-128"/>
              </a:rPr>
              <a:t>產 生 冲 突 原 因</a:t>
            </a:r>
          </a:p>
        </p:txBody>
      </p:sp>
      <p:sp>
        <p:nvSpPr>
          <p:cNvPr id="188421" name="Rectangle 4">
            <a:extLst>
              <a:ext uri="{FF2B5EF4-FFF2-40B4-BE49-F238E27FC236}">
                <a16:creationId xmlns:a16="http://schemas.microsoft.com/office/drawing/2014/main" id="{95AE0CF0-9220-46E6-BD32-24230E04518B}"/>
              </a:ext>
            </a:extLst>
          </p:cNvPr>
          <p:cNvSpPr>
            <a:spLocks noChangeArrowheads="1"/>
          </p:cNvSpPr>
          <p:nvPr/>
        </p:nvSpPr>
        <p:spPr bwMode="auto">
          <a:xfrm>
            <a:off x="2540000" y="2362200"/>
            <a:ext cx="4368800" cy="609600"/>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kumimoji="0" lang="en-US" altLang="zh-CN" sz="2400">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3000">
                <a:latin typeface="Arial Unicode MS" panose="020B0604020202020204" pitchFamily="34" charset="-128"/>
                <a:ea typeface="Arial Unicode MS" panose="020B0604020202020204" pitchFamily="34" charset="-128"/>
                <a:cs typeface="Arial Unicode MS" panose="020B0604020202020204" pitchFamily="34" charset="-128"/>
              </a:rPr>
              <a:t>冲 突 認 知</a:t>
            </a:r>
          </a:p>
        </p:txBody>
      </p:sp>
      <p:sp>
        <p:nvSpPr>
          <p:cNvPr id="188422" name="Rectangle 5">
            <a:extLst>
              <a:ext uri="{FF2B5EF4-FFF2-40B4-BE49-F238E27FC236}">
                <a16:creationId xmlns:a16="http://schemas.microsoft.com/office/drawing/2014/main" id="{73177E61-0349-4E18-A233-7D0672283027}"/>
              </a:ext>
            </a:extLst>
          </p:cNvPr>
          <p:cNvSpPr>
            <a:spLocks noChangeArrowheads="1"/>
          </p:cNvSpPr>
          <p:nvPr/>
        </p:nvSpPr>
        <p:spPr bwMode="auto">
          <a:xfrm>
            <a:off x="2540000" y="3429000"/>
            <a:ext cx="4368800" cy="609600"/>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kumimoji="0" lang="en-US" altLang="zh-CN" sz="2400">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3000">
                <a:latin typeface="Arial Unicode MS" panose="020B0604020202020204" pitchFamily="34" charset="-128"/>
                <a:ea typeface="Arial Unicode MS" panose="020B0604020202020204" pitchFamily="34" charset="-128"/>
                <a:cs typeface="Arial Unicode MS" panose="020B0604020202020204" pitchFamily="34" charset="-128"/>
              </a:rPr>
              <a:t>行 為 意 向</a:t>
            </a:r>
          </a:p>
        </p:txBody>
      </p:sp>
      <p:sp>
        <p:nvSpPr>
          <p:cNvPr id="188423" name="Rectangle 6">
            <a:extLst>
              <a:ext uri="{FF2B5EF4-FFF2-40B4-BE49-F238E27FC236}">
                <a16:creationId xmlns:a16="http://schemas.microsoft.com/office/drawing/2014/main" id="{FA3350D4-12CC-49D8-BDB8-50D5EA77E8DA}"/>
              </a:ext>
            </a:extLst>
          </p:cNvPr>
          <p:cNvSpPr>
            <a:spLocks noChangeArrowheads="1"/>
          </p:cNvSpPr>
          <p:nvPr/>
        </p:nvSpPr>
        <p:spPr bwMode="auto">
          <a:xfrm>
            <a:off x="2540000" y="4438650"/>
            <a:ext cx="4368800" cy="609600"/>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kumimoji="0" lang="en-US" altLang="zh-CN" sz="2400">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3000">
                <a:latin typeface="Arial Unicode MS" panose="020B0604020202020204" pitchFamily="34" charset="-128"/>
                <a:ea typeface="Arial Unicode MS" panose="020B0604020202020204" pitchFamily="34" charset="-128"/>
                <a:cs typeface="Arial Unicode MS" panose="020B0604020202020204" pitchFamily="34" charset="-128"/>
              </a:rPr>
              <a:t>實 際 行 動</a:t>
            </a:r>
          </a:p>
        </p:txBody>
      </p:sp>
      <p:sp>
        <p:nvSpPr>
          <p:cNvPr id="188424" name="Rectangle 7">
            <a:extLst>
              <a:ext uri="{FF2B5EF4-FFF2-40B4-BE49-F238E27FC236}">
                <a16:creationId xmlns:a16="http://schemas.microsoft.com/office/drawing/2014/main" id="{F50A89B9-E913-419E-BC55-BD0BD0197BD7}"/>
              </a:ext>
            </a:extLst>
          </p:cNvPr>
          <p:cNvSpPr>
            <a:spLocks noChangeArrowheads="1"/>
          </p:cNvSpPr>
          <p:nvPr/>
        </p:nvSpPr>
        <p:spPr bwMode="auto">
          <a:xfrm>
            <a:off x="2540000" y="5410200"/>
            <a:ext cx="4368800" cy="609600"/>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kumimoji="0" lang="en-US" altLang="zh-CN" sz="2400">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3000">
                <a:latin typeface="Arial Unicode MS" panose="020B0604020202020204" pitchFamily="34" charset="-128"/>
                <a:ea typeface="Arial Unicode MS" panose="020B0604020202020204" pitchFamily="34" charset="-128"/>
                <a:cs typeface="Arial Unicode MS" panose="020B0604020202020204" pitchFamily="34" charset="-128"/>
              </a:rPr>
              <a:t>結 果</a:t>
            </a:r>
          </a:p>
        </p:txBody>
      </p:sp>
      <p:sp>
        <p:nvSpPr>
          <p:cNvPr id="188425" name="Line 8">
            <a:extLst>
              <a:ext uri="{FF2B5EF4-FFF2-40B4-BE49-F238E27FC236}">
                <a16:creationId xmlns:a16="http://schemas.microsoft.com/office/drawing/2014/main" id="{BBCFD575-E2DF-42A9-8E1F-D92DEF2FACB7}"/>
              </a:ext>
            </a:extLst>
          </p:cNvPr>
          <p:cNvSpPr>
            <a:spLocks noChangeShapeType="1"/>
          </p:cNvSpPr>
          <p:nvPr/>
        </p:nvSpPr>
        <p:spPr bwMode="auto">
          <a:xfrm>
            <a:off x="4572000" y="20574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88426" name="Line 9">
            <a:extLst>
              <a:ext uri="{FF2B5EF4-FFF2-40B4-BE49-F238E27FC236}">
                <a16:creationId xmlns:a16="http://schemas.microsoft.com/office/drawing/2014/main" id="{04B82DF2-CC51-422C-9BC7-24A3D5E17BC3}"/>
              </a:ext>
            </a:extLst>
          </p:cNvPr>
          <p:cNvSpPr>
            <a:spLocks noChangeShapeType="1"/>
          </p:cNvSpPr>
          <p:nvPr/>
        </p:nvSpPr>
        <p:spPr bwMode="auto">
          <a:xfrm>
            <a:off x="4572000" y="30480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88427" name="Line 10">
            <a:extLst>
              <a:ext uri="{FF2B5EF4-FFF2-40B4-BE49-F238E27FC236}">
                <a16:creationId xmlns:a16="http://schemas.microsoft.com/office/drawing/2014/main" id="{BD60AA84-D064-4180-93F1-AC4F41D8CDCA}"/>
              </a:ext>
            </a:extLst>
          </p:cNvPr>
          <p:cNvSpPr>
            <a:spLocks noChangeShapeType="1"/>
          </p:cNvSpPr>
          <p:nvPr/>
        </p:nvSpPr>
        <p:spPr bwMode="auto">
          <a:xfrm>
            <a:off x="4572000" y="41148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88428" name="Line 11">
            <a:extLst>
              <a:ext uri="{FF2B5EF4-FFF2-40B4-BE49-F238E27FC236}">
                <a16:creationId xmlns:a16="http://schemas.microsoft.com/office/drawing/2014/main" id="{30227D7D-20A1-4930-99EB-71CB88EB35E9}"/>
              </a:ext>
            </a:extLst>
          </p:cNvPr>
          <p:cNvSpPr>
            <a:spLocks noChangeShapeType="1"/>
          </p:cNvSpPr>
          <p:nvPr/>
        </p:nvSpPr>
        <p:spPr bwMode="auto">
          <a:xfrm>
            <a:off x="4648200" y="51054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ustDataLst>
      <p:tags r:id="rId1"/>
    </p:custData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10">
            <a:extLst>
              <a:ext uri="{FF2B5EF4-FFF2-40B4-BE49-F238E27FC236}">
                <a16:creationId xmlns:a16="http://schemas.microsoft.com/office/drawing/2014/main" id="{FD32042C-0F04-4A68-99B6-6E284660C5F2}"/>
              </a:ext>
            </a:extLst>
          </p:cNvPr>
          <p:cNvSpPr>
            <a:spLocks noGrp="1" noChangeArrowheads="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8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(十) 个 人 冲 突 的 產 生</a:t>
            </a:r>
            <a:endParaRPr lang="zh-TW" altLang="en-US" sz="8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90467" name="Rectangle 2">
            <a:extLst>
              <a:ext uri="{FF2B5EF4-FFF2-40B4-BE49-F238E27FC236}">
                <a16:creationId xmlns:a16="http://schemas.microsoft.com/office/drawing/2014/main" id="{6914DED6-7B7E-42FB-8BD2-A5236C6C23E7}"/>
              </a:ext>
            </a:extLst>
          </p:cNvPr>
          <p:cNvSpPr>
            <a:spLocks noGrp="1" noChangeArrowheads="1"/>
          </p:cNvSpPr>
          <p:nvPr>
            <p:ph type="subTitle" idx="1"/>
          </p:nvPr>
        </p:nvSpPr>
        <p:spPr bwMode="auto">
          <a:xfrm>
            <a:off x="685800" y="533400"/>
            <a:ext cx="77724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altLang="zh-CN" sz="4000" dirty="0">
                <a:latin typeface="Arial Unicode MS" panose="020B0604020202020204" pitchFamily="34" charset="-128"/>
                <a:ea typeface="Arial Unicode MS" panose="020B0604020202020204" pitchFamily="34" charset="-128"/>
                <a:cs typeface="Arial Unicode MS" panose="020B0604020202020204" pitchFamily="34" charset="-128"/>
              </a:rPr>
              <a:t>(十)</a:t>
            </a:r>
            <a:r>
              <a:rPr lang="en-US" altLang="zh-CN" sz="28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40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个 人 冲 突 的 產 生</a:t>
            </a:r>
          </a:p>
          <a:p>
            <a:pPr algn="l" eaLnBrk="1" hangingPunct="1"/>
            <a:endParaRPr lang="en-US" altLang="zh-CN" sz="23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algn="l" eaLnBrk="1" hangingPunct="1"/>
            <a:r>
              <a:rPr lang="en-US" altLang="zh-CN" sz="30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600" dirty="0">
                <a:latin typeface="Arial Unicode MS" panose="020B0604020202020204" pitchFamily="34" charset="-128"/>
                <a:ea typeface="Arial Unicode MS" panose="020B0604020202020204" pitchFamily="34" charset="-128"/>
                <a:cs typeface="Arial Unicode MS" panose="020B0604020202020204" pitchFamily="34" charset="-128"/>
              </a:rPr>
              <a:t>主 要 是： 溝 通 不 良</a:t>
            </a:r>
          </a:p>
          <a:p>
            <a:pPr algn="l" eaLnBrk="1" hangingPunct="1"/>
            <a:r>
              <a:rPr lang="en-US" altLang="zh-CN" sz="3600" dirty="0">
                <a:latin typeface="Arial Unicode MS" panose="020B0604020202020204" pitchFamily="34" charset="-128"/>
                <a:ea typeface="Arial Unicode MS" panose="020B0604020202020204" pitchFamily="34" charset="-128"/>
                <a:cs typeface="Arial Unicode MS" panose="020B0604020202020204" pitchFamily="34" charset="-128"/>
              </a:rPr>
              <a:t>               	利 益</a:t>
            </a:r>
          </a:p>
          <a:p>
            <a:pPr algn="l" eaLnBrk="1" hangingPunct="1"/>
            <a:r>
              <a:rPr lang="en-US" altLang="zh-CN" sz="3600" dirty="0">
                <a:latin typeface="Arial Unicode MS" panose="020B0604020202020204" pitchFamily="34" charset="-128"/>
                <a:ea typeface="Arial Unicode MS" panose="020B0604020202020204" pitchFamily="34" charset="-128"/>
                <a:cs typeface="Arial Unicode MS" panose="020B0604020202020204" pitchFamily="34" charset="-128"/>
              </a:rPr>
              <a:t>               	个 人 </a:t>
            </a:r>
            <a:r>
              <a:rPr lang="en-US" altLang="zh-CN" sz="3600" dirty="0" err="1">
                <a:latin typeface="Arial Unicode MS" panose="020B0604020202020204" pitchFamily="34" charset="-128"/>
                <a:ea typeface="Arial Unicode MS" panose="020B0604020202020204" pitchFamily="34" charset="-128"/>
                <a:cs typeface="Arial Unicode MS" panose="020B0604020202020204" pitchFamily="34" charset="-128"/>
              </a:rPr>
              <a:t>人</a:t>
            </a:r>
            <a:r>
              <a:rPr lang="en-US" altLang="zh-CN" sz="3600" dirty="0">
                <a:latin typeface="Arial Unicode MS" panose="020B0604020202020204" pitchFamily="34" charset="-128"/>
                <a:ea typeface="Arial Unicode MS" panose="020B0604020202020204" pitchFamily="34" charset="-128"/>
                <a:cs typeface="Arial Unicode MS" panose="020B0604020202020204" pitchFamily="34" charset="-128"/>
              </a:rPr>
              <a:t> 格  </a:t>
            </a:r>
          </a:p>
          <a:p>
            <a:pPr algn="l" eaLnBrk="1" hangingPunct="1"/>
            <a:r>
              <a:rPr lang="en-US" altLang="zh-CN" sz="3600" dirty="0">
                <a:latin typeface="Arial Unicode MS" panose="020B0604020202020204" pitchFamily="34" charset="-128"/>
                <a:ea typeface="Arial Unicode MS" panose="020B0604020202020204" pitchFamily="34" charset="-128"/>
                <a:cs typeface="Arial Unicode MS" panose="020B0604020202020204" pitchFamily="34" charset="-128"/>
              </a:rPr>
              <a:t>               	价 值 觀</a:t>
            </a:r>
          </a:p>
          <a:p>
            <a:pPr algn="l" eaLnBrk="1" hangingPunct="1"/>
            <a:r>
              <a:rPr lang="en-US" altLang="zh-CN" sz="3600" dirty="0">
                <a:latin typeface="Arial Unicode MS" panose="020B0604020202020204" pitchFamily="34" charset="-128"/>
                <a:ea typeface="Arial Unicode MS" panose="020B0604020202020204" pitchFamily="34" charset="-128"/>
                <a:cs typeface="Arial Unicode MS" panose="020B0604020202020204" pitchFamily="34" charset="-128"/>
              </a:rPr>
              <a:t>               	環 境 </a:t>
            </a:r>
          </a:p>
        </p:txBody>
      </p:sp>
    </p:spTree>
    <p:custDataLst>
      <p:tags r:id="rId1"/>
    </p:custData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11">
            <a:extLst>
              <a:ext uri="{FF2B5EF4-FFF2-40B4-BE49-F238E27FC236}">
                <a16:creationId xmlns:a16="http://schemas.microsoft.com/office/drawing/2014/main" id="{C3220F62-4201-482E-93AA-4C009102E635}"/>
              </a:ext>
            </a:extLst>
          </p:cNvPr>
          <p:cNvSpPr>
            <a:spLocks noGrp="1" noChangeArrowheads="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16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(十一)解决冲突方案</a:t>
            </a:r>
            <a:endParaRPr lang="zh-TW" altLang="en-US" sz="16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92515" name="Rectangle 2">
            <a:extLst>
              <a:ext uri="{FF2B5EF4-FFF2-40B4-BE49-F238E27FC236}">
                <a16:creationId xmlns:a16="http://schemas.microsoft.com/office/drawing/2014/main" id="{6D3D04F9-1F1C-42BB-A59A-F35A4258A668}"/>
              </a:ext>
            </a:extLst>
          </p:cNvPr>
          <p:cNvSpPr>
            <a:spLocks noChangeArrowheads="1"/>
          </p:cNvSpPr>
          <p:nvPr/>
        </p:nvSpPr>
        <p:spPr bwMode="auto">
          <a:xfrm>
            <a:off x="685800" y="1412776"/>
            <a:ext cx="784664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663575" indent="-663575">
              <a:defRPr kumimoji="1">
                <a:solidFill>
                  <a:schemeClr val="tx1"/>
                </a:solidFill>
                <a:latin typeface="Arial" panose="020B0604020202020204" pitchFamily="34" charset="0"/>
                <a:ea typeface="新細明體" panose="02020500000000000000" pitchFamily="18" charset="-120"/>
              </a:defRPr>
            </a:lvl1pPr>
            <a:lvl2pPr marL="1139825" indent="-285750">
              <a:defRPr kumimoji="1">
                <a:solidFill>
                  <a:schemeClr val="tx1"/>
                </a:solidFill>
                <a:latin typeface="Arial" panose="020B0604020202020204" pitchFamily="34" charset="0"/>
                <a:ea typeface="新細明體" panose="02020500000000000000" pitchFamily="18" charset="-120"/>
              </a:defRPr>
            </a:lvl2pPr>
            <a:lvl3pPr marL="1558925" indent="-228600">
              <a:defRPr kumimoji="1">
                <a:solidFill>
                  <a:schemeClr val="tx1"/>
                </a:solidFill>
                <a:latin typeface="Arial" panose="020B0604020202020204" pitchFamily="34" charset="0"/>
                <a:ea typeface="新細明體" panose="02020500000000000000" pitchFamily="18" charset="-120"/>
              </a:defRPr>
            </a:lvl3pPr>
            <a:lvl4pPr marL="1978025" indent="-228600">
              <a:defRPr kumimoji="1">
                <a:solidFill>
                  <a:schemeClr val="tx1"/>
                </a:solidFill>
                <a:latin typeface="Arial" panose="020B0604020202020204" pitchFamily="34" charset="0"/>
                <a:ea typeface="新細明體" panose="02020500000000000000" pitchFamily="18" charset="-120"/>
              </a:defRPr>
            </a:lvl4pPr>
            <a:lvl5pPr marL="2397125" indent="-228600">
              <a:defRPr kumimoji="1">
                <a:solidFill>
                  <a:schemeClr val="tx1"/>
                </a:solidFill>
                <a:latin typeface="Arial" panose="020B0604020202020204" pitchFamily="34" charset="0"/>
                <a:ea typeface="新細明體" panose="02020500000000000000" pitchFamily="18" charset="-120"/>
              </a:defRPr>
            </a:lvl5pPr>
            <a:lvl6pPr marL="2854325"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3311525"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768725"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4225925"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20000"/>
              </a:spcBef>
              <a:buFontTx/>
              <a:buChar char="•"/>
            </a:pPr>
            <a:r>
              <a:rPr lang="en-US" altLang="zh-CN" sz="3200" dirty="0" err="1">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正視：</a:t>
            </a:r>
            <a:r>
              <a:rPr lang="en-US" altLang="zh-CN" sz="3200" dirty="0" err="1">
                <a:latin typeface="Arial Unicode MS" panose="020B0604020202020204" pitchFamily="34" charset="-128"/>
                <a:ea typeface="Arial Unicode MS" panose="020B0604020202020204" pitchFamily="34" charset="-128"/>
                <a:cs typeface="Arial Unicode MS" panose="020B0604020202020204" pitchFamily="34" charset="-128"/>
              </a:rPr>
              <a:t>加強溝通：通過談判、整合并以</a:t>
            </a:r>
            <a:b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err="1">
                <a:latin typeface="Arial Unicode MS" panose="020B0604020202020204" pitchFamily="34" charset="-128"/>
                <a:ea typeface="Arial Unicode MS" panose="020B0604020202020204" pitchFamily="34" charset="-128"/>
                <a:cs typeface="Arial Unicode MS" panose="020B0604020202020204" pitchFamily="34" charset="-128"/>
              </a:rPr>
              <a:t>其同利益</a:t>
            </a:r>
            <a:r>
              <a:rPr lang="en-US" altLang="zh-CN" sz="3200" dirty="0" err="1">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双嬴</a:t>
            </a:r>
            <a:r>
              <a:rPr lang="en-US" altLang="zh-CN" sz="3200" dirty="0" err="1">
                <a:latin typeface="Arial Unicode MS" panose="020B0604020202020204" pitchFamily="34" charset="-128"/>
                <a:ea typeface="Arial Unicode MS" panose="020B0604020202020204" pitchFamily="34" charset="-128"/>
                <a:cs typeface="Arial Unicode MS" panose="020B0604020202020204" pitchFamily="34" charset="-128"/>
              </a:rPr>
              <a:t>為目標</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eaLnBrk="1" hangingPunct="1">
              <a:spcBef>
                <a:spcPct val="20000"/>
              </a:spcBef>
              <a:buFontTx/>
              <a:buChar char="•"/>
            </a:pPr>
            <a:r>
              <a:rPr lang="en-US" altLang="zh-CN" sz="3200" dirty="0" err="1">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迥避</a:t>
            </a:r>
            <a:r>
              <a:rPr lang="en-US" altLang="zh-CN" sz="3200" dirty="0" err="1">
                <a:latin typeface="Arial Unicode MS" panose="020B0604020202020204" pitchFamily="34" charset="-128"/>
                <a:ea typeface="Arial Unicode MS" panose="020B0604020202020204" pitchFamily="34" charset="-128"/>
                <a:cs typeface="Arial Unicode MS" panose="020B0604020202020204" pitchFamily="34" charset="-128"/>
              </a:rPr>
              <a:t>要害重点、避重就輕。</a:t>
            </a:r>
            <a:r>
              <a:rPr lang="en-US" altLang="zh-CN" sz="3200" dirty="0" err="1">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双輸</a:t>
            </a:r>
            <a:r>
              <a:rPr lang="en-US" altLang="zh-CN" sz="3200" dirty="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eaLnBrk="1" hangingPunct="1">
              <a:spcBef>
                <a:spcPct val="20000"/>
              </a:spcBef>
              <a:buFontTx/>
              <a:buChar char="•"/>
            </a:pPr>
            <a:r>
              <a:rPr lang="en-US" altLang="zh-CN" sz="3200" dirty="0" err="1">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折衷</a:t>
            </a:r>
            <a:r>
              <a:rPr lang="en-US" altLang="zh-CN" sz="3200" dirty="0" err="1">
                <a:latin typeface="Arial Unicode MS" panose="020B0604020202020204" pitchFamily="34" charset="-128"/>
                <a:ea typeface="Arial Unicode MS" panose="020B0604020202020204" pitchFamily="34" charset="-128"/>
                <a:cs typeface="Arial Unicode MS" panose="020B0604020202020204" pitchFamily="34" charset="-128"/>
              </a:rPr>
              <a:t>第三方的調停</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eaLnBrk="1" hangingPunct="1">
              <a:spcBef>
                <a:spcPct val="20000"/>
              </a:spcBef>
              <a:buFontTx/>
              <a:buChar char="•"/>
            </a:pPr>
            <a:r>
              <a:rPr lang="en-US" altLang="zh-CN" sz="3200" dirty="0" err="1">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強制</a:t>
            </a:r>
            <a:r>
              <a:rPr lang="en-US" altLang="zh-CN" sz="3200" dirty="0" err="1">
                <a:latin typeface="Arial Unicode MS" panose="020B0604020202020204" pitchFamily="34" charset="-128"/>
                <a:ea typeface="Arial Unicode MS" panose="020B0604020202020204" pitchFamily="34" charset="-128"/>
                <a:cs typeface="Arial Unicode MS" panose="020B0604020202020204" pitchFamily="34" charset="-128"/>
              </a:rPr>
              <a:t>：權威的應用。</a:t>
            </a:r>
            <a:r>
              <a:rPr lang="en-US" altLang="zh-CN" sz="3200" dirty="0" err="1">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贏輸</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a:t>
            </a:r>
          </a:p>
          <a:p>
            <a:pPr eaLnBrk="1" hangingPunct="1">
              <a:spcBef>
                <a:spcPct val="20000"/>
              </a:spcBef>
              <a:buFontTx/>
              <a:buChar char="•"/>
            </a:pPr>
            <a:r>
              <a:rPr lang="en-US" altLang="zh-CN" sz="3200" dirty="0" err="1">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組織的重組、人員的調動、外來專家的</a:t>
            </a:r>
            <a:br>
              <a:rPr lang="en-US" altLang="zh-CN" sz="32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br>
            <a:r>
              <a:rPr lang="en-US" altLang="zh-CN" sz="3200" dirty="0" err="1">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咨詢、新技術、新專才的引進</a:t>
            </a:r>
            <a:r>
              <a:rPr lang="en-US" altLang="zh-CN" sz="32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a:t>
            </a:r>
          </a:p>
          <a:p>
            <a:pPr eaLnBrk="1" hangingPunct="1">
              <a:spcBef>
                <a:spcPct val="20000"/>
              </a:spcBef>
              <a:buFontTx/>
              <a:buChar char="•"/>
            </a:pPr>
            <a:r>
              <a:rPr lang="en-US" altLang="zh-CN" sz="3200" dirty="0" err="1">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暖和</a:t>
            </a:r>
            <a:r>
              <a:rPr lang="en-US" altLang="zh-CN" sz="3200" dirty="0" err="1">
                <a:latin typeface="Arial Unicode MS" panose="020B0604020202020204" pitchFamily="34" charset="-128"/>
                <a:ea typeface="Arial Unicode MS" panose="020B0604020202020204" pitchFamily="34" charset="-128"/>
                <a:cs typeface="Arial Unicode MS" panose="020B0604020202020204" pitchFamily="34" charset="-128"/>
              </a:rPr>
              <a:t>：強調對方利益，不利自己。</a:t>
            </a:r>
            <a:r>
              <a:rPr lang="en-US" altLang="zh-CN" sz="3200" dirty="0" err="1">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輸贏</a:t>
            </a:r>
            <a:endParaRPr lang="en-US" altLang="zh-CN" sz="3200" dirty="0">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92516" name="Text Box 3">
            <a:extLst>
              <a:ext uri="{FF2B5EF4-FFF2-40B4-BE49-F238E27FC236}">
                <a16:creationId xmlns:a16="http://schemas.microsoft.com/office/drawing/2014/main" id="{8E591908-317B-4459-B64E-62E3BE19E6EB}"/>
              </a:ext>
            </a:extLst>
          </p:cNvPr>
          <p:cNvSpPr txBox="1">
            <a:spLocks noChangeArrowheads="1"/>
          </p:cNvSpPr>
          <p:nvPr/>
        </p:nvSpPr>
        <p:spPr bwMode="auto">
          <a:xfrm>
            <a:off x="611560" y="404664"/>
            <a:ext cx="6858000" cy="710067"/>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just" eaLnBrk="1" hangingPunct="1">
              <a:spcBef>
                <a:spcPct val="20000"/>
              </a:spcBef>
            </a:pPr>
            <a:r>
              <a:rPr lang="en-US" altLang="zh-CN" sz="40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CN" sz="4000" dirty="0" err="1">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十一</a:t>
            </a:r>
            <a:r>
              <a:rPr lang="en-US" altLang="zh-CN" sz="40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CN" sz="4000" dirty="0" err="1">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解决冲突方案</a:t>
            </a:r>
            <a:endParaRPr lang="zh-TW" altLang="en-US" sz="3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ustDataLst>
      <p:tags r:id="rId1"/>
    </p:custData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3" name="Rectangle 2">
            <a:extLst>
              <a:ext uri="{FF2B5EF4-FFF2-40B4-BE49-F238E27FC236}">
                <a16:creationId xmlns:a16="http://schemas.microsoft.com/office/drawing/2014/main" id="{7A3A2EE3-10BF-4D0C-98FB-E2D138C226CE}"/>
              </a:ext>
            </a:extLst>
          </p:cNvPr>
          <p:cNvSpPr>
            <a:spLocks noChangeArrowheads="1"/>
          </p:cNvSpPr>
          <p:nvPr/>
        </p:nvSpPr>
        <p:spPr bwMode="auto">
          <a:xfrm>
            <a:off x="417512" y="1275928"/>
            <a:ext cx="87630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1750">
              <a:defRPr kumimoji="1">
                <a:solidFill>
                  <a:schemeClr val="tx1"/>
                </a:solidFill>
                <a:latin typeface="Arial" panose="020B0604020202020204" pitchFamily="34" charset="0"/>
                <a:ea typeface="新細明體" panose="02020500000000000000" pitchFamily="18" charset="-120"/>
              </a:defRPr>
            </a:lvl1pPr>
            <a:lvl2pPr marL="850900" indent="-285750">
              <a:defRPr kumimoji="1">
                <a:solidFill>
                  <a:schemeClr val="tx1"/>
                </a:solidFill>
                <a:latin typeface="Arial" panose="020B0604020202020204" pitchFamily="34" charset="0"/>
                <a:ea typeface="新細明體" panose="02020500000000000000" pitchFamily="18" charset="-120"/>
              </a:defRPr>
            </a:lvl2pPr>
            <a:lvl3pPr marL="1270000" indent="-228600">
              <a:defRPr kumimoji="1">
                <a:solidFill>
                  <a:schemeClr val="tx1"/>
                </a:solidFill>
                <a:latin typeface="Arial" panose="020B0604020202020204" pitchFamily="34" charset="0"/>
                <a:ea typeface="新細明體" panose="02020500000000000000" pitchFamily="18" charset="-120"/>
              </a:defRPr>
            </a:lvl3pPr>
            <a:lvl4pPr marL="1689100" indent="-228600">
              <a:defRPr kumimoji="1">
                <a:solidFill>
                  <a:schemeClr val="tx1"/>
                </a:solidFill>
                <a:latin typeface="Arial" panose="020B0604020202020204" pitchFamily="34" charset="0"/>
                <a:ea typeface="新細明體" panose="02020500000000000000" pitchFamily="18" charset="-120"/>
              </a:defRPr>
            </a:lvl4pPr>
            <a:lvl5pPr marL="2108200" indent="-228600">
              <a:defRPr kumimoji="1">
                <a:solidFill>
                  <a:schemeClr val="tx1"/>
                </a:solidFill>
                <a:latin typeface="Arial" panose="020B0604020202020204" pitchFamily="34" charset="0"/>
                <a:ea typeface="新細明體" panose="02020500000000000000" pitchFamily="18" charset="-120"/>
              </a:defRPr>
            </a:lvl5pPr>
            <a:lvl6pPr marL="25654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3022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79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937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just" eaLnBrk="1" hangingPunct="1">
              <a:spcBef>
                <a:spcPct val="20000"/>
              </a:spcBef>
              <a:buFontTx/>
              <a:buChar char="•"/>
            </a:pP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冲</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突</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分</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析：</a:t>
            </a:r>
          </a:p>
          <a:p>
            <a:pPr algn="just" eaLnBrk="1" hangingPunct="1">
              <a:spcBef>
                <a:spcPct val="20000"/>
              </a:spcBef>
              <a:buFontTx/>
              <a:buChar char="•"/>
            </a:pP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群</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体</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的</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忠</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誠</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度</a:t>
            </a:r>
          </a:p>
          <a:p>
            <a:pPr algn="just" eaLnBrk="1" hangingPunct="1">
              <a:spcBef>
                <a:spcPct val="20000"/>
              </a:spcBef>
              <a:buFontTx/>
              <a:buChar char="•"/>
            </a:pP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任</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務</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的</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關</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心</a:t>
            </a:r>
          </a:p>
          <a:p>
            <a:pPr algn="just" eaLnBrk="1" hangingPunct="1">
              <a:spcBef>
                <a:spcPct val="20000"/>
              </a:spcBef>
              <a:buFontTx/>
              <a:buChar char="•"/>
            </a:pP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群</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体</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領</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導</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人</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的</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風</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格</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(獨</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裁)</a:t>
            </a:r>
          </a:p>
          <a:p>
            <a:pPr algn="just" eaLnBrk="1" hangingPunct="1">
              <a:spcBef>
                <a:spcPct val="20000"/>
              </a:spcBef>
              <a:buFontTx/>
              <a:buChar char="•"/>
            </a:pP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企</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業</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人</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的</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凝</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聚</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力</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(高、</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低…)</a:t>
            </a:r>
          </a:p>
          <a:p>
            <a:pPr algn="just" eaLnBrk="1" hangingPunct="1">
              <a:spcBef>
                <a:spcPct val="20000"/>
              </a:spcBef>
              <a:buFontTx/>
              <a:buChar char="•"/>
            </a:pP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个</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人</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對</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群</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体</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err="1">
                <a:latin typeface="Arial Unicode MS" panose="020B0604020202020204" pitchFamily="34" charset="-128"/>
                <a:ea typeface="Arial Unicode MS" panose="020B0604020202020204" pitchFamily="34" charset="-128"/>
                <a:cs typeface="Arial Unicode MS" panose="020B0604020202020204" pitchFamily="34" charset="-128"/>
              </a:rPr>
              <a:t>的認</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同</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(偏</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誰</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事</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實)</a:t>
            </a:r>
          </a:p>
          <a:p>
            <a:pPr algn="just" eaLnBrk="1" hangingPunct="1">
              <a:spcBef>
                <a:spcPct val="20000"/>
              </a:spcBef>
              <a:buFontTx/>
              <a:buChar char="•"/>
            </a:pP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群</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体</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內</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部</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信</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息</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溝</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通</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程</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度</a:t>
            </a:r>
          </a:p>
          <a:p>
            <a:pPr algn="just" eaLnBrk="1" hangingPunct="1">
              <a:spcBef>
                <a:spcPct val="20000"/>
              </a:spcBef>
              <a:buFontTx/>
              <a:buChar char="•"/>
            </a:pP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解</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决</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問</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題</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還</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是</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制</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造</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問</a:t>
            </a:r>
            <a:r>
              <a:rPr lang="en-US" altLang="zh-CN" sz="32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200" dirty="0">
                <a:latin typeface="Arial Unicode MS" panose="020B0604020202020204" pitchFamily="34" charset="-128"/>
                <a:ea typeface="Arial Unicode MS" panose="020B0604020202020204" pitchFamily="34" charset="-128"/>
                <a:cs typeface="Arial Unicode MS" panose="020B0604020202020204" pitchFamily="34" charset="-128"/>
              </a:rPr>
              <a:t>題</a:t>
            </a:r>
          </a:p>
        </p:txBody>
      </p:sp>
      <p:sp>
        <p:nvSpPr>
          <p:cNvPr id="194564" name="Text Box 3">
            <a:extLst>
              <a:ext uri="{FF2B5EF4-FFF2-40B4-BE49-F238E27FC236}">
                <a16:creationId xmlns:a16="http://schemas.microsoft.com/office/drawing/2014/main" id="{0053B471-E4C8-4FC9-A47E-34A630D2B86A}"/>
              </a:ext>
            </a:extLst>
          </p:cNvPr>
          <p:cNvSpPr txBox="1">
            <a:spLocks noChangeArrowheads="1"/>
          </p:cNvSpPr>
          <p:nvPr/>
        </p:nvSpPr>
        <p:spPr bwMode="auto">
          <a:xfrm>
            <a:off x="341312" y="361528"/>
            <a:ext cx="6781800" cy="710067"/>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just" eaLnBrk="1" hangingPunct="1">
              <a:spcBef>
                <a:spcPct val="20000"/>
              </a:spcBef>
            </a:pPr>
            <a:r>
              <a:rPr lang="en-US" altLang="zh-CN" sz="40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CN" sz="4000" dirty="0" err="1">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十二</a:t>
            </a:r>
            <a:r>
              <a:rPr lang="en-US" altLang="zh-CN" sz="40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CN" sz="4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4000" dirty="0" err="1">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群体</a:t>
            </a:r>
            <a:r>
              <a:rPr lang="en-US" altLang="zh-CN" sz="4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40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CN" sz="4000" dirty="0" err="1">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企業內部</a:t>
            </a:r>
            <a:r>
              <a:rPr lang="en-US" altLang="zh-CN" sz="40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CN" sz="3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9">
            <a:extLst>
              <a:ext uri="{FF2B5EF4-FFF2-40B4-BE49-F238E27FC236}">
                <a16:creationId xmlns:a16="http://schemas.microsoft.com/office/drawing/2014/main" id="{36289E68-4967-4C98-A5D7-66FEBF034076}"/>
              </a:ext>
            </a:extLst>
          </p:cNvPr>
          <p:cNvSpPr>
            <a:spLocks noGrp="1" noChangeArrowheads="1"/>
          </p:cNvSpPr>
          <p:nvPr>
            <p:ph type="title" idx="4294967295"/>
          </p:nvPr>
        </p:nvSpPr>
        <p:spPr bwMode="auto">
          <a:xfrm>
            <a:off x="685800" y="609600"/>
            <a:ext cx="77724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sz="1400" b="1">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組織行為的管理</a:t>
            </a:r>
          </a:p>
        </p:txBody>
      </p:sp>
      <p:sp>
        <p:nvSpPr>
          <p:cNvPr id="30723" name="Text Box 2">
            <a:extLst>
              <a:ext uri="{FF2B5EF4-FFF2-40B4-BE49-F238E27FC236}">
                <a16:creationId xmlns:a16="http://schemas.microsoft.com/office/drawing/2014/main" id="{E4B19BDA-A93F-497D-9897-448DBF3ADF8C}"/>
              </a:ext>
            </a:extLst>
          </p:cNvPr>
          <p:cNvSpPr txBox="1">
            <a:spLocks noChangeArrowheads="1"/>
          </p:cNvSpPr>
          <p:nvPr/>
        </p:nvSpPr>
        <p:spPr bwMode="auto">
          <a:xfrm>
            <a:off x="304800" y="76200"/>
            <a:ext cx="4572000" cy="1016000"/>
          </a:xfrm>
          <a:prstGeom prst="rect">
            <a:avLst/>
          </a:prstGeom>
          <a:noFill/>
          <a:ln w="9525">
            <a:solidFill>
              <a:srgbClr val="FF0000"/>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rgbClr val="FF0000"/>
                </a:solidFill>
              </a14:hiddenFill>
            </a:ext>
          </a:extLst>
        </p:spPr>
        <p:txBody>
          <a:bodyPr>
            <a:spAutoFit/>
          </a:bodyPr>
          <a:lstStyle>
            <a:lvl1pPr>
              <a:tabLst>
                <a:tab pos="0" algn="l"/>
              </a:tabLst>
              <a:defRPr kumimoji="1">
                <a:solidFill>
                  <a:schemeClr val="tx1"/>
                </a:solidFill>
                <a:latin typeface="Arial" panose="020B0604020202020204" pitchFamily="34" charset="0"/>
                <a:ea typeface="新細明體" panose="02020500000000000000" pitchFamily="18" charset="-120"/>
              </a:defRPr>
            </a:lvl1pPr>
            <a:lvl2pPr marL="742950" indent="-285750">
              <a:tabLst>
                <a:tab pos="0" algn="l"/>
              </a:tabLst>
              <a:defRPr kumimoji="1">
                <a:solidFill>
                  <a:schemeClr val="tx1"/>
                </a:solidFill>
                <a:latin typeface="Arial" panose="020B0604020202020204" pitchFamily="34" charset="0"/>
                <a:ea typeface="新細明體" panose="02020500000000000000" pitchFamily="18" charset="-120"/>
              </a:defRPr>
            </a:lvl2pPr>
            <a:lvl3pPr marL="1143000" indent="-228600">
              <a:tabLst>
                <a:tab pos="0" algn="l"/>
              </a:tabLst>
              <a:defRPr kumimoji="1">
                <a:solidFill>
                  <a:schemeClr val="tx1"/>
                </a:solidFill>
                <a:latin typeface="Arial" panose="020B0604020202020204" pitchFamily="34" charset="0"/>
                <a:ea typeface="新細明體" panose="02020500000000000000" pitchFamily="18" charset="-120"/>
              </a:defRPr>
            </a:lvl3pPr>
            <a:lvl4pPr marL="1600200" indent="-228600">
              <a:tabLst>
                <a:tab pos="0" algn="l"/>
              </a:tabLst>
              <a:defRPr kumimoji="1">
                <a:solidFill>
                  <a:schemeClr val="tx1"/>
                </a:solidFill>
                <a:latin typeface="Arial" panose="020B0604020202020204" pitchFamily="34" charset="0"/>
                <a:ea typeface="新細明體" panose="02020500000000000000" pitchFamily="18" charset="-120"/>
              </a:defRPr>
            </a:lvl4pPr>
            <a:lvl5pPr marL="2057400" indent="-228600">
              <a:tabLst>
                <a:tab pos="0" algn="l"/>
              </a:tabLst>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tabLst>
                <a:tab pos="0" algn="l"/>
              </a:tabLs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tabLst>
                <a:tab pos="0" algn="l"/>
              </a:tabLs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tabLst>
                <a:tab pos="0" algn="l"/>
              </a:tabLs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tabLst>
                <a:tab pos="0" algn="l"/>
              </a:tabLst>
              <a:defRPr kumimoji="1">
                <a:solidFill>
                  <a:schemeClr val="tx1"/>
                </a:solidFill>
                <a:latin typeface="Arial" panose="020B0604020202020204" pitchFamily="34" charset="0"/>
                <a:ea typeface="新細明體" panose="02020500000000000000" pitchFamily="18" charset="-120"/>
              </a:defRPr>
            </a:lvl9pPr>
          </a:lstStyle>
          <a:p>
            <a:pPr eaLnBrk="1" hangingPunct="1"/>
            <a:r>
              <a:rPr lang="zh-TW" altLang="en-US" sz="4200" b="1"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組織行為的管理</a:t>
            </a:r>
          </a:p>
          <a:p>
            <a:pPr eaLnBrk="1" hangingPunct="1"/>
            <a:r>
              <a:rPr lang="en-US" altLang="zh-TW" b="1"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MANAGEMENT</a:t>
            </a:r>
            <a:r>
              <a:rPr lang="en-US" altLang="zh-TW" b="1"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b="1"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OF</a:t>
            </a:r>
            <a:r>
              <a:rPr lang="en-US" altLang="zh-TW" b="1"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b="1"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ORG.</a:t>
            </a:r>
            <a:r>
              <a:rPr lang="en-US" altLang="zh-TW" b="1"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b="1"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BEHAVIOR</a:t>
            </a:r>
          </a:p>
        </p:txBody>
      </p:sp>
      <p:sp>
        <p:nvSpPr>
          <p:cNvPr id="30724" name="Text Box 3">
            <a:extLst>
              <a:ext uri="{FF2B5EF4-FFF2-40B4-BE49-F238E27FC236}">
                <a16:creationId xmlns:a16="http://schemas.microsoft.com/office/drawing/2014/main" id="{1AA4EBCD-3688-454E-9A28-EE7AB89E4634}"/>
              </a:ext>
            </a:extLst>
          </p:cNvPr>
          <p:cNvSpPr txBox="1">
            <a:spLocks noChangeArrowheads="1"/>
          </p:cNvSpPr>
          <p:nvPr/>
        </p:nvSpPr>
        <p:spPr bwMode="auto">
          <a:xfrm>
            <a:off x="152400" y="1447800"/>
            <a:ext cx="2667000" cy="912813"/>
          </a:xfrm>
          <a:prstGeom prst="rect">
            <a:avLst/>
          </a:prstGeom>
          <a:noFill/>
          <a:ln w="28575">
            <a:solidFill>
              <a:schemeClr val="folHlink"/>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folHlink"/>
                </a:solidFill>
              </a14:hiddenFill>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3400" dirty="0">
                <a:latin typeface="Arial Unicode MS" panose="020B0604020202020204" pitchFamily="34" charset="-128"/>
                <a:ea typeface="Arial Unicode MS" panose="020B0604020202020204" pitchFamily="34" charset="-128"/>
                <a:cs typeface="Arial Unicode MS" panose="020B0604020202020204" pitchFamily="34" charset="-128"/>
              </a:rPr>
              <a:t>組織行為學</a:t>
            </a:r>
            <a:endParaRPr lang="zh-TW" altLang="en-US"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ctr" eaLnBrk="1" hangingPunct="1"/>
            <a:r>
              <a:rPr lang="en-US" altLang="zh-TW" b="1" dirty="0">
                <a:latin typeface="Arial Unicode MS" panose="020B0604020202020204" pitchFamily="34" charset="-128"/>
                <a:ea typeface="Arial Unicode MS" panose="020B0604020202020204" pitchFamily="34" charset="-128"/>
                <a:cs typeface="Arial Unicode MS" panose="020B0604020202020204" pitchFamily="34" charset="-128"/>
              </a:rPr>
              <a:t>O.B</a:t>
            </a:r>
            <a:endParaRPr lang="en-US" altLang="zh-TW" sz="10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0725" name="Rectangle 4">
            <a:extLst>
              <a:ext uri="{FF2B5EF4-FFF2-40B4-BE49-F238E27FC236}">
                <a16:creationId xmlns:a16="http://schemas.microsoft.com/office/drawing/2014/main" id="{880E1ED8-79F4-4A86-A42D-411643D6570B}"/>
              </a:ext>
            </a:extLst>
          </p:cNvPr>
          <p:cNvSpPr>
            <a:spLocks noChangeArrowheads="1"/>
          </p:cNvSpPr>
          <p:nvPr/>
        </p:nvSpPr>
        <p:spPr bwMode="auto">
          <a:xfrm>
            <a:off x="152400" y="2743200"/>
            <a:ext cx="2667000" cy="838200"/>
          </a:xfrm>
          <a:prstGeom prst="rect">
            <a:avLst/>
          </a:prstGeom>
          <a:noFill/>
          <a:ln w="38100">
            <a:solidFill>
              <a:schemeClr val="folHlink"/>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3400" dirty="0">
                <a:latin typeface="Arial Unicode MS" panose="020B0604020202020204" pitchFamily="34" charset="-128"/>
                <a:ea typeface="Arial Unicode MS" panose="020B0604020202020204" pitchFamily="34" charset="-128"/>
                <a:cs typeface="Arial Unicode MS" panose="020B0604020202020204" pitchFamily="34" charset="-128"/>
              </a:rPr>
              <a:t>新挑戰</a:t>
            </a:r>
          </a:p>
          <a:p>
            <a:pPr algn="ctr" eaLnBrk="1" hangingPunct="1"/>
            <a:r>
              <a:rPr lang="en-US" altLang="zh-TW" sz="1600" dirty="0">
                <a:latin typeface="Arial Unicode MS" panose="020B0604020202020204" pitchFamily="34" charset="-128"/>
                <a:ea typeface="Arial Unicode MS" panose="020B0604020202020204" pitchFamily="34" charset="-128"/>
                <a:cs typeface="Arial Unicode MS" panose="020B0604020202020204" pitchFamily="34" charset="-128"/>
              </a:rPr>
              <a:t>NEW</a:t>
            </a:r>
            <a:r>
              <a:rPr lang="en-US" altLang="zh-TW" sz="1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1600" dirty="0">
                <a:latin typeface="Arial Unicode MS" panose="020B0604020202020204" pitchFamily="34" charset="-128"/>
                <a:ea typeface="Arial Unicode MS" panose="020B0604020202020204" pitchFamily="34" charset="-128"/>
                <a:cs typeface="Arial Unicode MS" panose="020B0604020202020204" pitchFamily="34" charset="-128"/>
              </a:rPr>
              <a:t>CHALLENGES</a:t>
            </a:r>
          </a:p>
        </p:txBody>
      </p:sp>
      <p:sp>
        <p:nvSpPr>
          <p:cNvPr id="30726" name="Text Box 5">
            <a:extLst>
              <a:ext uri="{FF2B5EF4-FFF2-40B4-BE49-F238E27FC236}">
                <a16:creationId xmlns:a16="http://schemas.microsoft.com/office/drawing/2014/main" id="{B35C7A62-E2D7-4C37-BA79-64A3541D8757}"/>
              </a:ext>
            </a:extLst>
          </p:cNvPr>
          <p:cNvSpPr txBox="1">
            <a:spLocks noChangeArrowheads="1"/>
          </p:cNvSpPr>
          <p:nvPr/>
        </p:nvSpPr>
        <p:spPr bwMode="auto">
          <a:xfrm>
            <a:off x="152400" y="3733800"/>
            <a:ext cx="7086600" cy="2654300"/>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sz="2800" dirty="0">
                <a:solidFill>
                  <a:schemeClr val="accent1"/>
                </a:solidFill>
                <a:latin typeface="Arial Unicode MS" panose="020B0604020202020204" pitchFamily="34" charset="-128"/>
                <a:ea typeface="Arial Unicode MS" panose="020B0604020202020204" pitchFamily="34" charset="-128"/>
                <a:cs typeface="Arial Unicode MS" panose="020B0604020202020204" pitchFamily="34" charset="-128"/>
              </a:rPr>
              <a:t>國際競爭</a:t>
            </a:r>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1600" dirty="0">
                <a:solidFill>
                  <a:schemeClr val="accent1"/>
                </a:solidFill>
                <a:latin typeface="Arial Unicode MS" panose="020B0604020202020204" pitchFamily="34" charset="-128"/>
                <a:ea typeface="Arial Unicode MS" panose="020B0604020202020204" pitchFamily="34" charset="-128"/>
                <a:cs typeface="Arial Unicode MS" panose="020B0604020202020204" pitchFamily="34" charset="-128"/>
              </a:rPr>
              <a:t>INTERNATIONAL</a:t>
            </a:r>
            <a:r>
              <a:rPr lang="en-US" altLang="zh-TW" sz="1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1600" dirty="0">
                <a:solidFill>
                  <a:schemeClr val="accent1"/>
                </a:solidFill>
                <a:latin typeface="Arial Unicode MS" panose="020B0604020202020204" pitchFamily="34" charset="-128"/>
                <a:ea typeface="Arial Unicode MS" panose="020B0604020202020204" pitchFamily="34" charset="-128"/>
                <a:cs typeface="Arial Unicode MS" panose="020B0604020202020204" pitchFamily="34" charset="-128"/>
              </a:rPr>
              <a:t>COMPETITION</a:t>
            </a:r>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800" dirty="0">
                <a:solidFill>
                  <a:schemeClr val="accent1"/>
                </a:solidFill>
                <a:latin typeface="Arial Unicode MS" panose="020B0604020202020204" pitchFamily="34" charset="-128"/>
                <a:ea typeface="Arial Unicode MS" panose="020B0604020202020204" pitchFamily="34" charset="-128"/>
                <a:cs typeface="Arial Unicode MS" panose="020B0604020202020204" pitchFamily="34" charset="-128"/>
              </a:rPr>
              <a:t>新技術</a:t>
            </a:r>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1600" dirty="0">
                <a:solidFill>
                  <a:schemeClr val="accent1"/>
                </a:solidFill>
                <a:latin typeface="Arial Unicode MS" panose="020B0604020202020204" pitchFamily="34" charset="-128"/>
                <a:ea typeface="Arial Unicode MS" panose="020B0604020202020204" pitchFamily="34" charset="-128"/>
                <a:cs typeface="Arial Unicode MS" panose="020B0604020202020204" pitchFamily="34" charset="-128"/>
              </a:rPr>
              <a:t>NEW</a:t>
            </a:r>
            <a:r>
              <a:rPr lang="en-US" altLang="zh-TW" sz="1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1600" dirty="0">
                <a:solidFill>
                  <a:schemeClr val="accent1"/>
                </a:solidFill>
                <a:latin typeface="Arial Unicode MS" panose="020B0604020202020204" pitchFamily="34" charset="-128"/>
                <a:ea typeface="Arial Unicode MS" panose="020B0604020202020204" pitchFamily="34" charset="-128"/>
                <a:cs typeface="Arial Unicode MS" panose="020B0604020202020204" pitchFamily="34" charset="-128"/>
              </a:rPr>
              <a:t>TECHNOLOGIES</a:t>
            </a:r>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800" dirty="0">
                <a:solidFill>
                  <a:schemeClr val="accent1"/>
                </a:solidFill>
                <a:latin typeface="Arial Unicode MS" panose="020B0604020202020204" pitchFamily="34" charset="-128"/>
                <a:ea typeface="Arial Unicode MS" panose="020B0604020202020204" pitchFamily="34" charset="-128"/>
                <a:cs typeface="Arial Unicode MS" panose="020B0604020202020204" pitchFamily="34" charset="-128"/>
              </a:rPr>
              <a:t>品質要求</a:t>
            </a:r>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1600" dirty="0">
                <a:solidFill>
                  <a:schemeClr val="accent1"/>
                </a:solidFill>
                <a:latin typeface="Arial Unicode MS" panose="020B0604020202020204" pitchFamily="34" charset="-128"/>
                <a:ea typeface="Arial Unicode MS" panose="020B0604020202020204" pitchFamily="34" charset="-128"/>
                <a:cs typeface="Arial Unicode MS" panose="020B0604020202020204" pitchFamily="34" charset="-128"/>
              </a:rPr>
              <a:t>INCREASED</a:t>
            </a:r>
            <a:r>
              <a:rPr lang="en-US" altLang="zh-TW" sz="1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1600" dirty="0">
                <a:solidFill>
                  <a:schemeClr val="accent1"/>
                </a:solidFill>
                <a:latin typeface="Arial Unicode MS" panose="020B0604020202020204" pitchFamily="34" charset="-128"/>
                <a:ea typeface="Arial Unicode MS" panose="020B0604020202020204" pitchFamily="34" charset="-128"/>
                <a:cs typeface="Arial Unicode MS" panose="020B0604020202020204" pitchFamily="34" charset="-128"/>
              </a:rPr>
              <a:t>QUALITY</a:t>
            </a:r>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800" dirty="0">
                <a:solidFill>
                  <a:schemeClr val="accent1"/>
                </a:solidFill>
                <a:latin typeface="Arial Unicode MS" panose="020B0604020202020204" pitchFamily="34" charset="-128"/>
                <a:ea typeface="Arial Unicode MS" panose="020B0604020202020204" pitchFamily="34" charset="-128"/>
                <a:cs typeface="Arial Unicode MS" panose="020B0604020202020204" pitchFamily="34" charset="-128"/>
              </a:rPr>
              <a:t>員工動機與責任</a:t>
            </a:r>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1600" dirty="0">
                <a:solidFill>
                  <a:schemeClr val="accent1"/>
                </a:solidFill>
                <a:latin typeface="Arial Unicode MS" panose="020B0604020202020204" pitchFamily="34" charset="-128"/>
                <a:ea typeface="Arial Unicode MS" panose="020B0604020202020204" pitchFamily="34" charset="-128"/>
                <a:cs typeface="Arial Unicode MS" panose="020B0604020202020204" pitchFamily="34" charset="-128"/>
              </a:rPr>
              <a:t>EMPLOYEE</a:t>
            </a:r>
            <a:r>
              <a:rPr lang="en-US" altLang="zh-TW" sz="1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1600" dirty="0">
                <a:solidFill>
                  <a:schemeClr val="accent1"/>
                </a:solidFill>
                <a:latin typeface="Arial Unicode MS" panose="020B0604020202020204" pitchFamily="34" charset="-128"/>
                <a:ea typeface="Arial Unicode MS" panose="020B0604020202020204" pitchFamily="34" charset="-128"/>
                <a:cs typeface="Arial Unicode MS" panose="020B0604020202020204" pitchFamily="34" charset="-128"/>
              </a:rPr>
              <a:t>MOTIVATION</a:t>
            </a:r>
            <a:r>
              <a:rPr lang="en-US" altLang="zh-TW" sz="1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1600" dirty="0">
                <a:solidFill>
                  <a:schemeClr val="accent1"/>
                </a:solidFill>
                <a:latin typeface="Arial Unicode MS" panose="020B0604020202020204" pitchFamily="34" charset="-128"/>
                <a:ea typeface="Arial Unicode MS" panose="020B0604020202020204" pitchFamily="34" charset="-128"/>
                <a:cs typeface="Arial Unicode MS" panose="020B0604020202020204" pitchFamily="34" charset="-128"/>
              </a:rPr>
              <a:t>COMMITMENT</a:t>
            </a:r>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800" dirty="0">
                <a:solidFill>
                  <a:schemeClr val="accent1"/>
                </a:solidFill>
                <a:latin typeface="Arial Unicode MS" panose="020B0604020202020204" pitchFamily="34" charset="-128"/>
                <a:ea typeface="Arial Unicode MS" panose="020B0604020202020204" pitchFamily="34" charset="-128"/>
                <a:cs typeface="Arial Unicode MS" panose="020B0604020202020204" pitchFamily="34" charset="-128"/>
              </a:rPr>
              <a:t>多種勞動力結合</a:t>
            </a:r>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1600" dirty="0">
                <a:solidFill>
                  <a:schemeClr val="accent1"/>
                </a:solidFill>
                <a:latin typeface="Arial Unicode MS" panose="020B0604020202020204" pitchFamily="34" charset="-128"/>
                <a:ea typeface="Arial Unicode MS" panose="020B0604020202020204" pitchFamily="34" charset="-128"/>
                <a:cs typeface="Arial Unicode MS" panose="020B0604020202020204" pitchFamily="34" charset="-128"/>
              </a:rPr>
              <a:t>DIVERSE</a:t>
            </a:r>
            <a:r>
              <a:rPr lang="en-US" altLang="zh-TW" sz="1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1600" dirty="0">
                <a:solidFill>
                  <a:schemeClr val="accent1"/>
                </a:solidFill>
                <a:latin typeface="Arial Unicode MS" panose="020B0604020202020204" pitchFamily="34" charset="-128"/>
                <a:ea typeface="Arial Unicode MS" panose="020B0604020202020204" pitchFamily="34" charset="-128"/>
                <a:cs typeface="Arial Unicode MS" panose="020B0604020202020204" pitchFamily="34" charset="-128"/>
              </a:rPr>
              <a:t>WORK</a:t>
            </a:r>
            <a:r>
              <a:rPr lang="en-US" altLang="zh-TW" sz="1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1600" dirty="0">
                <a:solidFill>
                  <a:schemeClr val="accent1"/>
                </a:solidFill>
                <a:latin typeface="Arial Unicode MS" panose="020B0604020202020204" pitchFamily="34" charset="-128"/>
                <a:ea typeface="Arial Unicode MS" panose="020B0604020202020204" pitchFamily="34" charset="-128"/>
                <a:cs typeface="Arial Unicode MS" panose="020B0604020202020204" pitchFamily="34" charset="-128"/>
              </a:rPr>
              <a:t>FORCE</a:t>
            </a:r>
            <a:r>
              <a:rPr lang="en-US" altLang="zh-TW"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800" dirty="0">
                <a:solidFill>
                  <a:schemeClr val="accent1"/>
                </a:solidFill>
                <a:latin typeface="Arial Unicode MS" panose="020B0604020202020204" pitchFamily="34" charset="-128"/>
                <a:ea typeface="Arial Unicode MS" panose="020B0604020202020204" pitchFamily="34" charset="-128"/>
                <a:cs typeface="Arial Unicode MS" panose="020B0604020202020204" pitchFamily="34" charset="-128"/>
              </a:rPr>
              <a:t>道德行為</a:t>
            </a:r>
            <a:r>
              <a:rPr lang="zh-TW" altLang="en-US" sz="28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1600" dirty="0">
                <a:solidFill>
                  <a:schemeClr val="accent1"/>
                </a:solidFill>
                <a:latin typeface="Arial Unicode MS" panose="020B0604020202020204" pitchFamily="34" charset="-128"/>
                <a:ea typeface="Arial Unicode MS" panose="020B0604020202020204" pitchFamily="34" charset="-128"/>
                <a:cs typeface="Arial Unicode MS" panose="020B0604020202020204" pitchFamily="34" charset="-128"/>
              </a:rPr>
              <a:t>ETHICAL</a:t>
            </a:r>
            <a:r>
              <a:rPr lang="en-US" altLang="zh-TW" sz="1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1600" dirty="0">
                <a:solidFill>
                  <a:schemeClr val="accent1"/>
                </a:solidFill>
                <a:latin typeface="Arial Unicode MS" panose="020B0604020202020204" pitchFamily="34" charset="-128"/>
                <a:ea typeface="Arial Unicode MS" panose="020B0604020202020204" pitchFamily="34" charset="-128"/>
                <a:cs typeface="Arial Unicode MS" panose="020B0604020202020204" pitchFamily="34" charset="-128"/>
              </a:rPr>
              <a:t>BEHAVIOR</a:t>
            </a:r>
            <a:r>
              <a:rPr lang="en-US" altLang="zh-TW" sz="20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p>
        </p:txBody>
      </p:sp>
      <p:sp>
        <p:nvSpPr>
          <p:cNvPr id="30727" name="Text Box 6">
            <a:extLst>
              <a:ext uri="{FF2B5EF4-FFF2-40B4-BE49-F238E27FC236}">
                <a16:creationId xmlns:a16="http://schemas.microsoft.com/office/drawing/2014/main" id="{B5B8DA38-C13F-4365-8D25-2A53BE02BAF9}"/>
              </a:ext>
            </a:extLst>
          </p:cNvPr>
          <p:cNvSpPr txBox="1">
            <a:spLocks noChangeArrowheads="1"/>
          </p:cNvSpPr>
          <p:nvPr/>
        </p:nvSpPr>
        <p:spPr bwMode="auto">
          <a:xfrm>
            <a:off x="5292080" y="260648"/>
            <a:ext cx="3309386" cy="646331"/>
          </a:xfrm>
          <a:prstGeom prst="rect">
            <a:avLst/>
          </a:prstGeom>
          <a:noFill/>
          <a:ln>
            <a:noFill/>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spcBef>
                <a:spcPct val="50000"/>
              </a:spcBef>
            </a:pPr>
            <a:r>
              <a:rPr lang="en-US" altLang="zh-TW" sz="24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3600" b="1" dirty="0">
                <a:solidFill>
                  <a:srgbClr val="10F045"/>
                </a:solidFill>
                <a:latin typeface="Arial Unicode MS" panose="020B0604020202020204" pitchFamily="34" charset="-128"/>
                <a:ea typeface="Arial Unicode MS" panose="020B0604020202020204" pitchFamily="34" charset="-128"/>
                <a:cs typeface="Arial Unicode MS" panose="020B0604020202020204" pitchFamily="34" charset="-128"/>
              </a:rPr>
              <a:t>管理的中心</a:t>
            </a:r>
            <a:endParaRPr lang="zh-TW" altLang="en-US" sz="2400" b="1" dirty="0">
              <a:solidFill>
                <a:srgbClr val="10F045"/>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0728" name="Text Box 7">
            <a:extLst>
              <a:ext uri="{FF2B5EF4-FFF2-40B4-BE49-F238E27FC236}">
                <a16:creationId xmlns:a16="http://schemas.microsoft.com/office/drawing/2014/main" id="{05365F57-3EAF-48DD-9CAE-6EAE2CA79DAE}"/>
              </a:ext>
            </a:extLst>
          </p:cNvPr>
          <p:cNvSpPr txBox="1">
            <a:spLocks noChangeArrowheads="1"/>
          </p:cNvSpPr>
          <p:nvPr/>
        </p:nvSpPr>
        <p:spPr bwMode="auto">
          <a:xfrm>
            <a:off x="3733800" y="1524000"/>
            <a:ext cx="5257800" cy="1292225"/>
          </a:xfrm>
          <a:prstGeom prst="rect">
            <a:avLst/>
          </a:prstGeom>
          <a:noFill/>
          <a:ln w="9525">
            <a:solidFill>
              <a:schemeClr val="accent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zh-TW" altLang="en-US" sz="2600"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理解：個體</a:t>
            </a:r>
            <a:r>
              <a:rPr lang="en-US" altLang="zh-TW" sz="2600"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en-US" altLang="zh-TW" sz="2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600"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群體行為模式</a:t>
            </a:r>
            <a:r>
              <a:rPr lang="zh-TW" altLang="en-US" sz="2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600"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預測：管理活動所引起的行為表現</a:t>
            </a:r>
            <a:r>
              <a:rPr lang="zh-TW" altLang="en-US" sz="2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600"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使用理解</a:t>
            </a:r>
            <a:r>
              <a:rPr lang="zh-TW" altLang="en-US" sz="2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600"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a:t>
            </a:r>
            <a:r>
              <a:rPr lang="zh-TW" altLang="en-US" sz="2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600"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rPr>
              <a:t>預測</a:t>
            </a:r>
            <a:r>
              <a:rPr lang="zh-TW" altLang="en-US" sz="2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600"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a:t>
            </a:r>
            <a:r>
              <a:rPr lang="zh-TW" altLang="en-US" sz="26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 </a:t>
            </a:r>
            <a:r>
              <a:rPr lang="zh-TW" altLang="en-US" sz="2600"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sym typeface="Symbol" panose="05050102010706020507" pitchFamily="18" charset="2"/>
              </a:rPr>
              <a:t>進行管理</a:t>
            </a:r>
            <a:endParaRPr lang="zh-TW" altLang="en-US" sz="2600" dirty="0">
              <a:solidFill>
                <a:srgbClr val="00FF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0729" name="Line 8">
            <a:extLst>
              <a:ext uri="{FF2B5EF4-FFF2-40B4-BE49-F238E27FC236}">
                <a16:creationId xmlns:a16="http://schemas.microsoft.com/office/drawing/2014/main" id="{AF326896-209A-4C84-9113-CE493968F355}"/>
              </a:ext>
            </a:extLst>
          </p:cNvPr>
          <p:cNvSpPr>
            <a:spLocks noChangeShapeType="1"/>
          </p:cNvSpPr>
          <p:nvPr/>
        </p:nvSpPr>
        <p:spPr bwMode="auto">
          <a:xfrm>
            <a:off x="6934200" y="990600"/>
            <a:ext cx="0" cy="457200"/>
          </a:xfrm>
          <a:prstGeom prst="line">
            <a:avLst/>
          </a:prstGeom>
          <a:noFill/>
          <a:ln w="381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0730" name="Rectangle 9">
            <a:extLst>
              <a:ext uri="{FF2B5EF4-FFF2-40B4-BE49-F238E27FC236}">
                <a16:creationId xmlns:a16="http://schemas.microsoft.com/office/drawing/2014/main" id="{B6DE6747-DF63-49C3-80DA-5CD1BBEDC66F}"/>
              </a:ext>
            </a:extLst>
          </p:cNvPr>
          <p:cNvSpPr>
            <a:spLocks noChangeArrowheads="1"/>
          </p:cNvSpPr>
          <p:nvPr/>
        </p:nvSpPr>
        <p:spPr bwMode="auto">
          <a:xfrm>
            <a:off x="6477000" y="3467100"/>
            <a:ext cx="1219200" cy="533400"/>
          </a:xfrm>
          <a:prstGeom prst="rect">
            <a:avLst/>
          </a:prstGeom>
          <a:noFill/>
          <a:ln w="38100">
            <a:solidFill>
              <a:schemeClr val="fo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3600" b="1">
                <a:latin typeface="Arial Unicode MS" panose="020B0604020202020204" pitchFamily="34" charset="-128"/>
                <a:ea typeface="Arial Unicode MS" panose="020B0604020202020204" pitchFamily="34" charset="-128"/>
                <a:cs typeface="Arial Unicode MS" panose="020B0604020202020204" pitchFamily="34" charset="-128"/>
              </a:rPr>
              <a:t>內容</a:t>
            </a:r>
          </a:p>
        </p:txBody>
      </p:sp>
      <p:sp>
        <p:nvSpPr>
          <p:cNvPr id="30731" name="Text Box 10">
            <a:extLst>
              <a:ext uri="{FF2B5EF4-FFF2-40B4-BE49-F238E27FC236}">
                <a16:creationId xmlns:a16="http://schemas.microsoft.com/office/drawing/2014/main" id="{13F919ED-5648-48C9-91DC-B3F807A50258}"/>
              </a:ext>
            </a:extLst>
          </p:cNvPr>
          <p:cNvSpPr txBox="1">
            <a:spLocks noChangeArrowheads="1"/>
          </p:cNvSpPr>
          <p:nvPr/>
        </p:nvSpPr>
        <p:spPr bwMode="auto">
          <a:xfrm>
            <a:off x="6705600" y="441960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TW" sz="24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Cont. Pg.7</a:t>
            </a:r>
          </a:p>
        </p:txBody>
      </p:sp>
      <p:sp>
        <p:nvSpPr>
          <p:cNvPr id="30732" name="Line 11">
            <a:extLst>
              <a:ext uri="{FF2B5EF4-FFF2-40B4-BE49-F238E27FC236}">
                <a16:creationId xmlns:a16="http://schemas.microsoft.com/office/drawing/2014/main" id="{6A3F65B1-4374-44C2-8CEE-758B2D11DD8E}"/>
              </a:ext>
            </a:extLst>
          </p:cNvPr>
          <p:cNvSpPr>
            <a:spLocks noChangeShapeType="1"/>
          </p:cNvSpPr>
          <p:nvPr/>
        </p:nvSpPr>
        <p:spPr bwMode="auto">
          <a:xfrm flipH="1">
            <a:off x="1524000" y="1143000"/>
            <a:ext cx="68580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0733" name="Line 12">
            <a:extLst>
              <a:ext uri="{FF2B5EF4-FFF2-40B4-BE49-F238E27FC236}">
                <a16:creationId xmlns:a16="http://schemas.microsoft.com/office/drawing/2014/main" id="{250549B5-50BC-4DE1-8A77-2B98033F6202}"/>
              </a:ext>
            </a:extLst>
          </p:cNvPr>
          <p:cNvSpPr>
            <a:spLocks noChangeShapeType="1"/>
          </p:cNvSpPr>
          <p:nvPr/>
        </p:nvSpPr>
        <p:spPr bwMode="auto">
          <a:xfrm>
            <a:off x="1371600" y="2362200"/>
            <a:ext cx="0" cy="381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0734" name="Line 13">
            <a:extLst>
              <a:ext uri="{FF2B5EF4-FFF2-40B4-BE49-F238E27FC236}">
                <a16:creationId xmlns:a16="http://schemas.microsoft.com/office/drawing/2014/main" id="{549A51DD-9F80-4816-900C-A8B515071E31}"/>
              </a:ext>
            </a:extLst>
          </p:cNvPr>
          <p:cNvSpPr>
            <a:spLocks noChangeShapeType="1"/>
          </p:cNvSpPr>
          <p:nvPr/>
        </p:nvSpPr>
        <p:spPr bwMode="auto">
          <a:xfrm>
            <a:off x="3276600" y="1066800"/>
            <a:ext cx="0" cy="26670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0735" name="Line 14">
            <a:extLst>
              <a:ext uri="{FF2B5EF4-FFF2-40B4-BE49-F238E27FC236}">
                <a16:creationId xmlns:a16="http://schemas.microsoft.com/office/drawing/2014/main" id="{40C2619B-2CBD-4DC0-B252-2EDB98939C44}"/>
              </a:ext>
            </a:extLst>
          </p:cNvPr>
          <p:cNvSpPr>
            <a:spLocks noChangeShapeType="1"/>
          </p:cNvSpPr>
          <p:nvPr/>
        </p:nvSpPr>
        <p:spPr bwMode="auto">
          <a:xfrm>
            <a:off x="3276600" y="3733800"/>
            <a:ext cx="3124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ustDataLst>
      <p:tags r:id="rId1"/>
    </p:custData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1" name="Rectangle 2">
            <a:extLst>
              <a:ext uri="{FF2B5EF4-FFF2-40B4-BE49-F238E27FC236}">
                <a16:creationId xmlns:a16="http://schemas.microsoft.com/office/drawing/2014/main" id="{A347A319-9FA3-4532-A7A1-078B75923362}"/>
              </a:ext>
            </a:extLst>
          </p:cNvPr>
          <p:cNvSpPr>
            <a:spLocks noGrp="1" noChangeArrowheads="1"/>
          </p:cNvSpPr>
          <p:nvPr>
            <p:ph type="subTitle" idx="1"/>
          </p:nvPr>
        </p:nvSpPr>
        <p:spPr bwMode="auto">
          <a:xfrm>
            <a:off x="609600" y="1533872"/>
            <a:ext cx="7543800" cy="434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77850" indent="-577850" algn="just" eaLnBrk="1" hangingPunct="1">
              <a:buFontTx/>
              <a:buChar char="•"/>
            </a:pPr>
            <a:r>
              <a:rPr lang="en-US" altLang="zh-CN">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a:latin typeface="Arial Unicode MS" panose="020B0604020202020204" pitchFamily="34" charset="-128"/>
                <a:ea typeface="Arial Unicode MS" panose="020B0604020202020204" pitchFamily="34" charset="-128"/>
                <a:cs typeface="Arial Unicode MS" panose="020B0604020202020204" pitchFamily="34" charset="-128"/>
              </a:rPr>
              <a:t>群体共識的建立(愿景、目標、任務)</a:t>
            </a:r>
          </a:p>
          <a:p>
            <a:pPr marL="577850" indent="-577850" algn="just" eaLnBrk="1" hangingPunct="1">
              <a:buFontTx/>
              <a:buChar char="•"/>
            </a:pPr>
            <a:r>
              <a:rPr lang="en-US" altLang="zh-CN">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a:latin typeface="Arial Unicode MS" panose="020B0604020202020204" pitchFamily="34" charset="-128"/>
                <a:ea typeface="Arial Unicode MS" panose="020B0604020202020204" pitchFamily="34" charset="-128"/>
                <a:cs typeface="Arial Unicode MS" panose="020B0604020202020204" pitchFamily="34" charset="-128"/>
              </a:rPr>
              <a:t>授權</a:t>
            </a:r>
          </a:p>
          <a:p>
            <a:pPr marL="577850" indent="-577850" algn="just" eaLnBrk="1" hangingPunct="1">
              <a:buFontTx/>
              <a:buChar char="•"/>
            </a:pPr>
            <a:r>
              <a:rPr lang="en-US" altLang="zh-CN">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a:latin typeface="Arial Unicode MS" panose="020B0604020202020204" pitchFamily="34" charset="-128"/>
                <a:ea typeface="Arial Unicode MS" panose="020B0604020202020204" pitchFamily="34" charset="-128"/>
                <a:cs typeface="Arial Unicode MS" panose="020B0604020202020204" pitchFamily="34" charset="-128"/>
              </a:rPr>
              <a:t>聯合、結盟、合作</a:t>
            </a:r>
          </a:p>
          <a:p>
            <a:pPr marL="577850" indent="-577850" algn="just" eaLnBrk="1" hangingPunct="1">
              <a:buFontTx/>
              <a:buChar char="•"/>
            </a:pPr>
            <a:r>
              <a:rPr lang="en-US" altLang="zh-CN">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a:latin typeface="Arial Unicode MS" panose="020B0604020202020204" pitchFamily="34" charset="-128"/>
                <a:ea typeface="Arial Unicode MS" panose="020B0604020202020204" pitchFamily="34" charset="-128"/>
                <a:cs typeface="Arial Unicode MS" panose="020B0604020202020204" pitchFamily="34" charset="-128"/>
              </a:rPr>
              <a:t>决策層的權力核心及權限</a:t>
            </a:r>
          </a:p>
          <a:p>
            <a:pPr marL="577850" indent="-577850" algn="just" eaLnBrk="1" hangingPunct="1">
              <a:buFontTx/>
              <a:buChar char="•"/>
            </a:pPr>
            <a:r>
              <a:rPr lang="en-US" altLang="zh-CN">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a:latin typeface="Arial Unicode MS" panose="020B0604020202020204" pitchFamily="34" charset="-128"/>
                <a:ea typeface="Arial Unicode MS" panose="020B0604020202020204" pitchFamily="34" charset="-128"/>
                <a:cs typeface="Arial Unicode MS" panose="020B0604020202020204" pitchFamily="34" charset="-128"/>
              </a:rPr>
              <a:t>信息的控制</a:t>
            </a:r>
          </a:p>
          <a:p>
            <a:pPr marL="577850" indent="-577850" algn="just" eaLnBrk="1" hangingPunct="1">
              <a:buFontTx/>
              <a:buChar char="•"/>
            </a:pPr>
            <a:r>
              <a:rPr lang="en-US" altLang="zh-CN">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a:latin typeface="Arial Unicode MS" panose="020B0604020202020204" pitchFamily="34" charset="-128"/>
                <a:ea typeface="Arial Unicode MS" panose="020B0604020202020204" pitchFamily="34" charset="-128"/>
                <a:cs typeface="Arial Unicode MS" panose="020B0604020202020204" pitchFamily="34" charset="-128"/>
              </a:rPr>
              <a:t>競爭性的策略、</a:t>
            </a:r>
            <a:r>
              <a:rPr lang="en-US" altLang="zh-CN">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a:latin typeface="Arial Unicode MS" panose="020B0604020202020204" pitchFamily="34" charset="-128"/>
                <a:ea typeface="Arial Unicode MS" panose="020B0604020202020204" pitchFamily="34" charset="-128"/>
                <a:cs typeface="Arial Unicode MS" panose="020B0604020202020204" pitchFamily="34" charset="-128"/>
              </a:rPr>
              <a:t>追求双嬴</a:t>
            </a:r>
            <a:r>
              <a:rPr lang="en-US" altLang="zh-CN">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p>
        </p:txBody>
      </p:sp>
      <p:sp>
        <p:nvSpPr>
          <p:cNvPr id="196612" name="Text Box 3">
            <a:extLst>
              <a:ext uri="{FF2B5EF4-FFF2-40B4-BE49-F238E27FC236}">
                <a16:creationId xmlns:a16="http://schemas.microsoft.com/office/drawing/2014/main" id="{C7341E8F-3D47-4979-A998-6EC179989051}"/>
              </a:ext>
            </a:extLst>
          </p:cNvPr>
          <p:cNvSpPr txBox="1">
            <a:spLocks noChangeArrowheads="1"/>
          </p:cNvSpPr>
          <p:nvPr/>
        </p:nvSpPr>
        <p:spPr bwMode="auto">
          <a:xfrm>
            <a:off x="457200" y="428972"/>
            <a:ext cx="8229600" cy="710067"/>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just">
              <a:spcBef>
                <a:spcPct val="20000"/>
              </a:spcBef>
            </a:pPr>
            <a:r>
              <a:rPr kumimoji="0" lang="en-US" altLang="zh-CN" sz="40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(十三)</a:t>
            </a:r>
            <a:r>
              <a:rPr kumimoji="0" lang="en-US" altLang="zh-CN" sz="40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40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增加企業實力的手段:</a:t>
            </a:r>
            <a:endParaRPr kumimoji="0" lang="en-US" altLang="zh-TW" sz="40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ustDataLst>
      <p:tags r:id="rId1"/>
    </p:custData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11">
            <a:extLst>
              <a:ext uri="{FF2B5EF4-FFF2-40B4-BE49-F238E27FC236}">
                <a16:creationId xmlns:a16="http://schemas.microsoft.com/office/drawing/2014/main" id="{EC453172-AA97-42F9-92E6-30A1431727E3}"/>
              </a:ext>
            </a:extLst>
          </p:cNvPr>
          <p:cNvSpPr>
            <a:spLocks noGrp="1" noChangeArrowheads="1"/>
          </p:cNvSpPr>
          <p:nvPr>
            <p:ph type="ctr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kumimoji="0" lang="en-US" altLang="zh-CN" sz="16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交互作用分析</a:t>
            </a:r>
            <a:endParaRPr kumimoji="0" lang="zh-TW" altLang="en-US" sz="16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98659" name="Rectangle 2">
            <a:extLst>
              <a:ext uri="{FF2B5EF4-FFF2-40B4-BE49-F238E27FC236}">
                <a16:creationId xmlns:a16="http://schemas.microsoft.com/office/drawing/2014/main" id="{BF8D5760-79EF-4322-8F79-2756BF5E53CF}"/>
              </a:ext>
            </a:extLst>
          </p:cNvPr>
          <p:cNvSpPr>
            <a:spLocks noGrp="1" noChangeArrowheads="1"/>
          </p:cNvSpPr>
          <p:nvPr>
            <p:ph type="subTitle" idx="1"/>
          </p:nvPr>
        </p:nvSpPr>
        <p:spPr bwMode="auto">
          <a:xfrm>
            <a:off x="723900" y="1752600"/>
            <a:ext cx="7696200" cy="2743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eaLnBrk="1" hangingPunct="1"/>
            <a:r>
              <a:rPr lang="en-US" altLang="zh-CN" sz="3600">
                <a:latin typeface="Arial Unicode MS" panose="020B0604020202020204" pitchFamily="34" charset="-128"/>
                <a:ea typeface="Arial Unicode MS" panose="020B0604020202020204" pitchFamily="34" charset="-128"/>
                <a:cs typeface="Arial Unicode MS" panose="020B0604020202020204" pitchFamily="34" charset="-128"/>
              </a:rPr>
              <a:t>研究人們是以堅决還是非堅决的方式相互影响,當一个人對另一个人做出回應時，存在一種社會交</a:t>
            </a:r>
            <a:r>
              <a:rPr lang="en-US" altLang="zh-CN" sz="36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600">
                <a:latin typeface="Arial Unicode MS" panose="020B0604020202020204" pitchFamily="34" charset="-128"/>
                <a:ea typeface="Arial Unicode MS" panose="020B0604020202020204" pitchFamily="34" charset="-128"/>
                <a:cs typeface="Arial Unicode MS" panose="020B0604020202020204" pitchFamily="34" charset="-128"/>
              </a:rPr>
              <a:t>互作用</a:t>
            </a:r>
            <a:r>
              <a:rPr lang="en-US" altLang="zh-CN" sz="36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sz="3600">
                <a:latin typeface="Arial Unicode MS" panose="020B0604020202020204" pitchFamily="34" charset="-128"/>
                <a:ea typeface="Arial Unicode MS" panose="020B0604020202020204" pitchFamily="34" charset="-128"/>
                <a:cs typeface="Arial Unicode MS" panose="020B0604020202020204" pitchFamily="34" charset="-128"/>
              </a:rPr>
              <a:t>。</a:t>
            </a:r>
          </a:p>
        </p:txBody>
      </p:sp>
      <p:sp>
        <p:nvSpPr>
          <p:cNvPr id="198660" name="Text Box 3">
            <a:extLst>
              <a:ext uri="{FF2B5EF4-FFF2-40B4-BE49-F238E27FC236}">
                <a16:creationId xmlns:a16="http://schemas.microsoft.com/office/drawing/2014/main" id="{6F9B56F3-4806-4A23-AC44-A2ECCA23D103}"/>
              </a:ext>
            </a:extLst>
          </p:cNvPr>
          <p:cNvSpPr txBox="1">
            <a:spLocks noChangeArrowheads="1"/>
          </p:cNvSpPr>
          <p:nvPr/>
        </p:nvSpPr>
        <p:spPr bwMode="auto">
          <a:xfrm>
            <a:off x="685800" y="548680"/>
            <a:ext cx="7848600" cy="771623"/>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just">
              <a:spcBef>
                <a:spcPct val="20000"/>
              </a:spcBef>
            </a:pPr>
            <a:r>
              <a:rPr kumimoji="0" lang="en-US" altLang="zh-CN" sz="4400" dirty="0" err="1">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交互作用分析</a:t>
            </a:r>
            <a:r>
              <a:rPr kumimoji="0" lang="en-US" altLang="zh-CN" sz="24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(Transactional</a:t>
            </a:r>
            <a:r>
              <a:rPr kumimoji="0" lang="en-US" altLang="zh-CN" sz="24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2400" dirty="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Analysis)</a:t>
            </a:r>
            <a:endParaRPr lang="en-US" altLang="zh-TW"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ustDataLst>
      <p:tags r:id="rId1"/>
    </p:custData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a:extLst>
              <a:ext uri="{FF2B5EF4-FFF2-40B4-BE49-F238E27FC236}">
                <a16:creationId xmlns:a16="http://schemas.microsoft.com/office/drawing/2014/main" id="{AB561515-3DC5-48F6-BE65-559652782F14}"/>
              </a:ext>
            </a:extLst>
          </p:cNvPr>
          <p:cNvSpPr>
            <a:spLocks noGrp="1" noChangeArrowheads="1"/>
          </p:cNvSpPr>
          <p:nvPr>
            <p:ph type="title"/>
          </p:nvPr>
        </p:nvSpPr>
        <p:spPr bwMode="auto">
          <a:xfrm>
            <a:off x="685800" y="304800"/>
            <a:ext cx="7772400" cy="1143000"/>
          </a:xfrm>
          <a:noFill/>
          <a:ln>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1" hangingPunct="1"/>
            <a:r>
              <a:rPr lang="en-US" altLang="zh-CN" sz="4800">
                <a:latin typeface="Arial Unicode MS" panose="020B0604020202020204" pitchFamily="34" charset="-128"/>
                <a:ea typeface="Arial Unicode MS" panose="020B0604020202020204" pitchFamily="34" charset="-128"/>
                <a:cs typeface="Arial Unicode MS" panose="020B0604020202020204" pitchFamily="34" charset="-128"/>
              </a:rPr>
              <a:t>互 補 式 交 互 作 用</a:t>
            </a:r>
          </a:p>
        </p:txBody>
      </p:sp>
      <p:sp>
        <p:nvSpPr>
          <p:cNvPr id="200707" name="Rectangle 3">
            <a:extLst>
              <a:ext uri="{FF2B5EF4-FFF2-40B4-BE49-F238E27FC236}">
                <a16:creationId xmlns:a16="http://schemas.microsoft.com/office/drawing/2014/main" id="{95A94D75-DC75-406E-925D-BC2B1C0589DC}"/>
              </a:ext>
            </a:extLst>
          </p:cNvPr>
          <p:cNvSpPr>
            <a:spLocks noGrp="1" noChangeArrowheads="1"/>
          </p:cNvSpPr>
          <p:nvPr>
            <p:ph type="body" idx="1"/>
          </p:nvPr>
        </p:nvSpPr>
        <p:spPr bwMode="auto">
          <a:xfrm>
            <a:off x="685800" y="1447800"/>
            <a:ext cx="7772400" cy="457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r>
              <a:rPr lang="en-US" altLang="zh-CN">
                <a:latin typeface="Arial Unicode MS" panose="020B0604020202020204" pitchFamily="34" charset="-128"/>
                <a:ea typeface="Arial Unicode MS" panose="020B0604020202020204" pitchFamily="34" charset="-128"/>
                <a:cs typeface="Arial Unicode MS" panose="020B0604020202020204" pitchFamily="34" charset="-128"/>
              </a:rPr>
              <a:t>S=刺激   R=反應</a:t>
            </a:r>
          </a:p>
        </p:txBody>
      </p:sp>
      <p:sp>
        <p:nvSpPr>
          <p:cNvPr id="200708" name="Oval 4">
            <a:extLst>
              <a:ext uri="{FF2B5EF4-FFF2-40B4-BE49-F238E27FC236}">
                <a16:creationId xmlns:a16="http://schemas.microsoft.com/office/drawing/2014/main" id="{73594776-14AD-4849-8247-041250EC8975}"/>
              </a:ext>
            </a:extLst>
          </p:cNvPr>
          <p:cNvSpPr>
            <a:spLocks noChangeArrowheads="1"/>
          </p:cNvSpPr>
          <p:nvPr/>
        </p:nvSpPr>
        <p:spPr bwMode="auto">
          <a:xfrm>
            <a:off x="1828800" y="2667000"/>
            <a:ext cx="1371600" cy="762000"/>
          </a:xfrm>
          <a:prstGeom prst="ellipse">
            <a:avLst/>
          </a:prstGeom>
          <a:solidFill>
            <a:srgbClr val="00FFFF"/>
          </a:solidFill>
          <a:ln w="38100">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00709" name="Oval 5">
            <a:extLst>
              <a:ext uri="{FF2B5EF4-FFF2-40B4-BE49-F238E27FC236}">
                <a16:creationId xmlns:a16="http://schemas.microsoft.com/office/drawing/2014/main" id="{746D1CE3-7FB0-4BD9-9C5D-2D27C79FD4A8}"/>
              </a:ext>
            </a:extLst>
          </p:cNvPr>
          <p:cNvSpPr>
            <a:spLocks noChangeArrowheads="1"/>
          </p:cNvSpPr>
          <p:nvPr/>
        </p:nvSpPr>
        <p:spPr bwMode="auto">
          <a:xfrm>
            <a:off x="1752600" y="3733800"/>
            <a:ext cx="1371600" cy="838200"/>
          </a:xfrm>
          <a:prstGeom prst="ellipse">
            <a:avLst/>
          </a:prstGeom>
          <a:solidFill>
            <a:srgbClr val="00FFFF"/>
          </a:solidFill>
          <a:ln w="38100">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00710" name="Oval 6">
            <a:extLst>
              <a:ext uri="{FF2B5EF4-FFF2-40B4-BE49-F238E27FC236}">
                <a16:creationId xmlns:a16="http://schemas.microsoft.com/office/drawing/2014/main" id="{8896E1F5-8493-4AF2-8270-0AEB9278AA8A}"/>
              </a:ext>
            </a:extLst>
          </p:cNvPr>
          <p:cNvSpPr>
            <a:spLocks noChangeArrowheads="1"/>
          </p:cNvSpPr>
          <p:nvPr/>
        </p:nvSpPr>
        <p:spPr bwMode="auto">
          <a:xfrm>
            <a:off x="1828800" y="4800600"/>
            <a:ext cx="1447800" cy="914400"/>
          </a:xfrm>
          <a:prstGeom prst="ellipse">
            <a:avLst/>
          </a:prstGeom>
          <a:solidFill>
            <a:srgbClr val="00FFFF"/>
          </a:solidFill>
          <a:ln w="38100">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00711" name="Text Box 7">
            <a:extLst>
              <a:ext uri="{FF2B5EF4-FFF2-40B4-BE49-F238E27FC236}">
                <a16:creationId xmlns:a16="http://schemas.microsoft.com/office/drawing/2014/main" id="{8D5BB845-02AB-4161-BCDC-46CE8070F83F}"/>
              </a:ext>
            </a:extLst>
          </p:cNvPr>
          <p:cNvSpPr txBox="1">
            <a:spLocks noChangeArrowheads="1"/>
          </p:cNvSpPr>
          <p:nvPr/>
        </p:nvSpPr>
        <p:spPr bwMode="auto">
          <a:xfrm>
            <a:off x="1905000" y="2819400"/>
            <a:ext cx="1219200" cy="525401"/>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8100">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CN" sz="28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家 長</a:t>
            </a:r>
          </a:p>
        </p:txBody>
      </p:sp>
      <p:sp>
        <p:nvSpPr>
          <p:cNvPr id="200712" name="Text Box 8">
            <a:extLst>
              <a:ext uri="{FF2B5EF4-FFF2-40B4-BE49-F238E27FC236}">
                <a16:creationId xmlns:a16="http://schemas.microsoft.com/office/drawing/2014/main" id="{A821433D-63C6-4681-A44F-F28FEDB1FF7B}"/>
              </a:ext>
            </a:extLst>
          </p:cNvPr>
          <p:cNvSpPr txBox="1">
            <a:spLocks noChangeArrowheads="1"/>
          </p:cNvSpPr>
          <p:nvPr/>
        </p:nvSpPr>
        <p:spPr bwMode="auto">
          <a:xfrm>
            <a:off x="5715000" y="2971800"/>
            <a:ext cx="1219200" cy="525401"/>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8100">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CN" sz="28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家 長</a:t>
            </a:r>
          </a:p>
        </p:txBody>
      </p:sp>
      <p:sp>
        <p:nvSpPr>
          <p:cNvPr id="200713" name="Text Box 9">
            <a:extLst>
              <a:ext uri="{FF2B5EF4-FFF2-40B4-BE49-F238E27FC236}">
                <a16:creationId xmlns:a16="http://schemas.microsoft.com/office/drawing/2014/main" id="{1ABACD87-78A8-4370-BF37-666B80CF9E92}"/>
              </a:ext>
            </a:extLst>
          </p:cNvPr>
          <p:cNvSpPr txBox="1">
            <a:spLocks noChangeArrowheads="1"/>
          </p:cNvSpPr>
          <p:nvPr/>
        </p:nvSpPr>
        <p:spPr bwMode="auto">
          <a:xfrm>
            <a:off x="1905000" y="3962400"/>
            <a:ext cx="1371600" cy="525401"/>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8100">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CN" sz="28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 成 人</a:t>
            </a:r>
          </a:p>
        </p:txBody>
      </p:sp>
      <p:sp>
        <p:nvSpPr>
          <p:cNvPr id="200714" name="Text Box 10">
            <a:extLst>
              <a:ext uri="{FF2B5EF4-FFF2-40B4-BE49-F238E27FC236}">
                <a16:creationId xmlns:a16="http://schemas.microsoft.com/office/drawing/2014/main" id="{BE8FFE7F-EDCF-43D9-A2A8-A885684B9211}"/>
              </a:ext>
            </a:extLst>
          </p:cNvPr>
          <p:cNvSpPr txBox="1">
            <a:spLocks noChangeArrowheads="1"/>
          </p:cNvSpPr>
          <p:nvPr/>
        </p:nvSpPr>
        <p:spPr bwMode="auto">
          <a:xfrm>
            <a:off x="2057400" y="5105400"/>
            <a:ext cx="1066800" cy="525401"/>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8100">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CN" sz="28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儿童</a:t>
            </a:r>
          </a:p>
        </p:txBody>
      </p:sp>
      <p:sp>
        <p:nvSpPr>
          <p:cNvPr id="200715" name="Line 11">
            <a:extLst>
              <a:ext uri="{FF2B5EF4-FFF2-40B4-BE49-F238E27FC236}">
                <a16:creationId xmlns:a16="http://schemas.microsoft.com/office/drawing/2014/main" id="{ECF27B32-B901-4B49-B679-052170BE6B32}"/>
              </a:ext>
            </a:extLst>
          </p:cNvPr>
          <p:cNvSpPr>
            <a:spLocks noChangeShapeType="1"/>
          </p:cNvSpPr>
          <p:nvPr/>
        </p:nvSpPr>
        <p:spPr bwMode="auto">
          <a:xfrm flipH="1" flipV="1">
            <a:off x="3200400" y="3276600"/>
            <a:ext cx="1981200" cy="2209800"/>
          </a:xfrm>
          <a:prstGeom prst="line">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00716" name="Line 12">
            <a:extLst>
              <a:ext uri="{FF2B5EF4-FFF2-40B4-BE49-F238E27FC236}">
                <a16:creationId xmlns:a16="http://schemas.microsoft.com/office/drawing/2014/main" id="{EF561D3E-184F-42B2-B9B6-286C511283C4}"/>
              </a:ext>
            </a:extLst>
          </p:cNvPr>
          <p:cNvSpPr>
            <a:spLocks noChangeShapeType="1"/>
          </p:cNvSpPr>
          <p:nvPr/>
        </p:nvSpPr>
        <p:spPr bwMode="auto">
          <a:xfrm>
            <a:off x="3390900" y="3048000"/>
            <a:ext cx="1866900" cy="2057400"/>
          </a:xfrm>
          <a:prstGeom prst="line">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00717" name="Text Box 13">
            <a:extLst>
              <a:ext uri="{FF2B5EF4-FFF2-40B4-BE49-F238E27FC236}">
                <a16:creationId xmlns:a16="http://schemas.microsoft.com/office/drawing/2014/main" id="{539AF593-E719-45CB-964C-A27A4D9BEF02}"/>
              </a:ext>
            </a:extLst>
          </p:cNvPr>
          <p:cNvSpPr txBox="1">
            <a:spLocks noChangeArrowheads="1"/>
          </p:cNvSpPr>
          <p:nvPr/>
        </p:nvSpPr>
        <p:spPr bwMode="auto">
          <a:xfrm>
            <a:off x="3733800" y="4343400"/>
            <a:ext cx="838200" cy="525401"/>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8100">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CN" sz="2800">
                <a:latin typeface="Arial Unicode MS" panose="020B0604020202020204" pitchFamily="34" charset="-128"/>
                <a:ea typeface="Arial Unicode MS" panose="020B0604020202020204" pitchFamily="34" charset="-128"/>
                <a:cs typeface="Arial Unicode MS" panose="020B0604020202020204" pitchFamily="34" charset="-128"/>
              </a:rPr>
              <a:t>R</a:t>
            </a:r>
          </a:p>
        </p:txBody>
      </p:sp>
      <p:sp>
        <p:nvSpPr>
          <p:cNvPr id="200718" name="Text Box 14">
            <a:extLst>
              <a:ext uri="{FF2B5EF4-FFF2-40B4-BE49-F238E27FC236}">
                <a16:creationId xmlns:a16="http://schemas.microsoft.com/office/drawing/2014/main" id="{601DD44A-D93D-41DF-AA9F-CD07AF874166}"/>
              </a:ext>
            </a:extLst>
          </p:cNvPr>
          <p:cNvSpPr txBox="1">
            <a:spLocks noChangeArrowheads="1"/>
          </p:cNvSpPr>
          <p:nvPr/>
        </p:nvSpPr>
        <p:spPr bwMode="auto">
          <a:xfrm>
            <a:off x="4191000" y="3429000"/>
            <a:ext cx="762000" cy="525401"/>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8100">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CN" sz="2800">
                <a:latin typeface="Arial Unicode MS" panose="020B0604020202020204" pitchFamily="34" charset="-128"/>
                <a:ea typeface="Arial Unicode MS" panose="020B0604020202020204" pitchFamily="34" charset="-128"/>
                <a:cs typeface="Arial Unicode MS" panose="020B0604020202020204" pitchFamily="34" charset="-128"/>
              </a:rPr>
              <a:t>S</a:t>
            </a:r>
          </a:p>
        </p:txBody>
      </p:sp>
      <p:sp>
        <p:nvSpPr>
          <p:cNvPr id="200719" name="Text Box 15">
            <a:extLst>
              <a:ext uri="{FF2B5EF4-FFF2-40B4-BE49-F238E27FC236}">
                <a16:creationId xmlns:a16="http://schemas.microsoft.com/office/drawing/2014/main" id="{5ECB6D3A-9172-482C-9FA7-564D4EC1EC9D}"/>
              </a:ext>
            </a:extLst>
          </p:cNvPr>
          <p:cNvSpPr txBox="1">
            <a:spLocks noChangeArrowheads="1"/>
          </p:cNvSpPr>
          <p:nvPr/>
        </p:nvSpPr>
        <p:spPr bwMode="auto">
          <a:xfrm>
            <a:off x="2057400" y="2057400"/>
            <a:ext cx="1385888" cy="525401"/>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8100">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CN" sz="28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主 管</a:t>
            </a:r>
          </a:p>
        </p:txBody>
      </p:sp>
      <p:sp>
        <p:nvSpPr>
          <p:cNvPr id="200720" name="Text Box 16">
            <a:extLst>
              <a:ext uri="{FF2B5EF4-FFF2-40B4-BE49-F238E27FC236}">
                <a16:creationId xmlns:a16="http://schemas.microsoft.com/office/drawing/2014/main" id="{BB2C3589-83BE-4A59-A0B2-748F96B80E91}"/>
              </a:ext>
            </a:extLst>
          </p:cNvPr>
          <p:cNvSpPr txBox="1">
            <a:spLocks noChangeArrowheads="1"/>
          </p:cNvSpPr>
          <p:nvPr/>
        </p:nvSpPr>
        <p:spPr bwMode="auto">
          <a:xfrm>
            <a:off x="5410200" y="1981200"/>
            <a:ext cx="1219200" cy="525401"/>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8100">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CN" sz="28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員 工</a:t>
            </a:r>
          </a:p>
        </p:txBody>
      </p:sp>
      <p:sp>
        <p:nvSpPr>
          <p:cNvPr id="200721" name="Oval 17">
            <a:extLst>
              <a:ext uri="{FF2B5EF4-FFF2-40B4-BE49-F238E27FC236}">
                <a16:creationId xmlns:a16="http://schemas.microsoft.com/office/drawing/2014/main" id="{2832E908-99AA-4E77-A96F-F9B65770A44C}"/>
              </a:ext>
            </a:extLst>
          </p:cNvPr>
          <p:cNvSpPr>
            <a:spLocks noChangeArrowheads="1"/>
          </p:cNvSpPr>
          <p:nvPr/>
        </p:nvSpPr>
        <p:spPr bwMode="auto">
          <a:xfrm>
            <a:off x="5105400" y="2667000"/>
            <a:ext cx="1371600" cy="762000"/>
          </a:xfrm>
          <a:prstGeom prst="ellipse">
            <a:avLst/>
          </a:prstGeom>
          <a:solidFill>
            <a:srgbClr val="00FFFF"/>
          </a:solidFill>
          <a:ln w="38100">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00722" name="Oval 18">
            <a:extLst>
              <a:ext uri="{FF2B5EF4-FFF2-40B4-BE49-F238E27FC236}">
                <a16:creationId xmlns:a16="http://schemas.microsoft.com/office/drawing/2014/main" id="{F721902E-A475-4FD6-AEF5-77D6BFFBF573}"/>
              </a:ext>
            </a:extLst>
          </p:cNvPr>
          <p:cNvSpPr>
            <a:spLocks noChangeArrowheads="1"/>
          </p:cNvSpPr>
          <p:nvPr/>
        </p:nvSpPr>
        <p:spPr bwMode="auto">
          <a:xfrm>
            <a:off x="5105400" y="3733800"/>
            <a:ext cx="1371600" cy="838200"/>
          </a:xfrm>
          <a:prstGeom prst="ellipse">
            <a:avLst/>
          </a:prstGeom>
          <a:solidFill>
            <a:srgbClr val="00FFFF"/>
          </a:solidFill>
          <a:ln w="38100">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00723" name="Oval 19">
            <a:extLst>
              <a:ext uri="{FF2B5EF4-FFF2-40B4-BE49-F238E27FC236}">
                <a16:creationId xmlns:a16="http://schemas.microsoft.com/office/drawing/2014/main" id="{B5FE0684-FC91-47E1-BBA6-8D2914E6E78A}"/>
              </a:ext>
            </a:extLst>
          </p:cNvPr>
          <p:cNvSpPr>
            <a:spLocks noChangeArrowheads="1"/>
          </p:cNvSpPr>
          <p:nvPr/>
        </p:nvSpPr>
        <p:spPr bwMode="auto">
          <a:xfrm>
            <a:off x="5181600" y="4800600"/>
            <a:ext cx="1447800" cy="914400"/>
          </a:xfrm>
          <a:prstGeom prst="ellipse">
            <a:avLst/>
          </a:prstGeom>
          <a:solidFill>
            <a:srgbClr val="00FFFF"/>
          </a:solidFill>
          <a:ln w="38100">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00724" name="Text Box 20">
            <a:extLst>
              <a:ext uri="{FF2B5EF4-FFF2-40B4-BE49-F238E27FC236}">
                <a16:creationId xmlns:a16="http://schemas.microsoft.com/office/drawing/2014/main" id="{134B6787-058D-4A4A-B676-FA60E9A5D11C}"/>
              </a:ext>
            </a:extLst>
          </p:cNvPr>
          <p:cNvSpPr txBox="1">
            <a:spLocks noChangeArrowheads="1"/>
          </p:cNvSpPr>
          <p:nvPr/>
        </p:nvSpPr>
        <p:spPr bwMode="auto">
          <a:xfrm>
            <a:off x="5257800" y="2819400"/>
            <a:ext cx="1219200" cy="525401"/>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8100">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CN" sz="28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家 長</a:t>
            </a:r>
          </a:p>
        </p:txBody>
      </p:sp>
      <p:sp>
        <p:nvSpPr>
          <p:cNvPr id="200725" name="Text Box 21">
            <a:extLst>
              <a:ext uri="{FF2B5EF4-FFF2-40B4-BE49-F238E27FC236}">
                <a16:creationId xmlns:a16="http://schemas.microsoft.com/office/drawing/2014/main" id="{5EBCC0FF-FD5F-4129-AC3B-8739181FA12C}"/>
              </a:ext>
            </a:extLst>
          </p:cNvPr>
          <p:cNvSpPr txBox="1">
            <a:spLocks noChangeArrowheads="1"/>
          </p:cNvSpPr>
          <p:nvPr/>
        </p:nvSpPr>
        <p:spPr bwMode="auto">
          <a:xfrm>
            <a:off x="5257800" y="3962400"/>
            <a:ext cx="1371600" cy="525401"/>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8100">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CN" sz="28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 成 人</a:t>
            </a:r>
          </a:p>
        </p:txBody>
      </p:sp>
      <p:sp>
        <p:nvSpPr>
          <p:cNvPr id="200726" name="Text Box 22">
            <a:extLst>
              <a:ext uri="{FF2B5EF4-FFF2-40B4-BE49-F238E27FC236}">
                <a16:creationId xmlns:a16="http://schemas.microsoft.com/office/drawing/2014/main" id="{725CBF78-BDFA-4A5B-BC08-7E6E9959DBCE}"/>
              </a:ext>
            </a:extLst>
          </p:cNvPr>
          <p:cNvSpPr txBox="1">
            <a:spLocks noChangeArrowheads="1"/>
          </p:cNvSpPr>
          <p:nvPr/>
        </p:nvSpPr>
        <p:spPr bwMode="auto">
          <a:xfrm>
            <a:off x="5410200" y="5105400"/>
            <a:ext cx="1066800" cy="525401"/>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8100">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CN" sz="28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儿童</a:t>
            </a:r>
          </a:p>
        </p:txBody>
      </p:sp>
    </p:spTree>
    <p:custDataLst>
      <p:tags r:id="rId1"/>
    </p:custData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2">
            <a:extLst>
              <a:ext uri="{FF2B5EF4-FFF2-40B4-BE49-F238E27FC236}">
                <a16:creationId xmlns:a16="http://schemas.microsoft.com/office/drawing/2014/main" id="{5967722B-DF60-4459-AEAD-313E90053DBF}"/>
              </a:ext>
            </a:extLst>
          </p:cNvPr>
          <p:cNvSpPr>
            <a:spLocks noGrp="1" noChangeArrowheads="1"/>
          </p:cNvSpPr>
          <p:nvPr>
            <p:ph type="subTitle" idx="1"/>
          </p:nvPr>
        </p:nvSpPr>
        <p:spPr bwMode="auto">
          <a:xfrm>
            <a:off x="1371600" y="1600200"/>
            <a:ext cx="7086600" cy="3048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just" eaLnBrk="1" hangingPunct="1">
              <a:buFontTx/>
              <a:buChar char="•"/>
            </a:pPr>
            <a:r>
              <a:rPr lang="en-US" altLang="zh-CN" sz="3800" dirty="0" err="1">
                <a:latin typeface="Arial Unicode MS" panose="020B0604020202020204" pitchFamily="34" charset="-128"/>
                <a:ea typeface="Arial Unicode MS" panose="020B0604020202020204" pitchFamily="34" charset="-128"/>
                <a:cs typeface="Arial Unicode MS" panose="020B0604020202020204" pitchFamily="34" charset="-128"/>
              </a:rPr>
              <a:t>避免冲突預防勝予治療</a:t>
            </a:r>
            <a:endParaRPr lang="en-US" altLang="zh-CN" sz="3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eaLnBrk="1" hangingPunct="1">
              <a:buFontTx/>
              <a:buChar char="•"/>
            </a:pPr>
            <a:r>
              <a:rPr lang="en-US" altLang="zh-CN" sz="3800" dirty="0" err="1">
                <a:latin typeface="Arial Unicode MS" panose="020B0604020202020204" pitchFamily="34" charset="-128"/>
                <a:ea typeface="Arial Unicode MS" panose="020B0604020202020204" pitchFamily="34" charset="-128"/>
                <a:cs typeface="Arial Unicode MS" panose="020B0604020202020204" pitchFamily="34" charset="-128"/>
              </a:rPr>
              <a:t>給予時間冷却</a:t>
            </a:r>
            <a:endParaRPr lang="en-US" altLang="zh-CN" sz="3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eaLnBrk="1" hangingPunct="1">
              <a:buFontTx/>
              <a:buChar char="•"/>
            </a:pPr>
            <a:r>
              <a:rPr lang="en-US" altLang="zh-CN" sz="3800" dirty="0" err="1">
                <a:latin typeface="Arial Unicode MS" panose="020B0604020202020204" pitchFamily="34" charset="-128"/>
                <a:ea typeface="Arial Unicode MS" panose="020B0604020202020204" pitchFamily="34" charset="-128"/>
                <a:cs typeface="Arial Unicode MS" panose="020B0604020202020204" pitchFamily="34" charset="-128"/>
              </a:rPr>
              <a:t>互相包容</a:t>
            </a:r>
            <a:endParaRPr lang="en-US" altLang="zh-CN" sz="3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just" eaLnBrk="1" hangingPunct="1">
              <a:buFontTx/>
              <a:buChar char="•"/>
            </a:pPr>
            <a:r>
              <a:rPr lang="en-US" altLang="zh-CN" sz="3800" dirty="0" err="1">
                <a:latin typeface="Arial Unicode MS" panose="020B0604020202020204" pitchFamily="34" charset="-128"/>
                <a:ea typeface="Arial Unicode MS" panose="020B0604020202020204" pitchFamily="34" charset="-128"/>
                <a:cs typeface="Arial Unicode MS" panose="020B0604020202020204" pitchFamily="34" charset="-128"/>
              </a:rPr>
              <a:t>避免對抗</a:t>
            </a:r>
            <a:endParaRPr lang="en-US" altLang="zh-CN" sz="3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02756" name="Text Box 3">
            <a:extLst>
              <a:ext uri="{FF2B5EF4-FFF2-40B4-BE49-F238E27FC236}">
                <a16:creationId xmlns:a16="http://schemas.microsoft.com/office/drawing/2014/main" id="{1C9983E6-4F34-48C7-B449-17D540F8DCE4}"/>
              </a:ext>
            </a:extLst>
          </p:cNvPr>
          <p:cNvSpPr txBox="1">
            <a:spLocks noChangeArrowheads="1"/>
          </p:cNvSpPr>
          <p:nvPr/>
        </p:nvSpPr>
        <p:spPr bwMode="auto">
          <a:xfrm>
            <a:off x="685800" y="457200"/>
            <a:ext cx="7239000" cy="802400"/>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9525">
                <a:solidFill>
                  <a:srgbClr val="00FF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just">
              <a:spcBef>
                <a:spcPct val="20000"/>
              </a:spcBef>
            </a:pPr>
            <a:r>
              <a:rPr kumimoji="0" lang="en-US" altLang="zh-CN" sz="46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(十四)</a:t>
            </a:r>
            <a:r>
              <a:rPr kumimoji="0" lang="en-US" altLang="zh-CN" sz="46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kumimoji="0" lang="en-US" altLang="zh-CN" sz="46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冲突的控制</a:t>
            </a:r>
            <a:endParaRPr lang="zh-TW" altLang="en-US" sz="320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ustDataLst>
      <p:tags r:id="rId1"/>
    </p:custData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40">
            <a:extLst>
              <a:ext uri="{FF2B5EF4-FFF2-40B4-BE49-F238E27FC236}">
                <a16:creationId xmlns:a16="http://schemas.microsoft.com/office/drawing/2014/main" id="{16899572-1CCF-4395-9B65-738E3411A54D}"/>
              </a:ext>
            </a:extLst>
          </p:cNvPr>
          <p:cNvSpPr>
            <a:spLocks noGrp="1" noChangeArrowheads="1"/>
          </p:cNvSpPr>
          <p:nvPr>
            <p:ph type="title" idx="4294967295"/>
          </p:nvPr>
        </p:nvSpPr>
        <p:spPr bwMode="auto">
          <a:xfrm>
            <a:off x="685800" y="609600"/>
            <a:ext cx="77724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kumimoji="0" lang="en-US" altLang="zh-CN" sz="16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交 叉 式 交 互 作 用</a:t>
            </a:r>
            <a:endParaRPr kumimoji="0" lang="zh-TW" altLang="en-US" sz="16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04803" name="Rectangle 2">
            <a:extLst>
              <a:ext uri="{FF2B5EF4-FFF2-40B4-BE49-F238E27FC236}">
                <a16:creationId xmlns:a16="http://schemas.microsoft.com/office/drawing/2014/main" id="{E66486CC-6C8E-4397-B661-426F998DCCDF}"/>
              </a:ext>
            </a:extLst>
          </p:cNvPr>
          <p:cNvSpPr>
            <a:spLocks noChangeArrowheads="1"/>
          </p:cNvSpPr>
          <p:nvPr/>
        </p:nvSpPr>
        <p:spPr bwMode="auto">
          <a:xfrm>
            <a:off x="685800" y="1447800"/>
            <a:ext cx="7772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spcBef>
                <a:spcPct val="20000"/>
              </a:spcBef>
            </a:pPr>
            <a:r>
              <a:rPr kumimoji="0" lang="en-US" altLang="zh-CN" sz="3200">
                <a:latin typeface="Arial Unicode MS" panose="020B0604020202020204" pitchFamily="34" charset="-128"/>
                <a:ea typeface="Arial Unicode MS" panose="020B0604020202020204" pitchFamily="34" charset="-128"/>
                <a:cs typeface="Arial Unicode MS" panose="020B0604020202020204" pitchFamily="34" charset="-128"/>
              </a:rPr>
              <a:t>S=刺激   R=反應</a:t>
            </a:r>
          </a:p>
        </p:txBody>
      </p:sp>
      <p:sp>
        <p:nvSpPr>
          <p:cNvPr id="204804" name="Oval 3">
            <a:extLst>
              <a:ext uri="{FF2B5EF4-FFF2-40B4-BE49-F238E27FC236}">
                <a16:creationId xmlns:a16="http://schemas.microsoft.com/office/drawing/2014/main" id="{14E839CD-5AC9-4C4D-BD39-674AE31794CE}"/>
              </a:ext>
            </a:extLst>
          </p:cNvPr>
          <p:cNvSpPr>
            <a:spLocks noChangeArrowheads="1"/>
          </p:cNvSpPr>
          <p:nvPr/>
        </p:nvSpPr>
        <p:spPr bwMode="auto">
          <a:xfrm>
            <a:off x="1752600" y="2667000"/>
            <a:ext cx="1371600" cy="762000"/>
          </a:xfrm>
          <a:prstGeom prst="ellipse">
            <a:avLst/>
          </a:prstGeom>
          <a:solidFill>
            <a:srgbClr val="00FFFF"/>
          </a:solidFill>
          <a:ln w="38100">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04805" name="Oval 4">
            <a:extLst>
              <a:ext uri="{FF2B5EF4-FFF2-40B4-BE49-F238E27FC236}">
                <a16:creationId xmlns:a16="http://schemas.microsoft.com/office/drawing/2014/main" id="{45DA4844-72A5-4E27-93A0-0AE0B66F1941}"/>
              </a:ext>
            </a:extLst>
          </p:cNvPr>
          <p:cNvSpPr>
            <a:spLocks noChangeArrowheads="1"/>
          </p:cNvSpPr>
          <p:nvPr/>
        </p:nvSpPr>
        <p:spPr bwMode="auto">
          <a:xfrm>
            <a:off x="1752600" y="3733800"/>
            <a:ext cx="1371600" cy="838200"/>
          </a:xfrm>
          <a:prstGeom prst="ellipse">
            <a:avLst/>
          </a:prstGeom>
          <a:solidFill>
            <a:srgbClr val="00FFFF"/>
          </a:solidFill>
          <a:ln w="38100">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04806" name="Oval 5">
            <a:extLst>
              <a:ext uri="{FF2B5EF4-FFF2-40B4-BE49-F238E27FC236}">
                <a16:creationId xmlns:a16="http://schemas.microsoft.com/office/drawing/2014/main" id="{E1EA3B8A-39E1-4914-BF28-6C141FE23951}"/>
              </a:ext>
            </a:extLst>
          </p:cNvPr>
          <p:cNvSpPr>
            <a:spLocks noChangeArrowheads="1"/>
          </p:cNvSpPr>
          <p:nvPr/>
        </p:nvSpPr>
        <p:spPr bwMode="auto">
          <a:xfrm>
            <a:off x="1828800" y="4800600"/>
            <a:ext cx="1447800" cy="914400"/>
          </a:xfrm>
          <a:prstGeom prst="ellipse">
            <a:avLst/>
          </a:prstGeom>
          <a:solidFill>
            <a:srgbClr val="00FFFF"/>
          </a:solidFill>
          <a:ln w="38100">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04807" name="Text Box 6">
            <a:extLst>
              <a:ext uri="{FF2B5EF4-FFF2-40B4-BE49-F238E27FC236}">
                <a16:creationId xmlns:a16="http://schemas.microsoft.com/office/drawing/2014/main" id="{9D610F34-7BDE-429F-B3A8-7AE09ED1D8E1}"/>
              </a:ext>
            </a:extLst>
          </p:cNvPr>
          <p:cNvSpPr txBox="1">
            <a:spLocks noChangeArrowheads="1"/>
          </p:cNvSpPr>
          <p:nvPr/>
        </p:nvSpPr>
        <p:spPr bwMode="auto">
          <a:xfrm>
            <a:off x="1905000" y="2819400"/>
            <a:ext cx="1219200" cy="525401"/>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8100">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CN" sz="28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家 長</a:t>
            </a:r>
          </a:p>
        </p:txBody>
      </p:sp>
      <p:sp>
        <p:nvSpPr>
          <p:cNvPr id="204808" name="Text Box 7">
            <a:extLst>
              <a:ext uri="{FF2B5EF4-FFF2-40B4-BE49-F238E27FC236}">
                <a16:creationId xmlns:a16="http://schemas.microsoft.com/office/drawing/2014/main" id="{6627BF73-A914-45F2-8F98-5B119EF9AE69}"/>
              </a:ext>
            </a:extLst>
          </p:cNvPr>
          <p:cNvSpPr txBox="1">
            <a:spLocks noChangeArrowheads="1"/>
          </p:cNvSpPr>
          <p:nvPr/>
        </p:nvSpPr>
        <p:spPr bwMode="auto">
          <a:xfrm>
            <a:off x="1905000" y="3962400"/>
            <a:ext cx="1371600" cy="525401"/>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8100">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CN" sz="28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 成 人</a:t>
            </a:r>
          </a:p>
        </p:txBody>
      </p:sp>
      <p:sp>
        <p:nvSpPr>
          <p:cNvPr id="204809" name="Text Box 8">
            <a:extLst>
              <a:ext uri="{FF2B5EF4-FFF2-40B4-BE49-F238E27FC236}">
                <a16:creationId xmlns:a16="http://schemas.microsoft.com/office/drawing/2014/main" id="{0874995E-D1A2-44B7-8BFA-56D270F72FE9}"/>
              </a:ext>
            </a:extLst>
          </p:cNvPr>
          <p:cNvSpPr txBox="1">
            <a:spLocks noChangeArrowheads="1"/>
          </p:cNvSpPr>
          <p:nvPr/>
        </p:nvSpPr>
        <p:spPr bwMode="auto">
          <a:xfrm>
            <a:off x="2057400" y="5105400"/>
            <a:ext cx="1066800" cy="525401"/>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8100">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CN" sz="28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儿童</a:t>
            </a:r>
          </a:p>
        </p:txBody>
      </p:sp>
      <p:sp>
        <p:nvSpPr>
          <p:cNvPr id="204810" name="Text Box 9">
            <a:extLst>
              <a:ext uri="{FF2B5EF4-FFF2-40B4-BE49-F238E27FC236}">
                <a16:creationId xmlns:a16="http://schemas.microsoft.com/office/drawing/2014/main" id="{476FB4C6-8872-4D29-BEE7-4DB79986D150}"/>
              </a:ext>
            </a:extLst>
          </p:cNvPr>
          <p:cNvSpPr txBox="1">
            <a:spLocks noChangeArrowheads="1"/>
          </p:cNvSpPr>
          <p:nvPr/>
        </p:nvSpPr>
        <p:spPr bwMode="auto">
          <a:xfrm>
            <a:off x="2057400" y="2057400"/>
            <a:ext cx="1385888" cy="525401"/>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8100">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CN" sz="28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主 管</a:t>
            </a:r>
          </a:p>
        </p:txBody>
      </p:sp>
      <p:sp>
        <p:nvSpPr>
          <p:cNvPr id="204811" name="Text Box 10">
            <a:extLst>
              <a:ext uri="{FF2B5EF4-FFF2-40B4-BE49-F238E27FC236}">
                <a16:creationId xmlns:a16="http://schemas.microsoft.com/office/drawing/2014/main" id="{7C611D78-3FF4-400C-AD23-48F9FB1080F7}"/>
              </a:ext>
            </a:extLst>
          </p:cNvPr>
          <p:cNvSpPr txBox="1">
            <a:spLocks noChangeArrowheads="1"/>
          </p:cNvSpPr>
          <p:nvPr/>
        </p:nvSpPr>
        <p:spPr bwMode="auto">
          <a:xfrm>
            <a:off x="5562600" y="1981200"/>
            <a:ext cx="1219200" cy="525401"/>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8100">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CN" sz="28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員 工</a:t>
            </a:r>
          </a:p>
        </p:txBody>
      </p:sp>
      <p:sp>
        <p:nvSpPr>
          <p:cNvPr id="204812" name="Oval 11">
            <a:extLst>
              <a:ext uri="{FF2B5EF4-FFF2-40B4-BE49-F238E27FC236}">
                <a16:creationId xmlns:a16="http://schemas.microsoft.com/office/drawing/2014/main" id="{59865095-0711-439B-8EC9-E42CDFF27D9B}"/>
              </a:ext>
            </a:extLst>
          </p:cNvPr>
          <p:cNvSpPr>
            <a:spLocks noChangeArrowheads="1"/>
          </p:cNvSpPr>
          <p:nvPr/>
        </p:nvSpPr>
        <p:spPr bwMode="auto">
          <a:xfrm>
            <a:off x="5486400" y="2667000"/>
            <a:ext cx="1371600" cy="762000"/>
          </a:xfrm>
          <a:prstGeom prst="ellipse">
            <a:avLst/>
          </a:prstGeom>
          <a:solidFill>
            <a:srgbClr val="00FFFF"/>
          </a:solidFill>
          <a:ln w="38100">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04813" name="Oval 12">
            <a:extLst>
              <a:ext uri="{FF2B5EF4-FFF2-40B4-BE49-F238E27FC236}">
                <a16:creationId xmlns:a16="http://schemas.microsoft.com/office/drawing/2014/main" id="{D8FA0DC8-5659-4BEE-9142-6A5F80AB4DDD}"/>
              </a:ext>
            </a:extLst>
          </p:cNvPr>
          <p:cNvSpPr>
            <a:spLocks noChangeArrowheads="1"/>
          </p:cNvSpPr>
          <p:nvPr/>
        </p:nvSpPr>
        <p:spPr bwMode="auto">
          <a:xfrm>
            <a:off x="5486400" y="3733800"/>
            <a:ext cx="1371600" cy="838200"/>
          </a:xfrm>
          <a:prstGeom prst="ellipse">
            <a:avLst/>
          </a:prstGeom>
          <a:solidFill>
            <a:srgbClr val="00FFFF"/>
          </a:solidFill>
          <a:ln w="38100">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04814" name="Oval 13">
            <a:extLst>
              <a:ext uri="{FF2B5EF4-FFF2-40B4-BE49-F238E27FC236}">
                <a16:creationId xmlns:a16="http://schemas.microsoft.com/office/drawing/2014/main" id="{ABA315E4-99DE-4264-9D55-DACF024DF388}"/>
              </a:ext>
            </a:extLst>
          </p:cNvPr>
          <p:cNvSpPr>
            <a:spLocks noChangeArrowheads="1"/>
          </p:cNvSpPr>
          <p:nvPr/>
        </p:nvSpPr>
        <p:spPr bwMode="auto">
          <a:xfrm>
            <a:off x="5562600" y="4800600"/>
            <a:ext cx="1447800" cy="914400"/>
          </a:xfrm>
          <a:prstGeom prst="ellipse">
            <a:avLst/>
          </a:prstGeom>
          <a:solidFill>
            <a:srgbClr val="00FFFF"/>
          </a:solidFill>
          <a:ln w="38100">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04815" name="Text Box 14">
            <a:extLst>
              <a:ext uri="{FF2B5EF4-FFF2-40B4-BE49-F238E27FC236}">
                <a16:creationId xmlns:a16="http://schemas.microsoft.com/office/drawing/2014/main" id="{DB43C5AC-6088-40D9-B6B5-A1B970118F96}"/>
              </a:ext>
            </a:extLst>
          </p:cNvPr>
          <p:cNvSpPr txBox="1">
            <a:spLocks noChangeArrowheads="1"/>
          </p:cNvSpPr>
          <p:nvPr/>
        </p:nvSpPr>
        <p:spPr bwMode="auto">
          <a:xfrm>
            <a:off x="5638800" y="2819400"/>
            <a:ext cx="1219200" cy="525401"/>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8100">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CN" sz="28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家 長</a:t>
            </a:r>
          </a:p>
        </p:txBody>
      </p:sp>
      <p:sp>
        <p:nvSpPr>
          <p:cNvPr id="204816" name="Text Box 15">
            <a:extLst>
              <a:ext uri="{FF2B5EF4-FFF2-40B4-BE49-F238E27FC236}">
                <a16:creationId xmlns:a16="http://schemas.microsoft.com/office/drawing/2014/main" id="{67B00FFE-EEAC-4A28-8BA7-08C29E954238}"/>
              </a:ext>
            </a:extLst>
          </p:cNvPr>
          <p:cNvSpPr txBox="1">
            <a:spLocks noChangeArrowheads="1"/>
          </p:cNvSpPr>
          <p:nvPr/>
        </p:nvSpPr>
        <p:spPr bwMode="auto">
          <a:xfrm>
            <a:off x="5638800" y="3962400"/>
            <a:ext cx="1371600" cy="525401"/>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8100">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CN" sz="28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 成 人</a:t>
            </a:r>
          </a:p>
        </p:txBody>
      </p:sp>
      <p:sp>
        <p:nvSpPr>
          <p:cNvPr id="204817" name="Text Box 16">
            <a:extLst>
              <a:ext uri="{FF2B5EF4-FFF2-40B4-BE49-F238E27FC236}">
                <a16:creationId xmlns:a16="http://schemas.microsoft.com/office/drawing/2014/main" id="{ED8FE056-C2AF-4568-9498-5FB8A5E554F3}"/>
              </a:ext>
            </a:extLst>
          </p:cNvPr>
          <p:cNvSpPr txBox="1">
            <a:spLocks noChangeArrowheads="1"/>
          </p:cNvSpPr>
          <p:nvPr/>
        </p:nvSpPr>
        <p:spPr bwMode="auto">
          <a:xfrm>
            <a:off x="5791200" y="5105400"/>
            <a:ext cx="1066800" cy="525401"/>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8100">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CN" sz="2800">
                <a:solidFill>
                  <a:schemeClr val="bg2"/>
                </a:solidFill>
                <a:latin typeface="Arial Unicode MS" panose="020B0604020202020204" pitchFamily="34" charset="-128"/>
                <a:ea typeface="Arial Unicode MS" panose="020B0604020202020204" pitchFamily="34" charset="-128"/>
                <a:cs typeface="Arial Unicode MS" panose="020B0604020202020204" pitchFamily="34" charset="-128"/>
              </a:rPr>
              <a:t>儿童</a:t>
            </a:r>
          </a:p>
        </p:txBody>
      </p:sp>
      <p:sp>
        <p:nvSpPr>
          <p:cNvPr id="204818" name="Rectangle 17">
            <a:extLst>
              <a:ext uri="{FF2B5EF4-FFF2-40B4-BE49-F238E27FC236}">
                <a16:creationId xmlns:a16="http://schemas.microsoft.com/office/drawing/2014/main" id="{D0B77AC6-68C1-4942-8CBD-0EBF9E48DEB0}"/>
              </a:ext>
            </a:extLst>
          </p:cNvPr>
          <p:cNvSpPr>
            <a:spLocks noChangeArrowheads="1"/>
          </p:cNvSpPr>
          <p:nvPr/>
        </p:nvSpPr>
        <p:spPr bwMode="auto">
          <a:xfrm>
            <a:off x="762000" y="152400"/>
            <a:ext cx="7772400" cy="1143000"/>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a:r>
              <a:rPr kumimoji="0" lang="en-US" altLang="zh-CN" sz="4400">
                <a:solidFill>
                  <a:schemeClr val="tx2"/>
                </a:solidFill>
                <a:latin typeface="Arial Unicode MS" panose="020B0604020202020204" pitchFamily="34" charset="-128"/>
                <a:ea typeface="Arial Unicode MS" panose="020B0604020202020204" pitchFamily="34" charset="-128"/>
                <a:cs typeface="Arial Unicode MS" panose="020B0604020202020204" pitchFamily="34" charset="-128"/>
              </a:rPr>
              <a:t>交 叉 式 交 互 作 用</a:t>
            </a:r>
          </a:p>
        </p:txBody>
      </p:sp>
      <p:sp>
        <p:nvSpPr>
          <p:cNvPr id="204819" name="Line 18">
            <a:extLst>
              <a:ext uri="{FF2B5EF4-FFF2-40B4-BE49-F238E27FC236}">
                <a16:creationId xmlns:a16="http://schemas.microsoft.com/office/drawing/2014/main" id="{47AD94B0-94D9-45AD-9400-6458BC4CF250}"/>
              </a:ext>
            </a:extLst>
          </p:cNvPr>
          <p:cNvSpPr>
            <a:spLocks noChangeShapeType="1"/>
          </p:cNvSpPr>
          <p:nvPr/>
        </p:nvSpPr>
        <p:spPr bwMode="auto">
          <a:xfrm flipH="1" flipV="1">
            <a:off x="3505200" y="3048000"/>
            <a:ext cx="1905000" cy="2057400"/>
          </a:xfrm>
          <a:prstGeom prst="line">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04820" name="Text Box 19">
            <a:extLst>
              <a:ext uri="{FF2B5EF4-FFF2-40B4-BE49-F238E27FC236}">
                <a16:creationId xmlns:a16="http://schemas.microsoft.com/office/drawing/2014/main" id="{14444AF3-1AB8-484C-89A2-7D58F0EFBF17}"/>
              </a:ext>
            </a:extLst>
          </p:cNvPr>
          <p:cNvSpPr txBox="1">
            <a:spLocks noChangeArrowheads="1"/>
          </p:cNvSpPr>
          <p:nvPr/>
        </p:nvSpPr>
        <p:spPr bwMode="auto">
          <a:xfrm>
            <a:off x="4152900" y="2909888"/>
            <a:ext cx="838200" cy="525401"/>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8100">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CN" sz="2800">
                <a:latin typeface="Arial Unicode MS" panose="020B0604020202020204" pitchFamily="34" charset="-128"/>
                <a:ea typeface="Arial Unicode MS" panose="020B0604020202020204" pitchFamily="34" charset="-128"/>
                <a:cs typeface="Arial Unicode MS" panose="020B0604020202020204" pitchFamily="34" charset="-128"/>
              </a:rPr>
              <a:t>R</a:t>
            </a:r>
          </a:p>
        </p:txBody>
      </p:sp>
      <p:sp>
        <p:nvSpPr>
          <p:cNvPr id="204821" name="Text Box 20">
            <a:extLst>
              <a:ext uri="{FF2B5EF4-FFF2-40B4-BE49-F238E27FC236}">
                <a16:creationId xmlns:a16="http://schemas.microsoft.com/office/drawing/2014/main" id="{2C84EFA3-7CCE-4AE9-9AEA-E568F9144616}"/>
              </a:ext>
            </a:extLst>
          </p:cNvPr>
          <p:cNvSpPr txBox="1">
            <a:spLocks noChangeArrowheads="1"/>
          </p:cNvSpPr>
          <p:nvPr/>
        </p:nvSpPr>
        <p:spPr bwMode="auto">
          <a:xfrm>
            <a:off x="3810000" y="4419600"/>
            <a:ext cx="762000" cy="525401"/>
          </a:xfrm>
          <a:prstGeom prst="rect">
            <a:avLst/>
          </a:prstGeom>
          <a:noFill/>
          <a:ln>
            <a:noFill/>
          </a:ln>
          <a:effectLst/>
          <a:extLst>
            <a:ext uri="{909E8E84-426E-40DD-AFC4-6F175D3DCCD1}">
              <a14:hiddenFill xmlns:a14="http://schemas.microsoft.com/office/drawing/2010/main">
                <a:solidFill>
                  <a:srgbClr val="00FFFF"/>
                </a:solidFill>
              </a14:hiddenFill>
            </a:ext>
            <a:ext uri="{91240B29-F687-4F45-9708-019B960494DF}">
              <a14:hiddenLine xmlns:a14="http://schemas.microsoft.com/office/drawing/2010/main" w="38100">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pPr>
            <a:r>
              <a:rPr lang="en-US" altLang="zh-CN" sz="2800">
                <a:latin typeface="Arial Unicode MS" panose="020B0604020202020204" pitchFamily="34" charset="-128"/>
                <a:ea typeface="Arial Unicode MS" panose="020B0604020202020204" pitchFamily="34" charset="-128"/>
                <a:cs typeface="Arial Unicode MS" panose="020B0604020202020204" pitchFamily="34" charset="-128"/>
              </a:rPr>
              <a:t>S</a:t>
            </a:r>
          </a:p>
        </p:txBody>
      </p:sp>
      <p:sp>
        <p:nvSpPr>
          <p:cNvPr id="204822" name="Line 21">
            <a:extLst>
              <a:ext uri="{FF2B5EF4-FFF2-40B4-BE49-F238E27FC236}">
                <a16:creationId xmlns:a16="http://schemas.microsoft.com/office/drawing/2014/main" id="{5DF65EB5-3E1F-4981-9686-344D440B35E5}"/>
              </a:ext>
            </a:extLst>
          </p:cNvPr>
          <p:cNvSpPr>
            <a:spLocks noChangeShapeType="1"/>
          </p:cNvSpPr>
          <p:nvPr/>
        </p:nvSpPr>
        <p:spPr bwMode="auto">
          <a:xfrm>
            <a:off x="3429000" y="4191000"/>
            <a:ext cx="1905000" cy="0"/>
          </a:xfrm>
          <a:prstGeom prst="line">
            <a:avLst/>
          </a:prstGeom>
          <a:noFill/>
          <a:ln w="38100">
            <a:solidFill>
              <a:srgbClr val="00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ustDataLst>
      <p:tags r:id="rId1"/>
    </p:custData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a:extLst>
              <a:ext uri="{FF2B5EF4-FFF2-40B4-BE49-F238E27FC236}">
                <a16:creationId xmlns:a16="http://schemas.microsoft.com/office/drawing/2014/main" id="{42BC69B6-8ECD-48B3-AF5B-20F6CC5A8860}"/>
              </a:ext>
            </a:extLst>
          </p:cNvPr>
          <p:cNvSpPr>
            <a:spLocks noGrp="1" noChangeArrowheads="1"/>
          </p:cNvSpPr>
          <p:nvPr>
            <p:ph type="title"/>
          </p:nvPr>
        </p:nvSpPr>
        <p:spPr bwMode="auto">
          <a:xfrm>
            <a:off x="762000" y="376808"/>
            <a:ext cx="7772400" cy="1324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4000">
                <a:latin typeface="Arial Unicode MS" panose="020B0604020202020204" pitchFamily="34" charset="-128"/>
                <a:ea typeface="Arial Unicode MS" panose="020B0604020202020204" pitchFamily="34" charset="-128"/>
                <a:cs typeface="Arial Unicode MS" panose="020B0604020202020204" pitchFamily="34" charset="-128"/>
              </a:rPr>
              <a:t>生活定位與冲突解决策略和可能的行為間的關系</a:t>
            </a:r>
          </a:p>
        </p:txBody>
      </p:sp>
      <p:sp>
        <p:nvSpPr>
          <p:cNvPr id="206851" name="Rectangle 3">
            <a:extLst>
              <a:ext uri="{FF2B5EF4-FFF2-40B4-BE49-F238E27FC236}">
                <a16:creationId xmlns:a16="http://schemas.microsoft.com/office/drawing/2014/main" id="{604C580C-3484-421D-B748-A5790CB4A9AE}"/>
              </a:ext>
            </a:extLst>
          </p:cNvPr>
          <p:cNvSpPr>
            <a:spLocks noGrp="1" noChangeArrowheads="1"/>
          </p:cNvSpPr>
          <p:nvPr>
            <p:ph type="body" idx="1"/>
          </p:nvPr>
        </p:nvSpPr>
        <p:spPr bwMode="auto">
          <a:xfrm>
            <a:off x="152400" y="1988840"/>
            <a:ext cx="8991600" cy="4114800"/>
          </a:xfrm>
          <a:noFill/>
          <a:ln>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eaLnBrk="1" hangingPunct="1">
              <a:buFontTx/>
              <a:buNone/>
            </a:pPr>
            <a:r>
              <a:rPr lang="en-US" altLang="zh-CN" u="sng">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生活定位</a:t>
            </a:r>
            <a:r>
              <a:rPr lang="en-US" altLang="zh-CN" u="sng">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u="sng">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  冲突解决策略</a:t>
            </a:r>
            <a:r>
              <a:rPr lang="en-US" altLang="zh-CN" u="sng">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u="sng">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         可能的行為</a:t>
            </a:r>
          </a:p>
          <a:p>
            <a:pPr eaLnBrk="1" hangingPunct="1">
              <a:buFontTx/>
              <a:buNone/>
            </a:pPr>
            <a:endParaRPr lang="en-US" altLang="zh-CN">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buFontTx/>
              <a:buNone/>
            </a:pPr>
            <a:r>
              <a:rPr lang="en-US" altLang="zh-CN">
                <a:latin typeface="Arial Unicode MS" panose="020B0604020202020204" pitchFamily="34" charset="-128"/>
                <a:ea typeface="Arial Unicode MS" panose="020B0604020202020204" pitchFamily="34" charset="-128"/>
                <a:cs typeface="Arial Unicode MS" panose="020B0604020202020204" pitchFamily="34" charset="-128"/>
              </a:rPr>
              <a:t>我不好－你不好</a:t>
            </a:r>
            <a:r>
              <a:rPr lang="en-US" altLang="zh-CN">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回避</a:t>
            </a:r>
            <a:r>
              <a:rPr lang="en-US" altLang="zh-CN">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a:latin typeface="Arial Unicode MS" panose="020B0604020202020204" pitchFamily="34" charset="-128"/>
                <a:ea typeface="Arial Unicode MS" panose="020B0604020202020204" pitchFamily="34" charset="-128"/>
                <a:cs typeface="Arial Unicode MS" panose="020B0604020202020204" pitchFamily="34" charset="-128"/>
              </a:rPr>
              <a:t>自持的行為</a:t>
            </a:r>
          </a:p>
          <a:p>
            <a:pPr eaLnBrk="1" hangingPunct="1">
              <a:buFontTx/>
              <a:buNone/>
            </a:pPr>
            <a:r>
              <a:rPr lang="en-US" altLang="zh-CN">
                <a:latin typeface="Arial Unicode MS" panose="020B0604020202020204" pitchFamily="34" charset="-128"/>
                <a:ea typeface="Arial Unicode MS" panose="020B0604020202020204" pitchFamily="34" charset="-128"/>
                <a:cs typeface="Arial Unicode MS" panose="020B0604020202020204" pitchFamily="34" charset="-128"/>
              </a:rPr>
              <a:t>我不好－你好</a:t>
            </a:r>
            <a:r>
              <a:rPr lang="en-US" altLang="zh-CN">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暖和</a:t>
            </a:r>
            <a:r>
              <a:rPr lang="en-US" altLang="zh-CN">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a:latin typeface="Arial Unicode MS" panose="020B0604020202020204" pitchFamily="34" charset="-128"/>
                <a:ea typeface="Arial Unicode MS" panose="020B0604020202020204" pitchFamily="34" charset="-128"/>
                <a:cs typeface="Arial Unicode MS" panose="020B0604020202020204" pitchFamily="34" charset="-128"/>
              </a:rPr>
              <a:t>自持的行為</a:t>
            </a:r>
          </a:p>
          <a:p>
            <a:pPr eaLnBrk="1" hangingPunct="1">
              <a:buFontTx/>
              <a:buNone/>
            </a:pPr>
            <a:r>
              <a:rPr lang="en-US" altLang="zh-CN">
                <a:latin typeface="Arial Unicode MS" panose="020B0604020202020204" pitchFamily="34" charset="-128"/>
                <a:ea typeface="Arial Unicode MS" panose="020B0604020202020204" pitchFamily="34" charset="-128"/>
                <a:cs typeface="Arial Unicode MS" panose="020B0604020202020204" pitchFamily="34" charset="-128"/>
              </a:rPr>
              <a:t>我好－你不好</a:t>
            </a:r>
            <a:r>
              <a:rPr lang="en-US" altLang="zh-CN">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強制</a:t>
            </a:r>
            <a:r>
              <a:rPr lang="en-US" altLang="zh-CN">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a:latin typeface="Arial Unicode MS" panose="020B0604020202020204" pitchFamily="34" charset="-128"/>
                <a:ea typeface="Arial Unicode MS" panose="020B0604020202020204" pitchFamily="34" charset="-128"/>
                <a:cs typeface="Arial Unicode MS" panose="020B0604020202020204" pitchFamily="34" charset="-128"/>
              </a:rPr>
              <a:t>挑衅的行為</a:t>
            </a:r>
          </a:p>
          <a:p>
            <a:pPr eaLnBrk="1" hangingPunct="1">
              <a:buFontTx/>
              <a:buNone/>
            </a:pPr>
            <a:r>
              <a:rPr lang="en-US" altLang="zh-CN">
                <a:latin typeface="Arial Unicode MS" panose="020B0604020202020204" pitchFamily="34" charset="-128"/>
                <a:ea typeface="Arial Unicode MS" panose="020B0604020202020204" pitchFamily="34" charset="-128"/>
                <a:cs typeface="Arial Unicode MS" panose="020B0604020202020204" pitchFamily="34" charset="-128"/>
              </a:rPr>
              <a:t>我好－你好</a:t>
            </a:r>
            <a:r>
              <a:rPr lang="en-US" altLang="zh-CN">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a:solidFill>
                  <a:srgbClr val="00FF00"/>
                </a:solidFill>
                <a:latin typeface="Arial Unicode MS" panose="020B0604020202020204" pitchFamily="34" charset="-128"/>
                <a:ea typeface="Arial Unicode MS" panose="020B0604020202020204" pitchFamily="34" charset="-128"/>
                <a:cs typeface="Arial Unicode MS" panose="020B0604020202020204" pitchFamily="34" charset="-128"/>
              </a:rPr>
              <a:t>正視</a:t>
            </a:r>
            <a:r>
              <a:rPr lang="en-US" altLang="zh-CN">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CN">
                <a:latin typeface="Arial Unicode MS" panose="020B0604020202020204" pitchFamily="34" charset="-128"/>
                <a:ea typeface="Arial Unicode MS" panose="020B0604020202020204" pitchFamily="34" charset="-128"/>
                <a:cs typeface="Arial Unicode MS" panose="020B0604020202020204" pitchFamily="34" charset="-128"/>
              </a:rPr>
              <a:t>正持的行為</a:t>
            </a:r>
          </a:p>
        </p:txBody>
      </p:sp>
    </p:spTree>
    <p:custDataLst>
      <p:tags r:id="rId1"/>
    </p:custData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a:extLst>
              <a:ext uri="{FF2B5EF4-FFF2-40B4-BE49-F238E27FC236}">
                <a16:creationId xmlns:a16="http://schemas.microsoft.com/office/drawing/2014/main" id="{30B89237-8322-4C4F-9A7C-C2D793EBE47F}"/>
              </a:ext>
            </a:extLst>
          </p:cNvPr>
          <p:cNvSpPr>
            <a:spLocks noGrp="1" noChangeArrowheads="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6000">
                <a:latin typeface="Arial Unicode MS" panose="020B0604020202020204" pitchFamily="34" charset="-128"/>
                <a:ea typeface="Arial Unicode MS" panose="020B0604020202020204" pitchFamily="34" charset="-128"/>
                <a:cs typeface="Arial Unicode MS" panose="020B0604020202020204" pitchFamily="34" charset="-128"/>
              </a:rPr>
              <a:t>小 型 案 例 討 論</a:t>
            </a:r>
          </a:p>
        </p:txBody>
      </p:sp>
      <p:sp>
        <p:nvSpPr>
          <p:cNvPr id="208899" name="Rectangle 3">
            <a:extLst>
              <a:ext uri="{FF2B5EF4-FFF2-40B4-BE49-F238E27FC236}">
                <a16:creationId xmlns:a16="http://schemas.microsoft.com/office/drawing/2014/main" id="{1D23AC67-0277-4578-B247-F44E6C03B43C}"/>
              </a:ext>
            </a:extLst>
          </p:cNvPr>
          <p:cNvSpPr>
            <a:spLocks noGrp="1" noChangeArrowheads="1"/>
          </p:cNvSpPr>
          <p:nvPr>
            <p:ph type="body" idx="1"/>
          </p:nvPr>
        </p:nvSpPr>
        <p:spPr bwMode="auto">
          <a:xfrm>
            <a:off x="685800" y="2405063"/>
            <a:ext cx="7772400" cy="289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FF00"/>
                </a:solidFill>
                <a:miter lim="800000"/>
                <a:headEnd/>
                <a:tailEnd/>
              </a14:hiddenLine>
            </a:ext>
          </a:extLst>
        </p:spPr>
        <p:txBody>
          <a:bodyPr vert="horz" wrap="square" lIns="91440" tIns="45720" rIns="91440" bIns="45720" numCol="1" anchor="t" anchorCtr="0" compatLnSpc="1">
            <a:prstTxWarp prst="textNoShape">
              <a:avLst/>
            </a:prstTxWarp>
          </a:bodyPr>
          <a:lstStyle/>
          <a:p>
            <a:pPr algn="ctr" eaLnBrk="1" hangingPunct="1">
              <a:buFontTx/>
              <a:buNone/>
            </a:pPr>
            <a:r>
              <a:rPr lang="en-US" altLang="zh-CN" sz="4000">
                <a:latin typeface="Arial Unicode MS" panose="020B0604020202020204" pitchFamily="34" charset="-128"/>
                <a:ea typeface="Arial Unicode MS" panose="020B0604020202020204" pitchFamily="34" charset="-128"/>
                <a:cs typeface="Arial Unicode MS" panose="020B0604020202020204" pitchFamily="34" charset="-128"/>
              </a:rPr>
              <a:t>pg. 296</a:t>
            </a:r>
          </a:p>
          <a:p>
            <a:pPr algn="ctr" eaLnBrk="1" hangingPunct="1">
              <a:buFontTx/>
              <a:buNone/>
            </a:pPr>
            <a:endParaRPr lang="en-US" altLang="zh-CN" sz="4000">
              <a:latin typeface="Arial Unicode MS" panose="020B0604020202020204" pitchFamily="34" charset="-128"/>
              <a:ea typeface="Arial Unicode MS" panose="020B0604020202020204" pitchFamily="34" charset="-128"/>
              <a:cs typeface="Arial Unicode MS" panose="020B0604020202020204" pitchFamily="34" charset="-128"/>
            </a:endParaRPr>
          </a:p>
          <a:p>
            <a:pPr algn="ctr" eaLnBrk="1" hangingPunct="1">
              <a:buFontTx/>
              <a:buNone/>
            </a:pPr>
            <a:r>
              <a:rPr lang="en-US" altLang="zh-CN" sz="4400">
                <a:latin typeface="Arial Unicode MS" panose="020B0604020202020204" pitchFamily="34" charset="-128"/>
                <a:ea typeface="Arial Unicode MS" panose="020B0604020202020204" pitchFamily="34" charset="-128"/>
                <a:cs typeface="Arial Unicode MS" panose="020B0604020202020204" pitchFamily="34" charset="-128"/>
              </a:rPr>
              <a:t>生氣的飛机乘客</a:t>
            </a:r>
          </a:p>
        </p:txBody>
      </p:sp>
    </p:spTree>
    <p:custDataLst>
      <p:tags r:id="rId1"/>
    </p:custData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a:extLst>
              <a:ext uri="{FF2B5EF4-FFF2-40B4-BE49-F238E27FC236}">
                <a16:creationId xmlns:a16="http://schemas.microsoft.com/office/drawing/2014/main" id="{E49505B4-1485-4754-AE9C-0CD87BABE88E}"/>
              </a:ext>
            </a:extLst>
          </p:cNvPr>
          <p:cNvSpPr>
            <a:spLocks noGrp="1" noChangeArrowheads="1"/>
          </p:cNvSpPr>
          <p:nvPr>
            <p:ph type="title"/>
          </p:nvPr>
        </p:nvSpPr>
        <p:spPr bwMode="auto">
          <a:xfrm>
            <a:off x="685800" y="764704"/>
            <a:ext cx="77724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zh-CN" sz="6000" dirty="0">
                <a:latin typeface="Arial Unicode MS" panose="020B0604020202020204" pitchFamily="34" charset="-128"/>
                <a:ea typeface="Arial Unicode MS" panose="020B0604020202020204" pitchFamily="34" charset="-128"/>
                <a:cs typeface="Arial Unicode MS" panose="020B0604020202020204" pitchFamily="34" charset="-128"/>
              </a:rPr>
              <a:t>Part 5</a:t>
            </a:r>
          </a:p>
        </p:txBody>
      </p:sp>
      <p:sp>
        <p:nvSpPr>
          <p:cNvPr id="210947" name="Rectangle 3">
            <a:extLst>
              <a:ext uri="{FF2B5EF4-FFF2-40B4-BE49-F238E27FC236}">
                <a16:creationId xmlns:a16="http://schemas.microsoft.com/office/drawing/2014/main" id="{A0623E72-A570-42CE-B5A3-B1AD66BA5254}"/>
              </a:ext>
            </a:extLst>
          </p:cNvPr>
          <p:cNvSpPr>
            <a:spLocks noGrp="1" noChangeArrowheads="1"/>
          </p:cNvSpPr>
          <p:nvPr>
            <p:ph type="body" idx="1"/>
          </p:nvPr>
        </p:nvSpPr>
        <p:spPr bwMode="auto">
          <a:xfrm>
            <a:off x="685800" y="1981200"/>
            <a:ext cx="7772400" cy="209587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FF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Tx/>
              <a:buNone/>
            </a:pPr>
            <a:endParaRPr lang="en-US" altLang="zh-TW"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buFontTx/>
              <a:buNone/>
            </a:pPr>
            <a:endParaRPr lang="en-US" altLang="zh-TW" sz="1800" dirty="0">
              <a:latin typeface="Arial Unicode MS" panose="020B0604020202020204" pitchFamily="34" charset="-128"/>
              <a:ea typeface="Arial Unicode MS" panose="020B0604020202020204" pitchFamily="34" charset="-128"/>
              <a:cs typeface="Arial Unicode MS" panose="020B0604020202020204" pitchFamily="34" charset="-128"/>
            </a:endParaRPr>
          </a:p>
          <a:p>
            <a:pPr algn="ctr" eaLnBrk="1" hangingPunct="1">
              <a:buFontTx/>
              <a:buNone/>
            </a:pPr>
            <a:r>
              <a:rPr lang="zh-TW" altLang="en-US" sz="5400" dirty="0">
                <a:latin typeface="Arial Unicode MS" panose="020B0604020202020204" pitchFamily="34" charset="-128"/>
                <a:ea typeface="Arial Unicode MS" panose="020B0604020202020204" pitchFamily="34" charset="-128"/>
                <a:cs typeface="Arial Unicode MS" panose="020B0604020202020204" pitchFamily="34" charset="-128"/>
              </a:rPr>
              <a:t>群体</a:t>
            </a:r>
            <a:r>
              <a:rPr lang="zh-TW" altLang="en-US" sz="5400" dirty="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5400" dirty="0">
                <a:latin typeface="Arial Unicode MS" panose="020B0604020202020204" pitchFamily="34" charset="-128"/>
                <a:ea typeface="Arial Unicode MS" panose="020B0604020202020204" pitchFamily="34" charset="-128"/>
                <a:cs typeface="Arial Unicode MS" panose="020B0604020202020204" pitchFamily="34" charset="-128"/>
              </a:rPr>
              <a:t>GROUP</a:t>
            </a:r>
            <a:endParaRPr lang="en-US" altLang="zh-CN" sz="5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ustDataLst>
      <p:tags r:id="rId1"/>
    </p:custData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17">
            <a:extLst>
              <a:ext uri="{FF2B5EF4-FFF2-40B4-BE49-F238E27FC236}">
                <a16:creationId xmlns:a16="http://schemas.microsoft.com/office/drawing/2014/main" id="{EE4A0A10-D1D5-4DD2-89C4-D4F6E8E0408F}"/>
              </a:ext>
            </a:extLst>
          </p:cNvPr>
          <p:cNvSpPr>
            <a:spLocks noGrp="1" noChangeArrowheads="1"/>
          </p:cNvSpPr>
          <p:nvPr>
            <p:ph type="title" idx="4294967295"/>
          </p:nvPr>
        </p:nvSpPr>
        <p:spPr bwMode="auto">
          <a:xfrm>
            <a:off x="685800" y="740122"/>
            <a:ext cx="77724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sz="16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群 體</a:t>
            </a:r>
          </a:p>
        </p:txBody>
      </p:sp>
      <p:sp>
        <p:nvSpPr>
          <p:cNvPr id="212995" name="Rectangle 2">
            <a:extLst>
              <a:ext uri="{FF2B5EF4-FFF2-40B4-BE49-F238E27FC236}">
                <a16:creationId xmlns:a16="http://schemas.microsoft.com/office/drawing/2014/main" id="{47F65AA2-4D1B-4F53-B83A-533310D244B8}"/>
              </a:ext>
            </a:extLst>
          </p:cNvPr>
          <p:cNvSpPr>
            <a:spLocks noChangeArrowheads="1"/>
          </p:cNvSpPr>
          <p:nvPr/>
        </p:nvSpPr>
        <p:spPr bwMode="auto">
          <a:xfrm>
            <a:off x="1600200" y="1578322"/>
            <a:ext cx="5791200" cy="68580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44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定義</a:t>
            </a:r>
            <a:r>
              <a:rPr lang="zh-TW" altLang="en-US" sz="44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8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DEFINATION</a:t>
            </a:r>
            <a:r>
              <a:rPr lang="en-US" altLang="zh-TW" sz="28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p>
        </p:txBody>
      </p:sp>
      <p:sp>
        <p:nvSpPr>
          <p:cNvPr id="212996" name="Text Box 3">
            <a:extLst>
              <a:ext uri="{FF2B5EF4-FFF2-40B4-BE49-F238E27FC236}">
                <a16:creationId xmlns:a16="http://schemas.microsoft.com/office/drawing/2014/main" id="{0AAD074C-B1DB-4B66-BADA-E42372817F2A}"/>
              </a:ext>
            </a:extLst>
          </p:cNvPr>
          <p:cNvSpPr txBox="1">
            <a:spLocks noChangeArrowheads="1"/>
          </p:cNvSpPr>
          <p:nvPr/>
        </p:nvSpPr>
        <p:spPr bwMode="auto">
          <a:xfrm>
            <a:off x="3429000" y="2416522"/>
            <a:ext cx="4572000"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 typeface="Wingdings" panose="05000000000000000000" pitchFamily="2" charset="2"/>
              <a:buChar char="§"/>
            </a:pPr>
            <a:r>
              <a:rPr lang="zh-TW" altLang="en-US" sz="3000">
                <a:latin typeface="Arial Unicode MS" panose="020B0604020202020204" pitchFamily="34" charset="-128"/>
                <a:ea typeface="Arial Unicode MS" panose="020B0604020202020204" pitchFamily="34" charset="-128"/>
                <a:cs typeface="Arial Unicode MS" panose="020B0604020202020204" pitchFamily="34" charset="-128"/>
              </a:rPr>
              <a:t>個體的集合</a:t>
            </a:r>
          </a:p>
          <a:p>
            <a:pPr eaLnBrk="1" hangingPunct="1">
              <a:spcBef>
                <a:spcPct val="50000"/>
              </a:spcBef>
              <a:buFont typeface="Wingdings" panose="05000000000000000000" pitchFamily="2" charset="2"/>
              <a:buChar char="§"/>
            </a:pPr>
            <a:r>
              <a:rPr lang="zh-TW" altLang="en-US" sz="3000">
                <a:latin typeface="Arial Unicode MS" panose="020B0604020202020204" pitchFamily="34" charset="-128"/>
                <a:ea typeface="Arial Unicode MS" panose="020B0604020202020204" pitchFamily="34" charset="-128"/>
                <a:cs typeface="Arial Unicode MS" panose="020B0604020202020204" pitchFamily="34" charset="-128"/>
              </a:rPr>
              <a:t>共同標準行為</a:t>
            </a:r>
            <a:r>
              <a:rPr lang="zh-TW" altLang="en-US" sz="30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3000">
                <a:latin typeface="Arial Unicode MS" panose="020B0604020202020204" pitchFamily="34" charset="-128"/>
                <a:ea typeface="Arial Unicode MS" panose="020B0604020202020204" pitchFamily="34" charset="-128"/>
                <a:cs typeface="Arial Unicode MS" panose="020B0604020202020204" pitchFamily="34" charset="-128"/>
              </a:rPr>
              <a:t>                                 </a:t>
            </a:r>
          </a:p>
          <a:p>
            <a:pPr eaLnBrk="1" hangingPunct="1">
              <a:spcBef>
                <a:spcPct val="50000"/>
              </a:spcBef>
              <a:buFont typeface="Wingdings" panose="05000000000000000000" pitchFamily="2" charset="2"/>
              <a:buChar char="§"/>
            </a:pPr>
            <a:r>
              <a:rPr lang="zh-TW" altLang="en-US" sz="3000">
                <a:latin typeface="Arial Unicode MS" panose="020B0604020202020204" pitchFamily="34" charset="-128"/>
                <a:ea typeface="Arial Unicode MS" panose="020B0604020202020204" pitchFamily="34" charset="-128"/>
                <a:cs typeface="Arial Unicode MS" panose="020B0604020202020204" pitchFamily="34" charset="-128"/>
              </a:rPr>
              <a:t>不同職能</a:t>
            </a:r>
          </a:p>
        </p:txBody>
      </p:sp>
      <p:sp>
        <p:nvSpPr>
          <p:cNvPr id="212997" name="Rectangle 4">
            <a:extLst>
              <a:ext uri="{FF2B5EF4-FFF2-40B4-BE49-F238E27FC236}">
                <a16:creationId xmlns:a16="http://schemas.microsoft.com/office/drawing/2014/main" id="{13ACC045-1C57-4DB7-98AD-5DC1E9E82435}"/>
              </a:ext>
            </a:extLst>
          </p:cNvPr>
          <p:cNvSpPr>
            <a:spLocks noChangeArrowheads="1"/>
          </p:cNvSpPr>
          <p:nvPr/>
        </p:nvSpPr>
        <p:spPr bwMode="auto">
          <a:xfrm>
            <a:off x="1600200" y="4550122"/>
            <a:ext cx="4953000" cy="685800"/>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38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非正式群體</a:t>
            </a:r>
            <a:r>
              <a:rPr lang="zh-TW" altLang="en-US" sz="30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30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INFORMAL</a:t>
            </a:r>
            <a:endParaRPr lang="en-US" altLang="zh-TW" sz="32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12998" name="Text Box 5">
            <a:extLst>
              <a:ext uri="{FF2B5EF4-FFF2-40B4-BE49-F238E27FC236}">
                <a16:creationId xmlns:a16="http://schemas.microsoft.com/office/drawing/2014/main" id="{95B07BD2-B6D0-4245-A621-A2AB82E0B61A}"/>
              </a:ext>
            </a:extLst>
          </p:cNvPr>
          <p:cNvSpPr txBox="1">
            <a:spLocks noChangeArrowheads="1"/>
          </p:cNvSpPr>
          <p:nvPr/>
        </p:nvSpPr>
        <p:spPr bwMode="auto">
          <a:xfrm>
            <a:off x="3352800" y="5388322"/>
            <a:ext cx="3886200"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Char char="•"/>
            </a:pPr>
            <a:r>
              <a:rPr lang="en-US" altLang="zh-TW" sz="22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600">
                <a:latin typeface="Arial Unicode MS" panose="020B0604020202020204" pitchFamily="34" charset="-128"/>
                <a:ea typeface="Arial Unicode MS" panose="020B0604020202020204" pitchFamily="34" charset="-128"/>
                <a:cs typeface="Arial Unicode MS" panose="020B0604020202020204" pitchFamily="34" charset="-128"/>
              </a:rPr>
              <a:t>在組織中產生極大影響</a:t>
            </a:r>
          </a:p>
        </p:txBody>
      </p:sp>
      <p:sp>
        <p:nvSpPr>
          <p:cNvPr id="212999" name="Line 6">
            <a:extLst>
              <a:ext uri="{FF2B5EF4-FFF2-40B4-BE49-F238E27FC236}">
                <a16:creationId xmlns:a16="http://schemas.microsoft.com/office/drawing/2014/main" id="{5076884E-47F1-47C5-9CBA-BF5B956DB2D9}"/>
              </a:ext>
            </a:extLst>
          </p:cNvPr>
          <p:cNvSpPr>
            <a:spLocks noChangeShapeType="1"/>
          </p:cNvSpPr>
          <p:nvPr/>
        </p:nvSpPr>
        <p:spPr bwMode="auto">
          <a:xfrm flipH="1">
            <a:off x="2133600" y="2264122"/>
            <a:ext cx="0" cy="22098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13000" name="Rectangle 7">
            <a:extLst>
              <a:ext uri="{FF2B5EF4-FFF2-40B4-BE49-F238E27FC236}">
                <a16:creationId xmlns:a16="http://schemas.microsoft.com/office/drawing/2014/main" id="{4127C56A-8CCF-4F26-9711-D96F4F0CE26E}"/>
              </a:ext>
            </a:extLst>
          </p:cNvPr>
          <p:cNvSpPr>
            <a:spLocks noChangeArrowheads="1"/>
          </p:cNvSpPr>
          <p:nvPr/>
        </p:nvSpPr>
        <p:spPr bwMode="auto">
          <a:xfrm>
            <a:off x="1162050" y="396875"/>
            <a:ext cx="6938963" cy="101590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6000">
                <a:solidFill>
                  <a:srgbClr val="7AADFF"/>
                </a:solidFill>
                <a:latin typeface="Arial Unicode MS" panose="020B0604020202020204" pitchFamily="34" charset="-128"/>
                <a:ea typeface="Arial Unicode MS" panose="020B0604020202020204" pitchFamily="34" charset="-128"/>
                <a:cs typeface="Arial Unicode MS" panose="020B0604020202020204" pitchFamily="34" charset="-128"/>
              </a:rPr>
              <a:t>群 體</a:t>
            </a:r>
            <a:endParaRPr lang="zh-TW" altLang="en-US" sz="2800">
              <a:solidFill>
                <a:srgbClr val="7AADFF"/>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ustDataLst>
      <p:tags r:id="rId1"/>
    </p:custData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7">
            <a:extLst>
              <a:ext uri="{FF2B5EF4-FFF2-40B4-BE49-F238E27FC236}">
                <a16:creationId xmlns:a16="http://schemas.microsoft.com/office/drawing/2014/main" id="{F46ECCA4-930F-4703-BD7D-76FD8EB202C5}"/>
              </a:ext>
            </a:extLst>
          </p:cNvPr>
          <p:cNvSpPr>
            <a:spLocks noGrp="1" noChangeArrowheads="1"/>
          </p:cNvSpPr>
          <p:nvPr>
            <p:ph type="title" idx="4294967295"/>
          </p:nvPr>
        </p:nvSpPr>
        <p:spPr bwMode="auto">
          <a:xfrm>
            <a:off x="685800" y="760437"/>
            <a:ext cx="77724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zh-TW" altLang="en-US" sz="160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群 體</a:t>
            </a:r>
          </a:p>
        </p:txBody>
      </p:sp>
      <p:sp>
        <p:nvSpPr>
          <p:cNvPr id="215043" name="Rectangle 2">
            <a:extLst>
              <a:ext uri="{FF2B5EF4-FFF2-40B4-BE49-F238E27FC236}">
                <a16:creationId xmlns:a16="http://schemas.microsoft.com/office/drawing/2014/main" id="{702F029B-A416-4A7E-9B99-2025165995F0}"/>
              </a:ext>
            </a:extLst>
          </p:cNvPr>
          <p:cNvSpPr>
            <a:spLocks noChangeArrowheads="1"/>
          </p:cNvSpPr>
          <p:nvPr/>
        </p:nvSpPr>
        <p:spPr bwMode="auto">
          <a:xfrm>
            <a:off x="457200" y="332656"/>
            <a:ext cx="8229600" cy="8382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5400">
                <a:solidFill>
                  <a:srgbClr val="7AADFF"/>
                </a:solidFill>
                <a:latin typeface="Arial Unicode MS" panose="020B0604020202020204" pitchFamily="34" charset="-128"/>
                <a:ea typeface="Arial Unicode MS" panose="020B0604020202020204" pitchFamily="34" charset="-128"/>
                <a:cs typeface="Arial Unicode MS" panose="020B0604020202020204" pitchFamily="34" charset="-128"/>
              </a:rPr>
              <a:t>群 體</a:t>
            </a:r>
          </a:p>
        </p:txBody>
      </p:sp>
      <p:sp>
        <p:nvSpPr>
          <p:cNvPr id="215044" name="Rectangle 3">
            <a:extLst>
              <a:ext uri="{FF2B5EF4-FFF2-40B4-BE49-F238E27FC236}">
                <a16:creationId xmlns:a16="http://schemas.microsoft.com/office/drawing/2014/main" id="{453E063B-3F36-44F7-A59D-D3548147F4F4}"/>
              </a:ext>
            </a:extLst>
          </p:cNvPr>
          <p:cNvSpPr>
            <a:spLocks noChangeArrowheads="1"/>
          </p:cNvSpPr>
          <p:nvPr/>
        </p:nvSpPr>
        <p:spPr bwMode="auto">
          <a:xfrm>
            <a:off x="539552" y="1370037"/>
            <a:ext cx="4413448" cy="609600"/>
          </a:xfrm>
          <a:prstGeom prst="rect">
            <a:avLst/>
          </a:prstGeom>
          <a:noFill/>
          <a:ln w="9525">
            <a:solidFill>
              <a:schemeClr val="accent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36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結構</a:t>
            </a:r>
            <a:r>
              <a:rPr lang="zh-TW" altLang="en-US" sz="36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28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STRUCTURE</a:t>
            </a:r>
          </a:p>
        </p:txBody>
      </p:sp>
      <p:sp>
        <p:nvSpPr>
          <p:cNvPr id="215045" name="Rectangle 4">
            <a:extLst>
              <a:ext uri="{FF2B5EF4-FFF2-40B4-BE49-F238E27FC236}">
                <a16:creationId xmlns:a16="http://schemas.microsoft.com/office/drawing/2014/main" id="{62835D3F-B925-461C-A0D1-575FAEA77444}"/>
              </a:ext>
            </a:extLst>
          </p:cNvPr>
          <p:cNvSpPr>
            <a:spLocks noChangeArrowheads="1"/>
          </p:cNvSpPr>
          <p:nvPr/>
        </p:nvSpPr>
        <p:spPr bwMode="auto">
          <a:xfrm>
            <a:off x="539551" y="2741637"/>
            <a:ext cx="3312357" cy="609600"/>
          </a:xfrm>
          <a:prstGeom prst="rect">
            <a:avLst/>
          </a:prstGeom>
          <a:noFill/>
          <a:ln w="9525">
            <a:solidFill>
              <a:srgbClr val="FF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38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規範</a:t>
            </a:r>
            <a:r>
              <a:rPr lang="zh-TW" altLang="en-US" sz="38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altLang="zh-TW" sz="30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NORMS</a:t>
            </a:r>
            <a:endParaRPr lang="en-US" altLang="zh-TW" sz="32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15046" name="Text Box 5">
            <a:extLst>
              <a:ext uri="{FF2B5EF4-FFF2-40B4-BE49-F238E27FC236}">
                <a16:creationId xmlns:a16="http://schemas.microsoft.com/office/drawing/2014/main" id="{2787232E-48B1-46FE-AD29-99B0CE0B1053}"/>
              </a:ext>
            </a:extLst>
          </p:cNvPr>
          <p:cNvSpPr txBox="1">
            <a:spLocks noChangeArrowheads="1"/>
          </p:cNvSpPr>
          <p:nvPr/>
        </p:nvSpPr>
        <p:spPr bwMode="auto">
          <a:xfrm>
            <a:off x="304800" y="3579837"/>
            <a:ext cx="38862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lnSpc>
                <a:spcPct val="75000"/>
              </a:lnSpc>
              <a:spcBef>
                <a:spcPct val="50000"/>
              </a:spcBef>
              <a:buFontTx/>
              <a:buChar char="•"/>
            </a:pPr>
            <a:r>
              <a:rPr lang="zh-TW" altLang="en-US" sz="2600">
                <a:latin typeface="Arial Unicode MS" panose="020B0604020202020204" pitchFamily="34" charset="-128"/>
                <a:ea typeface="Arial Unicode MS" panose="020B0604020202020204" pitchFamily="34" charset="-128"/>
                <a:cs typeface="Arial Unicode MS" panose="020B0604020202020204" pitchFamily="34" charset="-128"/>
              </a:rPr>
              <a:t>是一種所有行為的過程</a:t>
            </a:r>
            <a:r>
              <a:rPr lang="zh-TW" altLang="en-US" sz="26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600">
                <a:latin typeface="Arial Unicode MS" panose="020B0604020202020204" pitchFamily="34" charset="-128"/>
                <a:ea typeface="Arial Unicode MS" panose="020B0604020202020204" pitchFamily="34" charset="-128"/>
                <a:cs typeface="Arial Unicode MS" panose="020B0604020202020204" pitchFamily="34" charset="-128"/>
              </a:rPr>
              <a:t>  </a:t>
            </a:r>
          </a:p>
          <a:p>
            <a:pPr eaLnBrk="1" hangingPunct="1">
              <a:lnSpc>
                <a:spcPct val="75000"/>
              </a:lnSpc>
              <a:spcBef>
                <a:spcPct val="50000"/>
              </a:spcBef>
              <a:buFontTx/>
              <a:buChar char="•"/>
            </a:pPr>
            <a:r>
              <a:rPr lang="zh-TW" altLang="en-US" sz="2600">
                <a:latin typeface="Arial Unicode MS" panose="020B0604020202020204" pitchFamily="34" charset="-128"/>
                <a:ea typeface="Arial Unicode MS" panose="020B0604020202020204" pitchFamily="34" charset="-128"/>
                <a:cs typeface="Arial Unicode MS" panose="020B0604020202020204" pitchFamily="34" charset="-128"/>
              </a:rPr>
              <a:t>不能控制思想</a:t>
            </a:r>
            <a:r>
              <a:rPr lang="zh-TW" altLang="en-US" sz="26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zh-TW" altLang="en-US" sz="260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lnSpc>
                <a:spcPct val="75000"/>
              </a:lnSpc>
              <a:spcBef>
                <a:spcPct val="50000"/>
              </a:spcBef>
              <a:buFontTx/>
              <a:buChar char="•"/>
            </a:pPr>
            <a:r>
              <a:rPr lang="zh-TW" altLang="en-US" sz="2600">
                <a:latin typeface="Arial Unicode MS" panose="020B0604020202020204" pitchFamily="34" charset="-128"/>
                <a:ea typeface="Arial Unicode MS" panose="020B0604020202020204" pitchFamily="34" charset="-128"/>
                <a:cs typeface="Arial Unicode MS" panose="020B0604020202020204" pitchFamily="34" charset="-128"/>
              </a:rPr>
              <a:t>只適用於重要事項</a:t>
            </a:r>
            <a:r>
              <a:rPr lang="zh-TW" altLang="en-US" sz="26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zh-TW" altLang="en-US" sz="260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lnSpc>
                <a:spcPct val="75000"/>
              </a:lnSpc>
              <a:spcBef>
                <a:spcPct val="50000"/>
              </a:spcBef>
              <a:buFontTx/>
              <a:buChar char="•"/>
            </a:pPr>
            <a:r>
              <a:rPr lang="zh-TW" altLang="en-US" sz="2600">
                <a:latin typeface="Arial Unicode MS" panose="020B0604020202020204" pitchFamily="34" charset="-128"/>
                <a:ea typeface="Arial Unicode MS" panose="020B0604020202020204" pitchFamily="34" charset="-128"/>
                <a:cs typeface="Arial Unicode MS" panose="020B0604020202020204" pitchFamily="34" charset="-128"/>
              </a:rPr>
              <a:t>逐步發展</a:t>
            </a:r>
            <a:r>
              <a:rPr lang="zh-TW" altLang="en-US" sz="26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endParaRPr lang="zh-TW" altLang="en-US" sz="2600">
              <a:latin typeface="Arial Unicode MS" panose="020B0604020202020204" pitchFamily="34" charset="-128"/>
              <a:ea typeface="Arial Unicode MS" panose="020B0604020202020204" pitchFamily="34" charset="-128"/>
              <a:cs typeface="Arial Unicode MS" panose="020B0604020202020204" pitchFamily="34" charset="-128"/>
            </a:endParaRPr>
          </a:p>
          <a:p>
            <a:pPr eaLnBrk="1" hangingPunct="1">
              <a:lnSpc>
                <a:spcPct val="75000"/>
              </a:lnSpc>
              <a:spcBef>
                <a:spcPct val="50000"/>
              </a:spcBef>
              <a:buFontTx/>
              <a:buChar char="•"/>
            </a:pPr>
            <a:r>
              <a:rPr lang="zh-TW" altLang="en-US" sz="2600">
                <a:latin typeface="Arial Unicode MS" panose="020B0604020202020204" pitchFamily="34" charset="-128"/>
                <a:ea typeface="Arial Unicode MS" panose="020B0604020202020204" pitchFamily="34" charset="-128"/>
                <a:cs typeface="Arial Unicode MS" panose="020B0604020202020204" pitchFamily="34" charset="-128"/>
              </a:rPr>
              <a:t>不可能適用於全體成員</a:t>
            </a:r>
          </a:p>
        </p:txBody>
      </p:sp>
      <p:sp>
        <p:nvSpPr>
          <p:cNvPr id="215047" name="Line 6">
            <a:extLst>
              <a:ext uri="{FF2B5EF4-FFF2-40B4-BE49-F238E27FC236}">
                <a16:creationId xmlns:a16="http://schemas.microsoft.com/office/drawing/2014/main" id="{A32D4F12-DA3C-4912-898F-CFBE64DA86A5}"/>
              </a:ext>
            </a:extLst>
          </p:cNvPr>
          <p:cNvSpPr>
            <a:spLocks noChangeShapeType="1"/>
          </p:cNvSpPr>
          <p:nvPr/>
        </p:nvSpPr>
        <p:spPr bwMode="auto">
          <a:xfrm>
            <a:off x="914400" y="1979637"/>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15048" name="Rectangle 7">
            <a:extLst>
              <a:ext uri="{FF2B5EF4-FFF2-40B4-BE49-F238E27FC236}">
                <a16:creationId xmlns:a16="http://schemas.microsoft.com/office/drawing/2014/main" id="{3E04F4CC-23C3-423E-A8A5-AE201B7A7CB8}"/>
              </a:ext>
            </a:extLst>
          </p:cNvPr>
          <p:cNvSpPr>
            <a:spLocks noChangeArrowheads="1"/>
          </p:cNvSpPr>
          <p:nvPr/>
        </p:nvSpPr>
        <p:spPr bwMode="auto">
          <a:xfrm>
            <a:off x="5562600" y="2360637"/>
            <a:ext cx="2362200" cy="609600"/>
          </a:xfrm>
          <a:prstGeom prst="rect">
            <a:avLst/>
          </a:prstGeom>
          <a:noFill/>
          <a:ln w="9525">
            <a:solidFill>
              <a:srgbClr val="FF33CC"/>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lang="zh-TW" altLang="en-US" sz="3400">
                <a:solidFill>
                  <a:schemeClr val="folHlink"/>
                </a:solidFill>
                <a:latin typeface="Arial Unicode MS" panose="020B0604020202020204" pitchFamily="34" charset="-128"/>
                <a:ea typeface="Arial Unicode MS" panose="020B0604020202020204" pitchFamily="34" charset="-128"/>
                <a:cs typeface="Arial Unicode MS" panose="020B0604020202020204" pitchFamily="34" charset="-128"/>
              </a:rPr>
              <a:t>工作角色</a:t>
            </a:r>
          </a:p>
        </p:txBody>
      </p:sp>
      <p:sp>
        <p:nvSpPr>
          <p:cNvPr id="215049" name="Text Box 8">
            <a:extLst>
              <a:ext uri="{FF2B5EF4-FFF2-40B4-BE49-F238E27FC236}">
                <a16:creationId xmlns:a16="http://schemas.microsoft.com/office/drawing/2014/main" id="{6AD1E20D-EFBE-4219-B28B-E90BEDD6841B}"/>
              </a:ext>
            </a:extLst>
          </p:cNvPr>
          <p:cNvSpPr txBox="1">
            <a:spLocks noChangeArrowheads="1"/>
          </p:cNvSpPr>
          <p:nvPr/>
        </p:nvSpPr>
        <p:spPr bwMode="auto">
          <a:xfrm>
            <a:off x="4572000" y="2970237"/>
            <a:ext cx="3886200" cy="326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eaLnBrk="1" hangingPunct="1">
              <a:spcBef>
                <a:spcPct val="50000"/>
              </a:spcBef>
              <a:buFontTx/>
              <a:buChar char="•"/>
            </a:pPr>
            <a:r>
              <a:rPr lang="zh-TW" altLang="en-US" sz="2600">
                <a:latin typeface="Arial Unicode MS" panose="020B0604020202020204" pitchFamily="34" charset="-128"/>
                <a:ea typeface="Arial Unicode MS" panose="020B0604020202020204" pitchFamily="34" charset="-128"/>
                <a:cs typeface="Arial Unicode MS" panose="020B0604020202020204" pitchFamily="34" charset="-128"/>
              </a:rPr>
              <a:t>一種預期行為模式 </a:t>
            </a:r>
          </a:p>
          <a:p>
            <a:pPr eaLnBrk="1" hangingPunct="1">
              <a:spcBef>
                <a:spcPct val="50000"/>
              </a:spcBef>
              <a:buFontTx/>
              <a:buChar char="•"/>
            </a:pPr>
            <a:r>
              <a:rPr lang="zh-TW" altLang="en-US" sz="2600">
                <a:latin typeface="Arial Unicode MS" panose="020B0604020202020204" pitchFamily="34" charset="-128"/>
                <a:ea typeface="Arial Unicode MS" panose="020B0604020202020204" pitchFamily="34" charset="-128"/>
                <a:cs typeface="Arial Unicode MS" panose="020B0604020202020204" pitchFamily="34" charset="-128"/>
              </a:rPr>
              <a:t>特定定位 </a:t>
            </a:r>
          </a:p>
          <a:p>
            <a:pPr eaLnBrk="1" hangingPunct="1">
              <a:spcBef>
                <a:spcPct val="50000"/>
              </a:spcBef>
              <a:buFontTx/>
              <a:buChar char="•"/>
            </a:pPr>
            <a:r>
              <a:rPr lang="zh-TW" altLang="en-US" sz="2600">
                <a:latin typeface="Arial Unicode MS" panose="020B0604020202020204" pitchFamily="34" charset="-128"/>
                <a:ea typeface="Arial Unicode MS" panose="020B0604020202020204" pitchFamily="34" charset="-128"/>
                <a:cs typeface="Arial Unicode MS" panose="020B0604020202020204" pitchFamily="34" charset="-128"/>
              </a:rPr>
              <a:t>應負的責任</a:t>
            </a:r>
            <a:r>
              <a:rPr lang="zh-TW" altLang="en-US" sz="26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600">
                <a:latin typeface="Arial Unicode MS" panose="020B0604020202020204" pitchFamily="34" charset="-128"/>
                <a:ea typeface="Arial Unicode MS" panose="020B0604020202020204" pitchFamily="34" charset="-128"/>
                <a:cs typeface="Arial Unicode MS" panose="020B0604020202020204" pitchFamily="34" charset="-128"/>
              </a:rPr>
              <a:t>任務型 </a:t>
            </a:r>
            <a:r>
              <a:rPr lang="zh-TW" altLang="en-US" sz="26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600">
                <a:latin typeface="Arial Unicode MS" panose="020B0604020202020204" pitchFamily="34" charset="-128"/>
                <a:ea typeface="Arial Unicode MS" panose="020B0604020202020204" pitchFamily="34" charset="-128"/>
                <a:cs typeface="Arial Unicode MS" panose="020B0604020202020204" pitchFamily="34" charset="-128"/>
              </a:rPr>
              <a:t>關係型 </a:t>
            </a:r>
            <a:r>
              <a:rPr lang="zh-TW" altLang="en-US" sz="2600">
                <a:solidFill>
                  <a:srgbClr val="7F7F7F"/>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zh-TW" altLang="en-US" sz="2600">
                <a:latin typeface="Arial Unicode MS" panose="020B0604020202020204" pitchFamily="34" charset="-128"/>
                <a:ea typeface="Arial Unicode MS" panose="020B0604020202020204" pitchFamily="34" charset="-128"/>
                <a:cs typeface="Arial Unicode MS" panose="020B0604020202020204" pitchFamily="34" charset="-128"/>
              </a:rPr>
              <a:t>自我利益型</a:t>
            </a:r>
          </a:p>
        </p:txBody>
      </p:sp>
      <p:sp>
        <p:nvSpPr>
          <p:cNvPr id="215050" name="Line 9">
            <a:extLst>
              <a:ext uri="{FF2B5EF4-FFF2-40B4-BE49-F238E27FC236}">
                <a16:creationId xmlns:a16="http://schemas.microsoft.com/office/drawing/2014/main" id="{548C3040-CE80-4B86-88AC-83D814F4277B}"/>
              </a:ext>
            </a:extLst>
          </p:cNvPr>
          <p:cNvSpPr>
            <a:spLocks noChangeShapeType="1"/>
          </p:cNvSpPr>
          <p:nvPr/>
        </p:nvSpPr>
        <p:spPr bwMode="auto">
          <a:xfrm>
            <a:off x="6248400" y="3808437"/>
            <a:ext cx="1828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15051" name="Line 10">
            <a:extLst>
              <a:ext uri="{FF2B5EF4-FFF2-40B4-BE49-F238E27FC236}">
                <a16:creationId xmlns:a16="http://schemas.microsoft.com/office/drawing/2014/main" id="{DB5BBC80-8719-41E4-B932-CC522DCA7A11}"/>
              </a:ext>
            </a:extLst>
          </p:cNvPr>
          <p:cNvSpPr>
            <a:spLocks noChangeShapeType="1"/>
          </p:cNvSpPr>
          <p:nvPr/>
        </p:nvSpPr>
        <p:spPr bwMode="auto">
          <a:xfrm>
            <a:off x="7239000" y="3198837"/>
            <a:ext cx="838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15052" name="Line 11">
            <a:extLst>
              <a:ext uri="{FF2B5EF4-FFF2-40B4-BE49-F238E27FC236}">
                <a16:creationId xmlns:a16="http://schemas.microsoft.com/office/drawing/2014/main" id="{3DCA3731-ED2E-4835-83BC-337302DEE714}"/>
              </a:ext>
            </a:extLst>
          </p:cNvPr>
          <p:cNvSpPr>
            <a:spLocks noChangeShapeType="1"/>
          </p:cNvSpPr>
          <p:nvPr/>
        </p:nvSpPr>
        <p:spPr bwMode="auto">
          <a:xfrm>
            <a:off x="8077200" y="3503637"/>
            <a:ext cx="381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15053" name="Line 12">
            <a:extLst>
              <a:ext uri="{FF2B5EF4-FFF2-40B4-BE49-F238E27FC236}">
                <a16:creationId xmlns:a16="http://schemas.microsoft.com/office/drawing/2014/main" id="{E22C2031-3E78-4FD3-A241-88F6BA006856}"/>
              </a:ext>
            </a:extLst>
          </p:cNvPr>
          <p:cNvSpPr>
            <a:spLocks noChangeShapeType="1"/>
          </p:cNvSpPr>
          <p:nvPr/>
        </p:nvSpPr>
        <p:spPr bwMode="auto">
          <a:xfrm>
            <a:off x="8458200" y="3503637"/>
            <a:ext cx="0" cy="1828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15054" name="Line 13">
            <a:extLst>
              <a:ext uri="{FF2B5EF4-FFF2-40B4-BE49-F238E27FC236}">
                <a16:creationId xmlns:a16="http://schemas.microsoft.com/office/drawing/2014/main" id="{05A06D8A-0255-40D1-8788-460945B584C8}"/>
              </a:ext>
            </a:extLst>
          </p:cNvPr>
          <p:cNvSpPr>
            <a:spLocks noChangeShapeType="1"/>
          </p:cNvSpPr>
          <p:nvPr/>
        </p:nvSpPr>
        <p:spPr bwMode="auto">
          <a:xfrm flipH="1">
            <a:off x="7848600" y="5332437"/>
            <a:ext cx="6096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15055" name="Line 14">
            <a:extLst>
              <a:ext uri="{FF2B5EF4-FFF2-40B4-BE49-F238E27FC236}">
                <a16:creationId xmlns:a16="http://schemas.microsoft.com/office/drawing/2014/main" id="{1523F3FD-18E3-4B88-8E76-8CE5D4392C0A}"/>
              </a:ext>
            </a:extLst>
          </p:cNvPr>
          <p:cNvSpPr>
            <a:spLocks noChangeShapeType="1"/>
          </p:cNvSpPr>
          <p:nvPr/>
        </p:nvSpPr>
        <p:spPr bwMode="auto">
          <a:xfrm>
            <a:off x="5029200" y="1674837"/>
            <a:ext cx="1752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15056" name="Line 15">
            <a:extLst>
              <a:ext uri="{FF2B5EF4-FFF2-40B4-BE49-F238E27FC236}">
                <a16:creationId xmlns:a16="http://schemas.microsoft.com/office/drawing/2014/main" id="{EF2AB4B8-5F1A-48D6-BA10-80E92717D253}"/>
              </a:ext>
            </a:extLst>
          </p:cNvPr>
          <p:cNvSpPr>
            <a:spLocks noChangeShapeType="1"/>
          </p:cNvSpPr>
          <p:nvPr/>
        </p:nvSpPr>
        <p:spPr bwMode="auto">
          <a:xfrm>
            <a:off x="6781800" y="1674837"/>
            <a:ext cx="0" cy="68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215057" name="Line 16">
            <a:extLst>
              <a:ext uri="{FF2B5EF4-FFF2-40B4-BE49-F238E27FC236}">
                <a16:creationId xmlns:a16="http://schemas.microsoft.com/office/drawing/2014/main" id="{05F68FC7-A4A4-4CAD-8106-FF711C958804}"/>
              </a:ext>
            </a:extLst>
          </p:cNvPr>
          <p:cNvSpPr>
            <a:spLocks noChangeShapeType="1"/>
          </p:cNvSpPr>
          <p:nvPr/>
        </p:nvSpPr>
        <p:spPr bwMode="auto">
          <a:xfrm>
            <a:off x="8077200" y="3198837"/>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Arial Unicode MS" panose="020B0604020202020204" pitchFamily="34" charset="-128"/>
              <a:ea typeface="Arial Unicode MS" panose="020B0604020202020204" pitchFamily="34" charset="-128"/>
              <a:cs typeface="Arial Unicode MS" panose="020B0604020202020204" pitchFamily="34" charset="-128"/>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_AUDIO_DECODED" val="1"/>
  <p:tag name="ART_ENCODE_TYPE" val="0"/>
  <p:tag name="ART_ENCODE_INDEX" val="1"/>
  <p:tag name="PRESENTATION_PLAYLIST_COUNT" val="0"/>
  <p:tag name="PRESENTATION_PRESENTER_SLIDE_LEVEL" val="0"/>
  <p:tag name="PUBLISH_TITLE" val="MBA-520C-OB"/>
  <p:tag name="ARTICULATE_PUBLISH_PATH" val="D:\03網頁\Acume.ws\Acume.us\C-MBA-OB\PP"/>
  <p:tag name="ARTICULATE_LOGO" val="ACU-LOGO-133.GIF"/>
  <p:tag name="ARTICULATE_PRESENTER" val="韓雷疇"/>
  <p:tag name="ARTICULATE_PRESENTER_GUID" val="00526B5B1000"/>
  <p:tag name="ARTICULATE_LMS" val="0"/>
  <p:tag name="ARTICULATE_TEMPLATE" val="Aume eLearning Course"/>
  <p:tag name="LMS_PUBLISH" val="No"/>
  <p:tag name="PLAYERLOGOHEIGHT" val="157.1667"/>
  <p:tag name="PLAYERLOGOWIDTH" val="127.4583"/>
  <p:tag name="LAUNCHINNEWWINDOW" val="0"/>
  <p:tag name="LASTPUBLISHED" val="D:\03網頁\Acume.ws\Acume.us\C-MBA-OB\PP\MBA-520C-OB\player.html"/>
</p:tagLst>
</file>

<file path=ppt/tags/tag1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10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10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10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10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10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10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10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10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108.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Lst>
</file>

<file path=ppt/tags/tag10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1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1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1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1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1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1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1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1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1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2.xml><?xml version="1.0" encoding="utf-8"?>
<p:tagLst xmlns:a="http://schemas.openxmlformats.org/drawingml/2006/main" xmlns:r="http://schemas.openxmlformats.org/officeDocument/2006/relationships" xmlns:p="http://schemas.openxmlformats.org/presentationml/2006/main">
  <p:tag name="ARTICULATE_SLIDE_PAUSE" val="0"/>
  <p:tag name="ARTICULATE_NAV_LEVEL" val="1"/>
  <p:tag name="ARTICULATE_PLAYLIST_ID" val="-1"/>
</p:tagLst>
</file>

<file path=ppt/tags/tag2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2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2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2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2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2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2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2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2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2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3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3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3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3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3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3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3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3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3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3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4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4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4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4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4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4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4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4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4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4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5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5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5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5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5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5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5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5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5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5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6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6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6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6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6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6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6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6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6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6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7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7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7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7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7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7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7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7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7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7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8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8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8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8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8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8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8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8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8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8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90.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9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92.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93.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94.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95.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96.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97.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98.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ags/tag99.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heme/theme1.xml><?xml version="1.0" encoding="utf-8"?>
<a:theme xmlns:a="http://schemas.openxmlformats.org/drawingml/2006/main" name="Pulse">
  <a:themeElements>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fontScheme name="Pulse">
      <a:majorFont>
        <a:latin typeface="Times New Roman"/>
        <a:ea typeface="新細明體"/>
        <a:cs typeface=""/>
      </a:majorFont>
      <a:minorFont>
        <a:latin typeface="Times New Roman"/>
        <a:ea typeface="新細明體"/>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zh-TW" altLang="en-US" sz="1800" b="0" i="0" u="none" strike="noStrike" cap="none" normalizeH="0" baseline="0" smtClean="0">
            <a:ln>
              <a:noFill/>
            </a:ln>
            <a:solidFill>
              <a:schemeClr val="tx1"/>
            </a:solidFill>
            <a:effectLst/>
            <a:latin typeface="Arial" panose="020B0604020202020204" pitchFamily="34" charset="0"/>
            <a:ea typeface="新細明體" panose="02020500000000000000" pitchFamily="18" charset="-120"/>
          </a:defRPr>
        </a:defPPr>
      </a:lstStyle>
    </a:lnDef>
  </a:objectDefaults>
  <a:extraClrSchemeLst>
    <a:extraClrScheme>
      <a:clrScheme name="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710</TotalTime>
  <Words>6938</Words>
  <Application>Microsoft Office PowerPoint</Application>
  <PresentationFormat>如螢幕大小 (4:3)</PresentationFormat>
  <Paragraphs>1238</Paragraphs>
  <Slides>110</Slides>
  <Notes>107</Notes>
  <HiddenSlides>0</HiddenSlides>
  <MMClips>0</MMClips>
  <ScaleCrop>false</ScaleCrop>
  <HeadingPairs>
    <vt:vector size="8" baseType="variant">
      <vt:variant>
        <vt:lpstr>使用字型</vt:lpstr>
      </vt:variant>
      <vt:variant>
        <vt:i4>8</vt:i4>
      </vt:variant>
      <vt:variant>
        <vt:lpstr>佈景主題</vt:lpstr>
      </vt:variant>
      <vt:variant>
        <vt:i4>1</vt:i4>
      </vt:variant>
      <vt:variant>
        <vt:lpstr>內嵌 OLE 伺服程式</vt:lpstr>
      </vt:variant>
      <vt:variant>
        <vt:i4>1</vt:i4>
      </vt:variant>
      <vt:variant>
        <vt:lpstr>投影片標題</vt:lpstr>
      </vt:variant>
      <vt:variant>
        <vt:i4>110</vt:i4>
      </vt:variant>
    </vt:vector>
  </HeadingPairs>
  <TitlesOfParts>
    <vt:vector size="120" baseType="lpstr">
      <vt:lpstr>Arial Unicode MS</vt:lpstr>
      <vt:lpstr>Monotype Sorts</vt:lpstr>
      <vt:lpstr>華康儷特圓(P)</vt:lpstr>
      <vt:lpstr>Arial</vt:lpstr>
      <vt:lpstr>Arial Black</vt:lpstr>
      <vt:lpstr>Arial Nova</vt:lpstr>
      <vt:lpstr>Times New Roman</vt:lpstr>
      <vt:lpstr>Wingdings</vt:lpstr>
      <vt:lpstr>Pulse</vt:lpstr>
      <vt:lpstr>Clip</vt:lpstr>
      <vt:lpstr>MBA 組織行為學</vt:lpstr>
      <vt:lpstr>PowerPoint 簡報</vt:lpstr>
      <vt:lpstr>韓雷疇教授簡介-1</vt:lpstr>
      <vt:lpstr>韓雷疇教授簡介-2</vt:lpstr>
      <vt:lpstr>名 言</vt:lpstr>
      <vt:lpstr>名 言</vt:lpstr>
      <vt:lpstr>PART   1</vt:lpstr>
      <vt:lpstr>管理</vt:lpstr>
      <vt:lpstr>組織行為的管理</vt:lpstr>
      <vt:lpstr>內容</vt:lpstr>
      <vt:lpstr>1.  組 織 行 為 學 的 概 念</vt:lpstr>
      <vt:lpstr>目標</vt:lpstr>
      <vt:lpstr>組 織 動 力</vt:lpstr>
      <vt:lpstr>2. 組織行為學的基本概念</vt:lpstr>
      <vt:lpstr>3. 基本觀點</vt:lpstr>
      <vt:lpstr>4.  組 織 行 為 模 式</vt:lpstr>
      <vt:lpstr>5. X 理 論 與 Y 理 論   Doglas McGregor</vt:lpstr>
      <vt:lpstr>Y 理 論</vt:lpstr>
      <vt:lpstr>5. 四個組織行為模式</vt:lpstr>
      <vt:lpstr>小型案例討論 </vt:lpstr>
      <vt:lpstr>6. 對 溝 通 的 管 理</vt:lpstr>
      <vt:lpstr>溝 通</vt:lpstr>
      <vt:lpstr>影 響 因 素</vt:lpstr>
      <vt:lpstr>組織溝通</vt:lpstr>
      <vt:lpstr>組織溝通</vt:lpstr>
      <vt:lpstr>溝 通 過 程  The Communication Process</vt:lpstr>
      <vt:lpstr>過 濾</vt:lpstr>
      <vt:lpstr>溝 通 方 向</vt:lpstr>
      <vt:lpstr>溝 通 網 路</vt:lpstr>
      <vt:lpstr> 三 種 常 用 小 組 網 路 </vt:lpstr>
      <vt:lpstr>謠 言</vt:lpstr>
      <vt:lpstr>Nonverbal Communication  非 口 語 溝 通</vt:lpstr>
      <vt:lpstr> 溝 通 通 路 的 選 擇 Choice of Communication Channel</vt:lpstr>
      <vt:lpstr>交叉文化溝通障礙</vt:lpstr>
      <vt:lpstr>案 例</vt:lpstr>
      <vt:lpstr>Part 2</vt:lpstr>
      <vt:lpstr>個 體 行 為 </vt:lpstr>
      <vt:lpstr>人力資源模式 HR MODEL [注重效率(EFFICIENCY) 及開發潛能(POTENTIAL) ]</vt:lpstr>
      <vt:lpstr>個 體 行 為 </vt:lpstr>
      <vt:lpstr>個 體 行 為</vt:lpstr>
      <vt:lpstr>顯在需求理論</vt:lpstr>
      <vt:lpstr>顯在需求理論</vt:lpstr>
      <vt:lpstr>目標設定法</vt:lpstr>
      <vt:lpstr>期望/效价理論</vt:lpstr>
      <vt:lpstr>工作設計</vt:lpstr>
      <vt:lpstr>工作特徵模式</vt:lpstr>
      <vt:lpstr>品質管理圈</vt:lpstr>
      <vt:lpstr>PowerPoint 簡報</vt:lpstr>
      <vt:lpstr>設計</vt:lpstr>
      <vt:lpstr>結 構 設 計</vt:lpstr>
      <vt:lpstr>小 型 案 例 討 論 </vt:lpstr>
      <vt:lpstr>Part 3</vt:lpstr>
      <vt:lpstr>領導與管理</vt:lpstr>
      <vt:lpstr>Leadership versus Management Qualities</vt:lpstr>
      <vt:lpstr>領 導 者 的 主 要 技 能</vt:lpstr>
      <vt:lpstr>領 導 風 格</vt:lpstr>
      <vt:lpstr>領 導</vt:lpstr>
      <vt:lpstr>PowerPoint 簡報</vt:lpstr>
      <vt:lpstr>定 義</vt:lpstr>
      <vt:lpstr>領導理論研究 </vt:lpstr>
      <vt:lpstr>赫賽與布蘭查德的情景領導理論 Hersey and Blanchard’s Situational Theory</vt:lpstr>
      <vt:lpstr>小型案例討論 </vt:lpstr>
      <vt:lpstr>Part 4  价值觀，態度 工作滿意度  Values, Attitudes and Job Satisfaction</vt:lpstr>
      <vt:lpstr>名 言</vt:lpstr>
      <vt:lpstr>今 日 勞 動 力 主 要 价 值 觀 Unique Values of Today’s Workforce</vt:lpstr>
      <vt:lpstr> 何 謂 態 度？ What Are Attitudes?</vt:lpstr>
      <vt:lpstr> 態度種類 Types of Attitudes</vt:lpstr>
      <vt:lpstr>PowerPoint 簡報</vt:lpstr>
      <vt:lpstr>態 度 與 行 為 的 關 系 Attitude-Behavior Relationship</vt:lpstr>
      <vt:lpstr> 自 我 知 覺 理 論 Self-Perception Theory</vt:lpstr>
      <vt:lpstr> 態 度 與 勞 動 力 差 異 Attitudes and Workforce Diversity</vt:lpstr>
      <vt:lpstr>工 作 滿 足 度 測 量</vt:lpstr>
      <vt:lpstr>工 作 滿 意 度</vt:lpstr>
      <vt:lpstr>工 作 滿 足 與  員 工 表 現</vt:lpstr>
      <vt:lpstr> 工 作 不 滿 足 的 反 應 Responses to Job Dissatisfaction</vt:lpstr>
      <vt:lpstr>工作滿足與組織人員行為</vt:lpstr>
      <vt:lpstr>小 型 案 例 討 論 </vt:lpstr>
      <vt:lpstr>沖 突 管 理 與 協 商</vt:lpstr>
      <vt:lpstr>(二)</vt:lpstr>
      <vt:lpstr>PowerPoint 簡報</vt:lpstr>
      <vt:lpstr>(四)部門間功能正常之沖突原因</vt:lpstr>
      <vt:lpstr>(五)思考</vt:lpstr>
      <vt:lpstr>(六) 處理手段/方法</vt:lpstr>
      <vt:lpstr>(七) 功 能 不 正 常 冲 突</vt:lpstr>
      <vt:lpstr>(八) 冲 突 程 度</vt:lpstr>
      <vt:lpstr>(九) 冲 突 過 程</vt:lpstr>
      <vt:lpstr>(十) 个 人 冲 突 的 產 生</vt:lpstr>
      <vt:lpstr>(十一)解决冲突方案</vt:lpstr>
      <vt:lpstr>PowerPoint 簡報</vt:lpstr>
      <vt:lpstr>PowerPoint 簡報</vt:lpstr>
      <vt:lpstr>交互作用分析</vt:lpstr>
      <vt:lpstr>互 補 式 交 互 作 用</vt:lpstr>
      <vt:lpstr>PowerPoint 簡報</vt:lpstr>
      <vt:lpstr>交 叉 式 交 互 作 用</vt:lpstr>
      <vt:lpstr>生活定位與冲突解决策略和可能的行為間的關系</vt:lpstr>
      <vt:lpstr>小 型 案 例 討 論</vt:lpstr>
      <vt:lpstr>Part 5</vt:lpstr>
      <vt:lpstr>群 體</vt:lpstr>
      <vt:lpstr>群 體</vt:lpstr>
      <vt:lpstr>內聚力</vt:lpstr>
      <vt:lpstr>小 型 案 例 討 論 </vt:lpstr>
      <vt:lpstr> 決 策 </vt:lpstr>
      <vt:lpstr>Part 6</vt:lpstr>
      <vt:lpstr>群體決策</vt:lpstr>
      <vt:lpstr>PowerPoint 簡報</vt:lpstr>
      <vt:lpstr>問 題</vt:lpstr>
      <vt:lpstr>案 例</vt:lpstr>
      <vt:lpstr>美國文化大學</vt:lpstr>
      <vt:lpstr>PowerPoint 簡報</vt:lpstr>
      <vt:lpstr>謝 謝</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Sir Erwin Ng</cp:lastModifiedBy>
  <cp:revision>224</cp:revision>
  <dcterms:created xsi:type="dcterms:W3CDTF">2006-10-15T15:00:26Z</dcterms:created>
  <dcterms:modified xsi:type="dcterms:W3CDTF">2020-02-13T05:37:54Z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MBA-520C-OB</vt:lpwstr>
  </property>
</Properties>
</file>